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handoutMasterIdLst>
    <p:handoutMasterId r:id="rId23"/>
  </p:handoutMasterIdLst>
  <p:sldIdLst>
    <p:sldId id="256" r:id="rId2"/>
    <p:sldId id="258" r:id="rId3"/>
    <p:sldId id="260" r:id="rId4"/>
    <p:sldId id="274" r:id="rId5"/>
    <p:sldId id="275" r:id="rId6"/>
    <p:sldId id="276" r:id="rId7"/>
    <p:sldId id="264" r:id="rId8"/>
    <p:sldId id="277" r:id="rId9"/>
    <p:sldId id="266" r:id="rId10"/>
    <p:sldId id="268" r:id="rId11"/>
    <p:sldId id="278" r:id="rId12"/>
    <p:sldId id="262" r:id="rId13"/>
    <p:sldId id="279" r:id="rId14"/>
    <p:sldId id="263" r:id="rId15"/>
    <p:sldId id="265" r:id="rId16"/>
    <p:sldId id="267" r:id="rId17"/>
    <p:sldId id="270" r:id="rId18"/>
    <p:sldId id="269" r:id="rId19"/>
    <p:sldId id="272" r:id="rId20"/>
    <p:sldId id="273" r:id="rId21"/>
    <p:sldId id="280" r:id="rId22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6C23A-A0CC-424C-8061-D14E4C5C2BA1}" type="datetimeFigureOut">
              <a:rPr lang="en-AU" smtClean="0"/>
              <a:t>19/10/2020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36B3E-7132-4E19-B149-9141DA7F812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7397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4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7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3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1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6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3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3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37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5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0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6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3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073" y="467248"/>
            <a:ext cx="11744513" cy="3235570"/>
          </a:xfrm>
        </p:spPr>
        <p:txBody>
          <a:bodyPr anchor="ctr">
            <a:noAutofit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</a:rPr>
              <a:t>IDENTIFYING PRIORITY HEALTH ISSUES</a:t>
            </a:r>
            <a:endParaRPr lang="en-AU" sz="60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531" y="4411227"/>
            <a:ext cx="11744513" cy="1693147"/>
          </a:xfrm>
        </p:spPr>
        <p:txBody>
          <a:bodyPr numCol="2">
            <a:normAutofit fontScale="62500" lnSpcReduction="20000"/>
          </a:bodyPr>
          <a:lstStyle/>
          <a:p>
            <a:r>
              <a:rPr lang="en-US" sz="2600" b="1" dirty="0" smtClean="0"/>
              <a:t>Students lean about: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cap="none" dirty="0" smtClean="0"/>
              <a:t>Social justice principles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cap="none" dirty="0" smtClean="0"/>
              <a:t>Priority population groups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cap="none" dirty="0" smtClean="0"/>
              <a:t>Prevalence of condition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cap="none" dirty="0" smtClean="0"/>
              <a:t>Potential for prevention and early intervention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cap="none" dirty="0" smtClean="0"/>
              <a:t>Costs to the individual and community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b="1" cap="none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b="1" cap="none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cap="none" dirty="0" smtClean="0"/>
              <a:t>STUDENTS LEARN TO: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cap="none" dirty="0" smtClean="0"/>
              <a:t>Argue the case for why decisions are made about health priorities by considering questions such as: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/>
              <a:t>How do we identify priority issues for Australia's health?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cap="none" dirty="0" smtClean="0"/>
              <a:t>What role do the principles of social justice play?</a:t>
            </a:r>
          </a:p>
          <a:p>
            <a:pPr marL="742950" lvl="1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/>
              <a:t>Why is it important to </a:t>
            </a:r>
            <a:r>
              <a:rPr lang="en-US" sz="2600" b="1" dirty="0" err="1" smtClean="0"/>
              <a:t>prioritise</a:t>
            </a:r>
            <a:r>
              <a:rPr lang="en-US" sz="2600" b="1" dirty="0" smtClean="0"/>
              <a:t>?</a:t>
            </a:r>
            <a:endParaRPr lang="en-US" sz="2600" b="1" cap="none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42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/>
              <a:t>POTENTIAL FOR PREVENTION AND EARLY INTERVENTION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6" y="1892968"/>
            <a:ext cx="11678652" cy="4235116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Priority health issues need to have the </a:t>
            </a:r>
            <a:r>
              <a:rPr lang="en-AU" dirty="0"/>
              <a:t>potential for prevention and early </a:t>
            </a:r>
            <a:r>
              <a:rPr lang="en-AU" dirty="0" smtClean="0"/>
              <a:t>intervention - will </a:t>
            </a:r>
            <a:r>
              <a:rPr lang="en-AU" dirty="0"/>
              <a:t>make treatment more successful. </a:t>
            </a: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Easier it is to </a:t>
            </a:r>
            <a:r>
              <a:rPr lang="en-AU" dirty="0"/>
              <a:t>prevent a disease </a:t>
            </a:r>
            <a:r>
              <a:rPr lang="en-AU" dirty="0" smtClean="0"/>
              <a:t>- more </a:t>
            </a:r>
            <a:r>
              <a:rPr lang="en-AU" dirty="0"/>
              <a:t>likely </a:t>
            </a:r>
            <a:r>
              <a:rPr lang="en-AU" dirty="0" smtClean="0"/>
              <a:t>health </a:t>
            </a:r>
            <a:r>
              <a:rPr lang="en-AU" dirty="0"/>
              <a:t>promotion will have an impact on the burden of the disease and reduce its incidence. </a:t>
            </a: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If </a:t>
            </a:r>
            <a:r>
              <a:rPr lang="en-AU" dirty="0"/>
              <a:t>prevention cannot </a:t>
            </a:r>
            <a:r>
              <a:rPr lang="en-AU" dirty="0" smtClean="0"/>
              <a:t>occur - early </a:t>
            </a:r>
            <a:r>
              <a:rPr lang="en-AU" dirty="0"/>
              <a:t>intervention is preferable, with higher rates of survival for those diagnosed and treated early for the condition.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Examples of diseases that have high </a:t>
            </a:r>
            <a:r>
              <a:rPr lang="en-AU" dirty="0" smtClean="0"/>
              <a:t>potential </a:t>
            </a:r>
            <a:r>
              <a:rPr lang="en-AU" dirty="0"/>
              <a:t>for being prevented </a:t>
            </a:r>
            <a:r>
              <a:rPr lang="en-AU" dirty="0" smtClean="0"/>
              <a:t>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Type </a:t>
            </a:r>
            <a:r>
              <a:rPr lang="en-AU" dirty="0"/>
              <a:t>II </a:t>
            </a:r>
            <a:r>
              <a:rPr lang="en-AU" dirty="0" smtClean="0"/>
              <a:t>diabetes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Hypertension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Cardiovascular disease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Obesity</a:t>
            </a:r>
            <a:r>
              <a:rPr lang="en-AU" dirty="0"/>
              <a:t>. </a:t>
            </a: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These </a:t>
            </a:r>
            <a:r>
              <a:rPr lang="en-AU" dirty="0"/>
              <a:t>are lifestyle diseases </a:t>
            </a:r>
            <a:r>
              <a:rPr lang="en-AU" dirty="0" smtClean="0"/>
              <a:t>- caused </a:t>
            </a:r>
            <a:r>
              <a:rPr lang="en-AU" dirty="0"/>
              <a:t>by inactivity and poor dietary </a:t>
            </a:r>
            <a:r>
              <a:rPr lang="en-AU" dirty="0" smtClean="0"/>
              <a:t>choices (not always).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Preventative action – to reduce </a:t>
            </a:r>
            <a:r>
              <a:rPr lang="en-AU" dirty="0"/>
              <a:t>smoking </a:t>
            </a:r>
            <a:r>
              <a:rPr lang="en-AU" dirty="0" smtClean="0"/>
              <a:t>to reduce </a:t>
            </a:r>
            <a:r>
              <a:rPr lang="en-AU" dirty="0"/>
              <a:t>diseases that are linked to and caused by smoking, such as: COPD, cerebrovascular disease, and lung cancer.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Other diseases have higher rates of successful treatment when identified and treated </a:t>
            </a:r>
            <a:r>
              <a:rPr lang="en-AU" dirty="0" smtClean="0"/>
              <a:t>early - they </a:t>
            </a:r>
            <a:r>
              <a:rPr lang="en-AU" dirty="0"/>
              <a:t>have potential for early intervention. </a:t>
            </a:r>
            <a:r>
              <a:rPr lang="en-AU" dirty="0" err="1" smtClean="0"/>
              <a:t>Eg</a:t>
            </a:r>
            <a:r>
              <a:rPr lang="en-AU" dirty="0" smtClean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all cancers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cardiovascular disease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musculoskeletal </a:t>
            </a:r>
            <a:r>
              <a:rPr lang="en-AU" dirty="0"/>
              <a:t>conditions such as arthritis.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In relation to health priorities in Australia, the more potential for prevention and early intervention the more likely the health issue will be made a priority. This is particularly the case if the condition has both potential for prevention and potential for early intervention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47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403" y="190919"/>
            <a:ext cx="9663583" cy="612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57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/>
              <a:t>COSTS TO THE INDIVIDUAL AND THE COMMUNITY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78" y="1875295"/>
            <a:ext cx="11763214" cy="430852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Disease and illness can place a great economic and health burden on the individual. This can be measured in terms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Financial loss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Loss of productivity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Diminished quality of life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Emotional stress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Treatment, medication and rehabilitation can be expensive and unaffordable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Injury and disease may affect the individual’s ability to be productive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Illness, disease and premature death all place an economic burden on the community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Illness results in both </a:t>
            </a:r>
            <a:r>
              <a:rPr lang="en-AU" b="1" u="sng" dirty="0" smtClean="0"/>
              <a:t>direct</a:t>
            </a:r>
            <a:r>
              <a:rPr lang="en-AU" dirty="0" smtClean="0"/>
              <a:t> and </a:t>
            </a:r>
            <a:r>
              <a:rPr lang="en-AU" b="1" u="sng" dirty="0" smtClean="0"/>
              <a:t>indirect</a:t>
            </a:r>
            <a:r>
              <a:rPr lang="en-AU" dirty="0" smtClean="0"/>
              <a:t> costs: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Direct costs – money spent on diagnosing, treating and caring for the sick and the money spent of prevention (For </a:t>
            </a:r>
            <a:r>
              <a:rPr lang="en-AU" dirty="0" err="1" smtClean="0"/>
              <a:t>eg</a:t>
            </a:r>
            <a:r>
              <a:rPr lang="en-AU" dirty="0" smtClean="0"/>
              <a:t>: hospital admissions, pharmaceutical prescriptions, prevention initiative, research, screening and education)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Indirect costs – the value of the output lost when people become too ill to work or die prematurely (For </a:t>
            </a:r>
            <a:r>
              <a:rPr lang="en-AU" dirty="0" err="1" smtClean="0"/>
              <a:t>eg</a:t>
            </a:r>
            <a:r>
              <a:rPr lang="en-AU" dirty="0" smtClean="0"/>
              <a:t>: cost of forgone earnings, absenteeism and the retraining of replacement workers).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03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525" y="125290"/>
            <a:ext cx="7288082" cy="62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18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AU" b="1" dirty="0" smtClean="0"/>
              <a:t>APPLICATION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69" y="1874017"/>
            <a:ext cx="11791741" cy="4340887"/>
          </a:xfrm>
        </p:spPr>
        <p:txBody>
          <a:bodyPr>
            <a:normAutofit/>
          </a:bodyPr>
          <a:lstStyle/>
          <a:p>
            <a:r>
              <a:rPr lang="en-AU" sz="2800" dirty="0" smtClean="0"/>
              <a:t>Read </a:t>
            </a:r>
            <a:r>
              <a:rPr lang="en-AU" sz="2800" dirty="0"/>
              <a:t>the article </a:t>
            </a:r>
            <a:r>
              <a:rPr lang="en-AU" sz="2800" i="1" dirty="0"/>
              <a:t>Cardiovascular diseases top Australian health care </a:t>
            </a:r>
            <a:r>
              <a:rPr lang="en-AU" sz="2800" i="1" dirty="0" smtClean="0"/>
              <a:t>spending </a:t>
            </a:r>
            <a:r>
              <a:rPr lang="en-AU" sz="2800" dirty="0" smtClean="0"/>
              <a:t>(link on my </a:t>
            </a:r>
            <a:r>
              <a:rPr lang="en-AU" sz="2800" dirty="0" err="1" smtClean="0"/>
              <a:t>Weebly</a:t>
            </a:r>
            <a:r>
              <a:rPr lang="en-AU" sz="2800" dirty="0" smtClean="0"/>
              <a:t>)</a:t>
            </a:r>
            <a:r>
              <a:rPr lang="en-AU" sz="2800" dirty="0"/>
              <a:t> </a:t>
            </a:r>
            <a:r>
              <a:rPr lang="en-AU" sz="2800" dirty="0" smtClean="0"/>
              <a:t>then </a:t>
            </a:r>
            <a:r>
              <a:rPr lang="en-AU" sz="2800" dirty="0"/>
              <a:t>answer the following </a:t>
            </a:r>
            <a:r>
              <a:rPr lang="en-AU" sz="2800" dirty="0" smtClean="0"/>
              <a:t>questions: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b="1" dirty="0"/>
              <a:t>1.</a:t>
            </a:r>
            <a:r>
              <a:rPr lang="en-AU" sz="2400" dirty="0"/>
              <a:t> What was the </a:t>
            </a:r>
            <a:r>
              <a:rPr lang="en-AU" sz="2400" dirty="0" smtClean="0"/>
              <a:t>estimated health-care </a:t>
            </a:r>
            <a:r>
              <a:rPr lang="en-AU" sz="2400" dirty="0"/>
              <a:t>expenditure on cardiovascular diseases in </a:t>
            </a:r>
            <a:r>
              <a:rPr lang="en-AU" sz="2400" dirty="0" smtClean="0"/>
              <a:t>2008-09?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b="1" dirty="0"/>
              <a:t>2.</a:t>
            </a:r>
            <a:r>
              <a:rPr lang="en-AU" sz="2400" dirty="0"/>
              <a:t> Was the cost of treating and managing cardiovascular diseases higher in males or in females?</a:t>
            </a:r>
            <a:br>
              <a:rPr lang="en-AU" sz="2400" dirty="0"/>
            </a:br>
            <a:r>
              <a:rPr lang="en-AU" sz="2400" dirty="0"/>
              <a:t/>
            </a:r>
            <a:br>
              <a:rPr lang="en-AU" sz="2400" dirty="0"/>
            </a:br>
            <a:r>
              <a:rPr lang="en-AU" sz="2400" b="1" dirty="0"/>
              <a:t>3.</a:t>
            </a:r>
            <a:r>
              <a:rPr lang="en-AU" sz="2400" dirty="0"/>
              <a:t> On which age group in the population is health-care spending highest?</a:t>
            </a:r>
            <a:endParaRPr lang="en-AU" sz="2400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17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AU" b="1" dirty="0" smtClean="0"/>
              <a:t>APPLICATION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73" y="1853920"/>
            <a:ext cx="11862079" cy="4285623"/>
          </a:xfrm>
        </p:spPr>
        <p:txBody>
          <a:bodyPr>
            <a:normAutofit/>
          </a:bodyPr>
          <a:lstStyle/>
          <a:p>
            <a:r>
              <a:rPr lang="en-AU" sz="2800" dirty="0"/>
              <a:t>Using information presented in the </a:t>
            </a:r>
            <a:r>
              <a:rPr lang="en-AU" sz="2800" dirty="0" smtClean="0"/>
              <a:t>section of </a:t>
            </a:r>
            <a:r>
              <a:rPr lang="en-AU" sz="2800" i="1" dirty="0" smtClean="0"/>
              <a:t>Australia’s Health 2018 – In Brief </a:t>
            </a:r>
            <a:r>
              <a:rPr lang="en-AU" sz="2800" dirty="0" smtClean="0"/>
              <a:t>(on my </a:t>
            </a:r>
            <a:r>
              <a:rPr lang="en-AU" sz="2800" dirty="0" err="1" smtClean="0"/>
              <a:t>Weebly</a:t>
            </a:r>
            <a:r>
              <a:rPr lang="en-AU" sz="2800" dirty="0" smtClean="0"/>
              <a:t>), identify </a:t>
            </a:r>
            <a:r>
              <a:rPr lang="en-AU" sz="2800" b="1" dirty="0"/>
              <a:t>two</a:t>
            </a:r>
            <a:r>
              <a:rPr lang="en-AU" sz="2800" dirty="0"/>
              <a:t> priority population groups that are represented</a:t>
            </a:r>
            <a:r>
              <a:rPr lang="en-AU" sz="2800" dirty="0" smtClean="0"/>
              <a:t>.</a:t>
            </a:r>
          </a:p>
          <a:p>
            <a:pPr marL="0" indent="0">
              <a:buNone/>
            </a:pPr>
            <a:r>
              <a:rPr lang="en-AU" sz="2800" b="1" dirty="0" smtClean="0"/>
              <a:t>1. </a:t>
            </a:r>
            <a:r>
              <a:rPr lang="en-AU" sz="2800" dirty="0" smtClean="0"/>
              <a:t>Outline </a:t>
            </a:r>
            <a:r>
              <a:rPr lang="en-AU" sz="2800" dirty="0"/>
              <a:t>some of the inequities each group experiences with regards to health status</a:t>
            </a:r>
            <a:r>
              <a:rPr lang="en-AU" sz="2800" dirty="0" smtClean="0"/>
              <a:t>.</a:t>
            </a:r>
          </a:p>
          <a:p>
            <a:pPr marL="0" indent="0">
              <a:buNone/>
            </a:pPr>
            <a:r>
              <a:rPr lang="en-AU" sz="2800" b="1" dirty="0" smtClean="0"/>
              <a:t>2. </a:t>
            </a:r>
            <a:r>
              <a:rPr lang="en-AU" sz="2800" dirty="0" smtClean="0"/>
              <a:t>What </a:t>
            </a:r>
            <a:r>
              <a:rPr lang="en-AU" sz="2800" dirty="0"/>
              <a:t>impact do the principles of social justice have on identifying priority population groups?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8892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AU" b="1" dirty="0" smtClean="0"/>
              <a:t>APPLICATION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74" y="1853920"/>
            <a:ext cx="11826910" cy="4371034"/>
          </a:xfrm>
        </p:spPr>
        <p:txBody>
          <a:bodyPr>
            <a:normAutofit lnSpcReduction="10000"/>
          </a:bodyPr>
          <a:lstStyle/>
          <a:p>
            <a:r>
              <a:rPr lang="en-AU" sz="2400" b="1" dirty="0"/>
              <a:t>Using the </a:t>
            </a:r>
            <a:r>
              <a:rPr lang="en-AU" sz="2400" b="1" dirty="0" smtClean="0"/>
              <a:t>AIHW health report</a:t>
            </a:r>
            <a:r>
              <a:rPr lang="en-AU" sz="2400" b="1" dirty="0"/>
              <a:t> </a:t>
            </a:r>
            <a:r>
              <a:rPr lang="en-AU" sz="2400" b="1" i="1" dirty="0"/>
              <a:t>Australia's </a:t>
            </a:r>
            <a:r>
              <a:rPr lang="en-AU" sz="2400" b="1" i="1" dirty="0" smtClean="0"/>
              <a:t>Health 2018 Report</a:t>
            </a:r>
            <a:r>
              <a:rPr lang="en-AU" sz="2400" b="1" dirty="0" smtClean="0"/>
              <a:t> (located on my </a:t>
            </a:r>
            <a:r>
              <a:rPr lang="en-AU" sz="2400" b="1" dirty="0" err="1" smtClean="0"/>
              <a:t>Weebly</a:t>
            </a:r>
            <a:r>
              <a:rPr lang="en-AU" sz="2400" b="1" dirty="0" smtClean="0"/>
              <a:t>), outline the prevalence of </a:t>
            </a:r>
            <a:r>
              <a:rPr lang="en-AU" sz="2400" b="1" dirty="0"/>
              <a:t>the </a:t>
            </a:r>
            <a:r>
              <a:rPr lang="en-AU" sz="2400" b="1" dirty="0" smtClean="0"/>
              <a:t>following chronic </a:t>
            </a:r>
            <a:r>
              <a:rPr lang="en-AU" sz="2400" b="1" dirty="0"/>
              <a:t>health </a:t>
            </a:r>
            <a:r>
              <a:rPr lang="en-AU" sz="2400" b="1" dirty="0" smtClean="0"/>
              <a:t>conditions; 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AU" sz="2200" b="1" i="1" dirty="0" smtClean="0"/>
              <a:t>Prevalence</a:t>
            </a:r>
            <a:r>
              <a:rPr lang="en-AU" sz="2200" i="1" dirty="0" smtClean="0"/>
              <a:t> </a:t>
            </a:r>
            <a:r>
              <a:rPr lang="en-US" sz="2200" i="1" dirty="0" smtClean="0"/>
              <a:t>means </a:t>
            </a:r>
            <a:r>
              <a:rPr lang="en-US" sz="2200" i="1" dirty="0"/>
              <a:t>how common a condition is in the </a:t>
            </a:r>
            <a:r>
              <a:rPr lang="en-US" sz="2200" i="1" dirty="0" smtClean="0"/>
              <a:t>community/</a:t>
            </a:r>
            <a:r>
              <a:rPr lang="en-US" altLang="en-US" sz="2200" i="1" dirty="0"/>
              <a:t>the number of cases of disease that exists in a defined </a:t>
            </a:r>
            <a:r>
              <a:rPr lang="en-US" altLang="en-US" sz="2200" i="1" dirty="0" smtClean="0"/>
              <a:t>population.</a:t>
            </a:r>
            <a:endParaRPr lang="en-A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Coronary heart disease – p. 111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Cancer – p. 103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Diabetes – p. 118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Chronic Respiratory Conditions – p. 128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Injury – p. 142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/>
              <a:t>M</a:t>
            </a:r>
            <a:r>
              <a:rPr lang="en-AU" sz="2400" dirty="0" smtClean="0"/>
              <a:t>ental </a:t>
            </a:r>
            <a:r>
              <a:rPr lang="en-AU" sz="2400" dirty="0"/>
              <a:t>H</a:t>
            </a:r>
            <a:r>
              <a:rPr lang="en-AU" sz="2400" dirty="0" smtClean="0"/>
              <a:t>ealth – p. 132</a:t>
            </a:r>
            <a:endParaRPr lang="en-AU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87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AU" b="1" dirty="0" smtClean="0"/>
              <a:t>APPLICATION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95" y="1884066"/>
            <a:ext cx="11831934" cy="4340888"/>
          </a:xfrm>
        </p:spPr>
        <p:txBody>
          <a:bodyPr/>
          <a:lstStyle/>
          <a:p>
            <a:r>
              <a:rPr lang="en-AU" sz="3600" i="1" dirty="0" smtClean="0"/>
              <a:t>Prioritising Conditions</a:t>
            </a:r>
          </a:p>
          <a:p>
            <a:r>
              <a:rPr lang="en-AU" sz="2800" dirty="0" smtClean="0"/>
              <a:t>1. Based </a:t>
            </a:r>
            <a:r>
              <a:rPr lang="en-AU" sz="2800" dirty="0"/>
              <a:t>on prevalence </a:t>
            </a:r>
            <a:r>
              <a:rPr lang="en-AU" sz="2800" dirty="0" smtClean="0"/>
              <a:t>statistics, </a:t>
            </a:r>
            <a:r>
              <a:rPr lang="en-AU" sz="2800" dirty="0"/>
              <a:t>how would you prioritise each of these conditions? </a:t>
            </a:r>
          </a:p>
          <a:p>
            <a:r>
              <a:rPr lang="en-AU" sz="2800" dirty="0" smtClean="0"/>
              <a:t>2. Which </a:t>
            </a:r>
            <a:r>
              <a:rPr lang="en-AU" sz="2800" dirty="0"/>
              <a:t>should get the most funding? </a:t>
            </a:r>
            <a:r>
              <a:rPr lang="en-AU" sz="2800" dirty="0" smtClean="0"/>
              <a:t>Why</a:t>
            </a:r>
            <a:r>
              <a:rPr lang="en-AU" sz="2800" dirty="0"/>
              <a:t>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03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AU" b="1" dirty="0" smtClean="0"/>
              <a:t>APPLICATION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5" y="1845734"/>
            <a:ext cx="11847007" cy="4389268"/>
          </a:xfrm>
        </p:spPr>
        <p:txBody>
          <a:bodyPr/>
          <a:lstStyle/>
          <a:p>
            <a:r>
              <a:rPr lang="en-US" sz="2800" b="1" dirty="0"/>
              <a:t>Preventing </a:t>
            </a:r>
            <a:r>
              <a:rPr lang="en-US" sz="2800" b="1" dirty="0" smtClean="0"/>
              <a:t>Cancer </a:t>
            </a:r>
            <a:endParaRPr lang="en-AU" dirty="0"/>
          </a:p>
          <a:p>
            <a:r>
              <a:rPr lang="en-US" sz="2400" dirty="0" smtClean="0"/>
              <a:t>Copy and complete </a:t>
            </a:r>
            <a:r>
              <a:rPr lang="en-US" sz="2400" dirty="0"/>
              <a:t>the table below describing how the specific cancers can be prevented and/or treated and the potential for change in incidence and prevalence over time. </a:t>
            </a:r>
            <a:endParaRPr lang="en-AU" dirty="0"/>
          </a:p>
        </p:txBody>
      </p:sp>
      <p:pic>
        <p:nvPicPr>
          <p:cNvPr id="3075" name="Picture 3" descr="http://www.cancercouncil.com.au/wp-content/themes/cancercouncil/images/ccnsw-logo-for-fb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49" y="1845734"/>
            <a:ext cx="450574" cy="45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501880"/>
              </p:ext>
            </p:extLst>
          </p:nvPr>
        </p:nvGraphicFramePr>
        <p:xfrm>
          <a:off x="1788601" y="3841511"/>
          <a:ext cx="867575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AU" sz="2400" dirty="0" smtClean="0"/>
                        <a:t>Condition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400" dirty="0" smtClean="0"/>
                        <a:t>Prevention, detection and potential for change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AU" sz="2400" dirty="0" smtClean="0"/>
                        <a:t>Lung Cancer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AU" sz="2400" dirty="0" smtClean="0"/>
                        <a:t>Breast Cancer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AU" sz="2400" dirty="0" smtClean="0"/>
                        <a:t>Melanoma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1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AU" b="1" dirty="0" smtClean="0"/>
              <a:t>APPLICATION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853922"/>
            <a:ext cx="11796765" cy="43609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Students learn to:</a:t>
            </a:r>
          </a:p>
          <a:p>
            <a:r>
              <a:rPr lang="en-AU" dirty="0"/>
              <a:t>Argue the case for why decisions are made about health priorities by considering questions such as:</a:t>
            </a:r>
          </a:p>
          <a:p>
            <a:pPr lvl="1"/>
            <a:r>
              <a:rPr lang="en-AU" dirty="0"/>
              <a:t>how do we identify priority issues for Australia’s health?</a:t>
            </a:r>
          </a:p>
          <a:p>
            <a:pPr lvl="1"/>
            <a:r>
              <a:rPr lang="en-AU" dirty="0"/>
              <a:t>what role do the principles of social justice play?</a:t>
            </a:r>
          </a:p>
          <a:p>
            <a:pPr lvl="1"/>
            <a:r>
              <a:rPr lang="en-AU" dirty="0"/>
              <a:t>why is it important to prioritise</a:t>
            </a:r>
            <a:r>
              <a:rPr lang="en-AU" dirty="0" smtClean="0"/>
              <a:t>?</a:t>
            </a:r>
          </a:p>
          <a:p>
            <a:pPr lvl="1"/>
            <a:endParaRPr lang="en-AU" sz="2600" dirty="0"/>
          </a:p>
          <a:p>
            <a:pPr marL="544068" lvl="1" indent="-342900">
              <a:buFont typeface="+mj-lt"/>
              <a:buAutoNum type="arabicParenR"/>
            </a:pPr>
            <a:r>
              <a:rPr lang="en-AU" sz="2600" dirty="0" smtClean="0"/>
              <a:t>Why </a:t>
            </a:r>
            <a:r>
              <a:rPr lang="en-AU" sz="2600" dirty="0"/>
              <a:t>is it important to prioritise issues for health? </a:t>
            </a:r>
          </a:p>
          <a:p>
            <a:pPr marL="544068" lvl="1" indent="-342900">
              <a:buFont typeface="+mj-lt"/>
              <a:buAutoNum type="arabicParenR"/>
            </a:pPr>
            <a:r>
              <a:rPr lang="en-AU" sz="2600" dirty="0" smtClean="0"/>
              <a:t>How </a:t>
            </a:r>
            <a:r>
              <a:rPr lang="en-AU" sz="2600" dirty="0"/>
              <a:t>do we identify health priority issues? </a:t>
            </a:r>
          </a:p>
          <a:p>
            <a:pPr marL="544068" lvl="1" indent="-342900">
              <a:buFont typeface="+mj-lt"/>
              <a:buAutoNum type="arabicParenR"/>
            </a:pPr>
            <a:r>
              <a:rPr lang="en-AU" sz="2600" dirty="0" smtClean="0"/>
              <a:t>The link below on my </a:t>
            </a:r>
            <a:r>
              <a:rPr lang="en-AU" sz="2600" dirty="0" err="1" smtClean="0"/>
              <a:t>Weebly</a:t>
            </a:r>
            <a:r>
              <a:rPr lang="en-AU" sz="2600" dirty="0" smtClean="0"/>
              <a:t> page will help you answer the following question:</a:t>
            </a:r>
            <a:endParaRPr lang="en-AU" sz="2600" dirty="0"/>
          </a:p>
          <a:p>
            <a:pPr algn="ctr"/>
            <a:r>
              <a:rPr lang="en-AU" sz="2600" dirty="0" smtClean="0"/>
              <a:t>AIHW </a:t>
            </a:r>
            <a:r>
              <a:rPr lang="en-AU" sz="2600" dirty="0"/>
              <a:t>National Health Priority </a:t>
            </a:r>
            <a:r>
              <a:rPr lang="en-AU" sz="2600" dirty="0" smtClean="0"/>
              <a:t>Areas </a:t>
            </a:r>
          </a:p>
          <a:p>
            <a:r>
              <a:rPr lang="en-AU" sz="2600" dirty="0"/>
              <a:t/>
            </a:r>
            <a:br>
              <a:rPr lang="en-AU" sz="2600" dirty="0"/>
            </a:br>
            <a:r>
              <a:rPr lang="en-AU" sz="2600" dirty="0" smtClean="0"/>
              <a:t>Explain </a:t>
            </a:r>
            <a:r>
              <a:rPr lang="en-AU" sz="2600" dirty="0"/>
              <a:t>what the National Health Priority Areas initiative is and what it hopes to achieve?</a:t>
            </a:r>
          </a:p>
          <a:p>
            <a:pPr lvl="1"/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96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/>
              <a:t>IDENTIFYING PRIORITY HEALTH ISSUES - OVERVIEW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91" y="1868992"/>
            <a:ext cx="11781693" cy="430069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Government uses the following to identify priority health issues: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The </a:t>
            </a:r>
            <a:r>
              <a:rPr lang="en-AU" dirty="0"/>
              <a:t>principles of social </a:t>
            </a:r>
            <a:r>
              <a:rPr lang="en-AU" dirty="0" smtClean="0"/>
              <a:t>justice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Considers </a:t>
            </a:r>
            <a:r>
              <a:rPr lang="en-AU" dirty="0"/>
              <a:t>the costs of the issue for individuals and the </a:t>
            </a:r>
            <a:r>
              <a:rPr lang="en-AU" dirty="0" smtClean="0"/>
              <a:t>community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Considers the </a:t>
            </a:r>
            <a:r>
              <a:rPr lang="en-AU" dirty="0"/>
              <a:t>prevalence of the </a:t>
            </a:r>
            <a:r>
              <a:rPr lang="en-AU" dirty="0" smtClean="0"/>
              <a:t>condition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Considers the potential </a:t>
            </a:r>
            <a:r>
              <a:rPr lang="en-AU" dirty="0"/>
              <a:t>for prevention or early intervention that will reduce the impact or occurrences of the </a:t>
            </a:r>
            <a:r>
              <a:rPr lang="en-AU" dirty="0" smtClean="0"/>
              <a:t>issue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Government </a:t>
            </a:r>
            <a:r>
              <a:rPr lang="en-AU" dirty="0"/>
              <a:t>also considers particular population groups that may need to be prioritised because of gaps in quality of health. </a:t>
            </a: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Is </a:t>
            </a:r>
            <a:r>
              <a:rPr lang="en-AU" dirty="0"/>
              <a:t>important to prioritise health issues and population </a:t>
            </a:r>
            <a:r>
              <a:rPr lang="en-AU" dirty="0" smtClean="0"/>
              <a:t>groups – ensures: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P</a:t>
            </a:r>
            <a:r>
              <a:rPr lang="en-AU" dirty="0" smtClean="0"/>
              <a:t>roductive </a:t>
            </a:r>
            <a:r>
              <a:rPr lang="en-AU" dirty="0"/>
              <a:t>use of resources </a:t>
            </a:r>
            <a:r>
              <a:rPr lang="en-AU" dirty="0" smtClean="0"/>
              <a:t>(they can make </a:t>
            </a:r>
            <a:r>
              <a:rPr lang="en-AU" dirty="0"/>
              <a:t>a </a:t>
            </a:r>
            <a:r>
              <a:rPr lang="en-AU" dirty="0" smtClean="0"/>
              <a:t>difference)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Reduce </a:t>
            </a:r>
            <a:r>
              <a:rPr lang="en-AU" dirty="0"/>
              <a:t>costs to individuals and the </a:t>
            </a:r>
            <a:r>
              <a:rPr lang="en-AU" dirty="0" smtClean="0"/>
              <a:t>community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Reduce </a:t>
            </a:r>
            <a:r>
              <a:rPr lang="en-AU" dirty="0"/>
              <a:t>the prevalence by reducing the incidence of </a:t>
            </a:r>
            <a:r>
              <a:rPr lang="en-AU" dirty="0" smtClean="0"/>
              <a:t>disease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Help </a:t>
            </a:r>
            <a:r>
              <a:rPr lang="en-AU" dirty="0"/>
              <a:t>particular population groups, while being equitable in the process by utilising the social justice </a:t>
            </a:r>
            <a:r>
              <a:rPr lang="en-AU" dirty="0" smtClean="0"/>
              <a:t>principles</a:t>
            </a:r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304" y="968940"/>
            <a:ext cx="2953639" cy="22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0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7280" y="3564835"/>
            <a:ext cx="5754094" cy="92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AU" b="1" dirty="0" smtClean="0"/>
              <a:t>PRACTISE QUESTION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2013 HSC Question: </a:t>
            </a:r>
            <a:r>
              <a:rPr lang="en-US" sz="3200" dirty="0"/>
              <a:t>Why is it important to </a:t>
            </a:r>
            <a:r>
              <a:rPr lang="en-US" sz="3200" dirty="0" err="1"/>
              <a:t>prioritise</a:t>
            </a:r>
            <a:r>
              <a:rPr lang="en-US" sz="3200" dirty="0"/>
              <a:t> particular health issues in Australia? Include examples in your answer.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(</a:t>
            </a:r>
            <a:r>
              <a:rPr lang="en-US" sz="3200" dirty="0"/>
              <a:t>5 Marks</a:t>
            </a:r>
            <a:r>
              <a:rPr lang="en-US" sz="3200" dirty="0" smtClean="0"/>
              <a:t>)</a:t>
            </a:r>
          </a:p>
          <a:p>
            <a:endParaRPr lang="en-US" sz="2800" dirty="0"/>
          </a:p>
          <a:p>
            <a:r>
              <a:rPr lang="en-US" sz="2800" dirty="0" smtClean="0"/>
              <a:t>1.8 minutes (1 min and 48 secs) per mark</a:t>
            </a:r>
          </a:p>
          <a:p>
            <a:r>
              <a:rPr lang="en-US" sz="2800" dirty="0" smtClean="0"/>
              <a:t>1.8 x 5 = 9 minutes - GO! </a:t>
            </a:r>
          </a:p>
          <a:p>
            <a:endParaRPr lang="en-US" sz="2800" dirty="0"/>
          </a:p>
          <a:p>
            <a:r>
              <a:rPr lang="en-US" sz="2800" i="1" dirty="0" smtClean="0"/>
              <a:t>Refer to the marking criteria/sample answer and </a:t>
            </a:r>
            <a:r>
              <a:rPr lang="en-US" sz="2800" i="1" u="sng" dirty="0" smtClean="0"/>
              <a:t>peer mark </a:t>
            </a:r>
            <a:r>
              <a:rPr lang="en-US" sz="2800" i="1" dirty="0" smtClean="0"/>
              <a:t>once you have finished.</a:t>
            </a:r>
            <a:endParaRPr lang="en-AU" sz="2800" i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27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5745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AU" b="1" dirty="0"/>
              <a:t>PRACTISE </a:t>
            </a:r>
            <a:r>
              <a:rPr lang="en-AU" b="1" dirty="0" smtClean="0"/>
              <a:t>QUESTION ANSWER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35" y="844062"/>
            <a:ext cx="4800661" cy="52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37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/>
              <a:t>SOCIAL JUSTICE PRINCIPLES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087" y="1843873"/>
            <a:ext cx="11756571" cy="433083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Social justice principles refer to </a:t>
            </a:r>
            <a:r>
              <a:rPr lang="en-AU" dirty="0" smtClean="0"/>
              <a:t>values:</a:t>
            </a:r>
          </a:p>
          <a:p>
            <a:pPr lvl="1"/>
            <a:r>
              <a:rPr lang="en-AU" dirty="0" smtClean="0"/>
              <a:t>“</a:t>
            </a:r>
            <a:r>
              <a:rPr lang="en-AU" dirty="0"/>
              <a:t>that favours measures that aim at decreasing or eliminating inequity; promoting inclusiveness of diversity; and establishing environments that are supportive of all people</a:t>
            </a:r>
            <a:r>
              <a:rPr lang="en-AU" dirty="0" smtClean="0"/>
              <a:t>.”</a:t>
            </a:r>
            <a:r>
              <a:rPr lang="en-AU" dirty="0"/>
              <a:t> </a:t>
            </a: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Social </a:t>
            </a:r>
            <a:r>
              <a:rPr lang="en-AU" dirty="0"/>
              <a:t>justice principles include: </a:t>
            </a:r>
            <a:endParaRPr lang="en-A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Equity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Diversity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Supportive environments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137" y="3283613"/>
            <a:ext cx="4039750" cy="24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AU" b="1" dirty="0" smtClean="0"/>
              <a:t>SOCIAL JUSTICE PRINCIPLES CONT…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5" y="1838848"/>
            <a:ext cx="11806813" cy="4446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smtClean="0">
                <a:solidFill>
                  <a:srgbClr val="00B050"/>
                </a:solidFill>
              </a:rPr>
              <a:t>EQUITY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R</a:t>
            </a:r>
            <a:r>
              <a:rPr lang="en-AU" dirty="0" smtClean="0"/>
              <a:t>esources </a:t>
            </a:r>
            <a:r>
              <a:rPr lang="en-AU" dirty="0"/>
              <a:t>are allocated in accordance with the needs of individuals and </a:t>
            </a:r>
            <a:r>
              <a:rPr lang="en-AU" dirty="0" smtClean="0"/>
              <a:t>populations - </a:t>
            </a:r>
            <a:r>
              <a:rPr lang="en-AU" dirty="0"/>
              <a:t>t</a:t>
            </a:r>
            <a:r>
              <a:rPr lang="en-AU" dirty="0" smtClean="0"/>
              <a:t>he </a:t>
            </a:r>
            <a:r>
              <a:rPr lang="en-AU" dirty="0"/>
              <a:t>desired goal of equality of </a:t>
            </a:r>
            <a:r>
              <a:rPr lang="en-AU" dirty="0" smtClean="0"/>
              <a:t>outcomes.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Results </a:t>
            </a:r>
            <a:r>
              <a:rPr lang="en-AU" dirty="0"/>
              <a:t>in particular groups within Australia receiving more funding and being identified as priority groups in Australia because they have poorer health outcomes than other Australians. </a:t>
            </a:r>
            <a:endParaRPr lang="en-AU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AU" dirty="0" smtClean="0"/>
              <a:t>ATSI </a:t>
            </a:r>
            <a:r>
              <a:rPr lang="en-AU" dirty="0"/>
              <a:t>are an example of a people group who require additional funding and resources in order to improve health outcomes</a:t>
            </a:r>
            <a:r>
              <a:rPr lang="en-AU" dirty="0" smtClean="0"/>
              <a:t>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926" y="4107787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5006" y="4107787"/>
            <a:ext cx="2964912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3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AU" b="1" dirty="0"/>
              <a:t>SOCIAL JUSTICE PRINCIPLES CONT…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70" y="1828800"/>
            <a:ext cx="11811838" cy="4350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>
                <a:solidFill>
                  <a:srgbClr val="00B050"/>
                </a:solidFill>
              </a:rPr>
              <a:t>DIVERSITY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Refers to differences that exist between individuals and people groups.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Australia is a multicultural/diverse country. Requires a number of measures to be implemented to ensure each group within our diversity has access to health care and achieves good health outcomes.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Providing brochures in multiple languages/having interpreters in hospitals are examples of being inclusive of diversity.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918" y="4163367"/>
            <a:ext cx="272415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200" y="4458642"/>
            <a:ext cx="3314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3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AU" b="1" dirty="0"/>
              <a:t>SOCIAL JUSTICE PRINCIPLES CONT…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1833824"/>
            <a:ext cx="11887200" cy="4350936"/>
          </a:xfrm>
        </p:spPr>
        <p:txBody>
          <a:bodyPr/>
          <a:lstStyle/>
          <a:p>
            <a:pPr marL="0" indent="0">
              <a:buNone/>
            </a:pPr>
            <a:r>
              <a:rPr lang="en-AU" b="1" dirty="0">
                <a:solidFill>
                  <a:srgbClr val="00B050"/>
                </a:solidFill>
              </a:rPr>
              <a:t>SUPPORTIVE ENVIRONMENTS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600" dirty="0"/>
              <a:t>Are environments where people live, work and play that protect people from threats to health and increase their ability to make health-promoting choices.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600" dirty="0"/>
              <a:t>Government looks to create supportive environments for all people, but also looks at the environments of particular people groups to determine if these might be reasons for poorer health outcomes.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400" dirty="0"/>
              <a:t>Rural and remote people are an example of people whose environment is not as supportive as other environments.</a:t>
            </a:r>
          </a:p>
          <a:p>
            <a:pPr marL="0" indent="0">
              <a:buNone/>
            </a:pPr>
            <a:r>
              <a:rPr lang="en-AU" sz="1600" dirty="0"/>
              <a:t>The social justice principles seek to recognise and address both the health outcomes, such as: incidence and prevalence of disease, and death rates, and the factors that influence health, such as: socioeconomic status, environment, and cultural factors</a:t>
            </a:r>
            <a:r>
              <a:rPr lang="en-AU" dirty="0"/>
              <a:t>.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489" y="4585774"/>
            <a:ext cx="2695575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51" y="4433374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624" y="4670285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0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/>
              <a:t>PRIORITY POPULATION GROUPS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74" y="1823777"/>
            <a:ext cx="11831934" cy="440117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There are particular priority population groups that are achieving significantly poorer health outcomes compared to the rest of Australia. </a:t>
            </a:r>
            <a:endParaRPr lang="en-A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Cultural - such as </a:t>
            </a:r>
            <a:r>
              <a:rPr lang="en-AU" dirty="0" smtClean="0">
                <a:solidFill>
                  <a:srgbClr val="00B050"/>
                </a:solidFill>
              </a:rPr>
              <a:t>Aboriginal and Torres Strait Islanders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dirty="0" smtClean="0"/>
              <a:t>Their health statistics match </a:t>
            </a:r>
            <a:r>
              <a:rPr lang="en-AU" dirty="0"/>
              <a:t>developing worlds. </a:t>
            </a:r>
            <a:endParaRPr lang="en-A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Environmental - such as </a:t>
            </a:r>
            <a:r>
              <a:rPr lang="en-AU" dirty="0" smtClean="0">
                <a:solidFill>
                  <a:srgbClr val="00B050"/>
                </a:solidFill>
              </a:rPr>
              <a:t>rural and remote </a:t>
            </a:r>
            <a:r>
              <a:rPr lang="en-AU" dirty="0" smtClean="0"/>
              <a:t>living people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dirty="0" smtClean="0"/>
              <a:t>Have </a:t>
            </a:r>
            <a:r>
              <a:rPr lang="en-AU" dirty="0"/>
              <a:t>limited access to health care facilities and services. </a:t>
            </a:r>
            <a:endParaRPr lang="en-A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Age based - such </a:t>
            </a:r>
            <a:r>
              <a:rPr lang="en-AU" dirty="0"/>
              <a:t>as </a:t>
            </a:r>
            <a:r>
              <a:rPr lang="en-AU" dirty="0" smtClean="0"/>
              <a:t>the </a:t>
            </a:r>
            <a:r>
              <a:rPr lang="en-AU" dirty="0" smtClean="0">
                <a:solidFill>
                  <a:srgbClr val="00B050"/>
                </a:solidFill>
              </a:rPr>
              <a:t>elderly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Economical standing - </a:t>
            </a:r>
            <a:r>
              <a:rPr lang="en-AU" dirty="0"/>
              <a:t>such as those </a:t>
            </a:r>
            <a:r>
              <a:rPr lang="en-AU" dirty="0" smtClean="0"/>
              <a:t>with </a:t>
            </a:r>
            <a:r>
              <a:rPr lang="en-AU" dirty="0" smtClean="0">
                <a:solidFill>
                  <a:srgbClr val="00B050"/>
                </a:solidFill>
              </a:rPr>
              <a:t>low socioeconomic status</a:t>
            </a:r>
            <a:endParaRPr lang="en-AU" dirty="0">
              <a:solidFill>
                <a:srgbClr val="00B050"/>
              </a:solidFill>
            </a:endParaRP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479" y="2798466"/>
            <a:ext cx="1592811" cy="1059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715" y="4581968"/>
            <a:ext cx="1715220" cy="1268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953" y="4628222"/>
            <a:ext cx="1885243" cy="1055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466" y="4490888"/>
            <a:ext cx="1879460" cy="133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PRIORITY POPULATION </a:t>
            </a:r>
            <a:r>
              <a:rPr lang="en-US" b="1" dirty="0" smtClean="0"/>
              <a:t>GROUPS CONT…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49" y="1843873"/>
            <a:ext cx="11882176" cy="438108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Epidemiology provides statistics on these population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Allows the government to identify priority population groups that need extra resources to reduce/remove the gap in health outcomes.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Further advances our knowledge of the sociocultural, socioeconomic and environmental determinants of health.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Some examples of epidemiology include: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Males have higher rates of cancer than females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ATSI males and females can expect to live 10 years less than the non-</a:t>
            </a:r>
            <a:r>
              <a:rPr lang="en-AU" dirty="0" err="1"/>
              <a:t>ATSi</a:t>
            </a:r>
            <a:r>
              <a:rPr lang="en-AU" dirty="0"/>
              <a:t> population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People in remote areas have higher death rates than urban dwellers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Lower oral health is found in people of lower socioeconomic 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Priority population groups then become the focus of health promotion initiatives.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Receive more funding and health programs are developed to meet their particular needs.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For example the Royal Flying Doctors Service that functions in remote areas.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4976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 smtClean="0"/>
              <a:t>PREVALENCE OF THE CONDITION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47" y="1876926"/>
            <a:ext cx="11726779" cy="42672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Prevalence</a:t>
            </a:r>
            <a:r>
              <a:rPr lang="en-AU" dirty="0"/>
              <a:t> is </a:t>
            </a:r>
            <a:r>
              <a:rPr lang="en-AU" dirty="0" smtClean="0"/>
              <a:t>the number of cases/instances </a:t>
            </a:r>
            <a:r>
              <a:rPr lang="en-AU" dirty="0"/>
              <a:t>in a population at a given time. </a:t>
            </a:r>
            <a:endParaRPr lang="en-AU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In </a:t>
            </a:r>
            <a:r>
              <a:rPr lang="en-AU" dirty="0"/>
              <a:t>relation to </a:t>
            </a:r>
            <a:r>
              <a:rPr lang="en-AU" dirty="0" smtClean="0"/>
              <a:t>cancer - prevalence </a:t>
            </a:r>
            <a:r>
              <a:rPr lang="en-AU" dirty="0"/>
              <a:t>refers to the number of people alive who had been diagnosed with </a:t>
            </a:r>
            <a:r>
              <a:rPr lang="en-AU" dirty="0" smtClean="0"/>
              <a:t>cancer.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 smtClean="0"/>
              <a:t>This </a:t>
            </a:r>
            <a:r>
              <a:rPr lang="en-AU" dirty="0"/>
              <a:t>is different to </a:t>
            </a:r>
            <a:r>
              <a:rPr lang="en-AU" dirty="0" smtClean="0"/>
              <a:t>incidence - refers to the </a:t>
            </a:r>
            <a:r>
              <a:rPr lang="en-AU" dirty="0"/>
              <a:t>number of new cases diagnosed in a specific time period.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The prevalence of a condition is used to determine the number of people affected by the health issue. </a:t>
            </a:r>
            <a:r>
              <a:rPr lang="en-AU" dirty="0" smtClean="0"/>
              <a:t>Higher </a:t>
            </a:r>
            <a:r>
              <a:rPr lang="en-AU" dirty="0"/>
              <a:t>the </a:t>
            </a:r>
            <a:r>
              <a:rPr lang="en-AU" dirty="0" smtClean="0"/>
              <a:t>prevalence = greater </a:t>
            </a:r>
            <a:r>
              <a:rPr lang="en-AU" dirty="0"/>
              <a:t>the health </a:t>
            </a:r>
            <a:r>
              <a:rPr lang="en-AU" dirty="0" smtClean="0"/>
              <a:t>issue (may </a:t>
            </a:r>
            <a:r>
              <a:rPr lang="en-AU" dirty="0"/>
              <a:t>then be identified as a priority health issue in </a:t>
            </a:r>
            <a:r>
              <a:rPr lang="en-AU" dirty="0" smtClean="0"/>
              <a:t>Australia).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There are many current conditions that are high in prevalence and have become priority health </a:t>
            </a:r>
            <a:r>
              <a:rPr lang="en-AU" dirty="0" smtClean="0"/>
              <a:t>issues, such as:</a:t>
            </a:r>
            <a:endParaRPr lang="en-AU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Cardiovascular disease – has been a priority health issue for a long time in Australia and will continue to be long into our future.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Cancers – have been a growing priority in Australia, although the decreased smoking rate is helping.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Dementia and Alzheimer’s disease – affect many Australians today, particularly the elderly.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Diabetes – is not only prevalent in Australia, but has an increasing incidence, making it a very high priority issue for Australia’s health.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dirty="0"/>
              <a:t>Cerebrovascular disease – like cardiovascular disease continues to be a major health issue and has similar underlying causes as cardiovascular disease.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57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2290</TotalTime>
  <Words>1814</Words>
  <Application>Microsoft Office PowerPoint</Application>
  <PresentationFormat>Widescreen</PresentationFormat>
  <Paragraphs>156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Retrospect</vt:lpstr>
      <vt:lpstr>IDENTIFYING PRIORITY HEALTH ISSUES</vt:lpstr>
      <vt:lpstr>IDENTIFYING PRIORITY HEALTH ISSUES - OVERVIEW</vt:lpstr>
      <vt:lpstr>SOCIAL JUSTICE PRINCIPLES</vt:lpstr>
      <vt:lpstr>SOCIAL JUSTICE PRINCIPLES CONT…</vt:lpstr>
      <vt:lpstr>SOCIAL JUSTICE PRINCIPLES CONT…</vt:lpstr>
      <vt:lpstr>SOCIAL JUSTICE PRINCIPLES CONT…</vt:lpstr>
      <vt:lpstr>PRIORITY POPULATION GROUPS</vt:lpstr>
      <vt:lpstr>PRIORITY POPULATION GROUPS CONT…</vt:lpstr>
      <vt:lpstr>PREVALENCE OF THE CONDITION</vt:lpstr>
      <vt:lpstr>POTENTIAL FOR PREVENTION AND EARLY INTERVENTION</vt:lpstr>
      <vt:lpstr>PowerPoint Presentation</vt:lpstr>
      <vt:lpstr>COSTS TO THE INDIVIDUAL AND THE COMMUNITY</vt:lpstr>
      <vt:lpstr>PowerPoint Presentation</vt:lpstr>
      <vt:lpstr>APPLICATION</vt:lpstr>
      <vt:lpstr>APPLICATION</vt:lpstr>
      <vt:lpstr>APPLICATION</vt:lpstr>
      <vt:lpstr>APPLICATION</vt:lpstr>
      <vt:lpstr>APPLICATION</vt:lpstr>
      <vt:lpstr>APPLICATION</vt:lpstr>
      <vt:lpstr>PRACTISE QUESTION</vt:lpstr>
      <vt:lpstr>PRACTISE QUESTION ANSWER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are priority issues for Australia's health identified?</dc:title>
  <dc:creator>Courtney Langtry</dc:creator>
  <cp:lastModifiedBy>Lenovo</cp:lastModifiedBy>
  <cp:revision>49</cp:revision>
  <cp:lastPrinted>2015-10-20T05:08:06Z</cp:lastPrinted>
  <dcterms:created xsi:type="dcterms:W3CDTF">2015-10-12T20:52:45Z</dcterms:created>
  <dcterms:modified xsi:type="dcterms:W3CDTF">2020-10-18T20:24:26Z</dcterms:modified>
</cp:coreProperties>
</file>