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12"/>
  </p:notesMasterIdLst>
  <p:sldIdLst>
    <p:sldId id="257" r:id="rId2"/>
    <p:sldId id="258" r:id="rId3"/>
    <p:sldId id="259" r:id="rId4"/>
    <p:sldId id="277" r:id="rId5"/>
    <p:sldId id="278" r:id="rId6"/>
    <p:sldId id="279" r:id="rId7"/>
    <p:sldId id="280" r:id="rId8"/>
    <p:sldId id="281" r:id="rId9"/>
    <p:sldId id="284" r:id="rId10"/>
    <p:sldId id="28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5" autoAdjust="0"/>
    <p:restoredTop sz="94660"/>
  </p:normalViewPr>
  <p:slideViewPr>
    <p:cSldViewPr snapToGrid="0">
      <p:cViewPr varScale="1">
        <p:scale>
          <a:sx n="127" d="100"/>
          <a:sy n="127" d="100"/>
        </p:scale>
        <p:origin x="2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133B8-708F-475F-85AC-190C07BA45F4}" type="datetimeFigureOut">
              <a:rPr lang="en-AU" smtClean="0"/>
              <a:t>15/10/2018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4EB3E6-D00C-4499-824A-3A883D58F826}" type="slidenum">
              <a:rPr lang="en-AU" smtClean="0"/>
              <a:t>‹#›</a:t>
            </a:fld>
            <a:endParaRPr lang="en-AU"/>
          </a:p>
        </p:txBody>
      </p:sp>
    </p:spTree>
    <p:extLst>
      <p:ext uri="{BB962C8B-B14F-4D97-AF65-F5344CB8AC3E}">
        <p14:creationId xmlns:p14="http://schemas.microsoft.com/office/powerpoint/2010/main" val="858365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241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882D8E8-3526-4C5B-A2D9-FFF87D6296BC}" type="slidenum">
              <a:rPr lang="en-AU" altLang="en-US" smtClean="0">
                <a:solidFill>
                  <a:prstClr val="black"/>
                </a:solidFill>
              </a:rPr>
              <a:pPr>
                <a:spcBef>
                  <a:spcPct val="0"/>
                </a:spcBef>
              </a:pPr>
              <a:t>1</a:t>
            </a:fld>
            <a:endParaRPr lang="en-AU" altLang="en-US" smtClean="0">
              <a:solidFill>
                <a:prstClr val="black"/>
              </a:solidFill>
            </a:endParaRPr>
          </a:p>
        </p:txBody>
      </p:sp>
    </p:spTree>
    <p:extLst>
      <p:ext uri="{BB962C8B-B14F-4D97-AF65-F5344CB8AC3E}">
        <p14:creationId xmlns:p14="http://schemas.microsoft.com/office/powerpoint/2010/main" val="4211881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243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215D3C9-E7C0-4422-A47B-3358271446D2}" type="slidenum">
              <a:rPr lang="en-AU" altLang="en-US" smtClean="0">
                <a:solidFill>
                  <a:prstClr val="black"/>
                </a:solidFill>
              </a:rPr>
              <a:pPr>
                <a:spcBef>
                  <a:spcPct val="0"/>
                </a:spcBef>
              </a:pPr>
              <a:t>2</a:t>
            </a:fld>
            <a:endParaRPr lang="en-AU" altLang="en-US" smtClean="0">
              <a:solidFill>
                <a:prstClr val="black"/>
              </a:solidFill>
            </a:endParaRPr>
          </a:p>
        </p:txBody>
      </p:sp>
    </p:spTree>
    <p:extLst>
      <p:ext uri="{BB962C8B-B14F-4D97-AF65-F5344CB8AC3E}">
        <p14:creationId xmlns:p14="http://schemas.microsoft.com/office/powerpoint/2010/main" val="2815077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245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2DBBBAE-5319-42BF-86C3-4510C230FFEE}" type="slidenum">
              <a:rPr lang="en-AU" altLang="en-US" smtClean="0">
                <a:solidFill>
                  <a:prstClr val="black"/>
                </a:solidFill>
              </a:rPr>
              <a:pPr>
                <a:spcBef>
                  <a:spcPct val="0"/>
                </a:spcBef>
              </a:pPr>
              <a:t>3</a:t>
            </a:fld>
            <a:endParaRPr lang="en-AU" altLang="en-US" smtClean="0">
              <a:solidFill>
                <a:prstClr val="black"/>
              </a:solidFill>
            </a:endParaRPr>
          </a:p>
        </p:txBody>
      </p:sp>
    </p:spTree>
    <p:extLst>
      <p:ext uri="{BB962C8B-B14F-4D97-AF65-F5344CB8AC3E}">
        <p14:creationId xmlns:p14="http://schemas.microsoft.com/office/powerpoint/2010/main" val="2245534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32188E82-49A0-4EEE-BEE5-C110B0144569}" type="datetime1">
              <a:rPr lang="en-US" altLang="en-US" smtClean="0"/>
              <a:pPr>
                <a:defRPr/>
              </a:pPr>
              <a:t>10/15/2018</a:t>
            </a:fld>
            <a:endParaRPr lang="en-AU" altLang="en-US"/>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646D47E9-8DC6-4EA2-8102-ED0B67389B03}" type="slidenum">
              <a:rPr lang="en-AU" altLang="en-US" smtClean="0"/>
              <a:pPr>
                <a:defRPr/>
              </a:pPr>
              <a:t>‹#›</a:t>
            </a:fld>
            <a:endParaRPr lang="en-AU"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345261"/>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pPr fontAlgn="base">
              <a:spcBef>
                <a:spcPct val="0"/>
              </a:spcBef>
              <a:spcAft>
                <a:spcPct val="0"/>
              </a:spcAft>
              <a:defRPr/>
            </a:pPr>
            <a:fld id="{3B92F53C-F089-4C2C-8CD6-31E7201BF305}" type="datetime1">
              <a:rPr lang="en-US" altLang="en-US" smtClean="0">
                <a:ea typeface="MS PGothic" panose="020B0600070205080204" pitchFamily="34" charset="-128"/>
              </a:rPr>
              <a:pPr fontAlgn="base">
                <a:spcBef>
                  <a:spcPct val="0"/>
                </a:spcBef>
                <a:spcAft>
                  <a:spcPct val="0"/>
                </a:spcAft>
                <a:defRPr/>
              </a:pPr>
              <a:t>10/15/2018</a:t>
            </a:fld>
            <a:endParaRPr lang="en-AU" altLang="en-US">
              <a:ea typeface="MS PGothic" panose="020B0600070205080204" pitchFamily="34" charset="-128"/>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AU"/>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CE8E14BF-487E-421E-ACF7-D8B9E96EF2DB}" type="slidenum">
              <a:rPr lang="en-AU" altLang="en-US" smtClean="0">
                <a:ea typeface="MS PGothic" panose="020B0600070205080204" pitchFamily="34" charset="-128"/>
              </a:rPr>
              <a:pPr fontAlgn="base">
                <a:spcBef>
                  <a:spcPct val="0"/>
                </a:spcBef>
                <a:spcAft>
                  <a:spcPct val="0"/>
                </a:spcAft>
                <a:defRPr/>
              </a:pPr>
              <a:t>‹#›</a:t>
            </a:fld>
            <a:endParaRPr lang="en-AU" altLang="en-US">
              <a:ea typeface="MS PGothic" panose="020B0600070205080204" pitchFamily="34" charset="-128"/>
            </a:endParaRPr>
          </a:p>
        </p:txBody>
      </p:sp>
    </p:spTree>
    <p:extLst>
      <p:ext uri="{BB962C8B-B14F-4D97-AF65-F5344CB8AC3E}">
        <p14:creationId xmlns:p14="http://schemas.microsoft.com/office/powerpoint/2010/main" val="18286006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fld id="{3B92F53C-F089-4C2C-8CD6-31E7201BF305}" type="datetime1">
              <a:rPr lang="en-US" altLang="en-US" smtClean="0">
                <a:ea typeface="MS PGothic" panose="020B0600070205080204" pitchFamily="34" charset="-128"/>
              </a:rPr>
              <a:pPr fontAlgn="base">
                <a:spcBef>
                  <a:spcPct val="0"/>
                </a:spcBef>
                <a:spcAft>
                  <a:spcPct val="0"/>
                </a:spcAft>
                <a:defRPr/>
              </a:pPr>
              <a:t>10/15/2018</a:t>
            </a:fld>
            <a:endParaRPr lang="en-AU" altLang="en-US">
              <a:ea typeface="MS PGothic" panose="020B0600070205080204" pitchFamily="34" charset="-128"/>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AU"/>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E8E14BF-487E-421E-ACF7-D8B9E96EF2DB}" type="slidenum">
              <a:rPr lang="en-AU" altLang="en-US" smtClean="0">
                <a:ea typeface="MS PGothic" panose="020B0600070205080204" pitchFamily="34" charset="-128"/>
              </a:rPr>
              <a:pPr fontAlgn="base">
                <a:spcBef>
                  <a:spcPct val="0"/>
                </a:spcBef>
                <a:spcAft>
                  <a:spcPct val="0"/>
                </a:spcAft>
                <a:defRPr/>
              </a:pPr>
              <a:t>‹#›</a:t>
            </a:fld>
            <a:endParaRPr lang="en-AU" altLang="en-US">
              <a:ea typeface="MS PGothic" panose="020B0600070205080204" pitchFamily="34" charset="-128"/>
            </a:endParaRPr>
          </a:p>
        </p:txBody>
      </p:sp>
    </p:spTree>
    <p:extLst>
      <p:ext uri="{BB962C8B-B14F-4D97-AF65-F5344CB8AC3E}">
        <p14:creationId xmlns:p14="http://schemas.microsoft.com/office/powerpoint/2010/main" val="18788597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fld id="{3B92F53C-F089-4C2C-8CD6-31E7201BF305}" type="datetime1">
              <a:rPr lang="en-US" altLang="en-US" smtClean="0">
                <a:ea typeface="MS PGothic" panose="020B0600070205080204" pitchFamily="34" charset="-128"/>
              </a:rPr>
              <a:pPr fontAlgn="base">
                <a:spcBef>
                  <a:spcPct val="0"/>
                </a:spcBef>
                <a:spcAft>
                  <a:spcPct val="0"/>
                </a:spcAft>
                <a:defRPr/>
              </a:pPr>
              <a:t>10/15/2018</a:t>
            </a:fld>
            <a:endParaRPr lang="en-AU" altLang="en-US">
              <a:ea typeface="MS PGothic" panose="020B0600070205080204" pitchFamily="34" charset="-128"/>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AU"/>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E8E14BF-487E-421E-ACF7-D8B9E96EF2DB}" type="slidenum">
              <a:rPr lang="en-AU" altLang="en-US" smtClean="0">
                <a:ea typeface="MS PGothic" panose="020B0600070205080204" pitchFamily="34" charset="-128"/>
              </a:rPr>
              <a:pPr fontAlgn="base">
                <a:spcBef>
                  <a:spcPct val="0"/>
                </a:spcBef>
                <a:spcAft>
                  <a:spcPct val="0"/>
                </a:spcAft>
                <a:defRPr/>
              </a:pPr>
              <a:t>‹#›</a:t>
            </a:fld>
            <a:endParaRPr lang="en-AU" altLang="en-US">
              <a:ea typeface="MS PGothic" panose="020B0600070205080204" pitchFamily="34" charset="-128"/>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796579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fld id="{3B92F53C-F089-4C2C-8CD6-31E7201BF305}" type="datetime1">
              <a:rPr lang="en-US" altLang="en-US" smtClean="0">
                <a:ea typeface="MS PGothic" panose="020B0600070205080204" pitchFamily="34" charset="-128"/>
              </a:rPr>
              <a:pPr fontAlgn="base">
                <a:spcBef>
                  <a:spcPct val="0"/>
                </a:spcBef>
                <a:spcAft>
                  <a:spcPct val="0"/>
                </a:spcAft>
                <a:defRPr/>
              </a:pPr>
              <a:t>10/15/2018</a:t>
            </a:fld>
            <a:endParaRPr lang="en-AU" altLang="en-US">
              <a:ea typeface="MS PGothic" panose="020B0600070205080204" pitchFamily="34" charset="-128"/>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AU"/>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E8E14BF-487E-421E-ACF7-D8B9E96EF2DB}" type="slidenum">
              <a:rPr lang="en-AU" altLang="en-US" smtClean="0">
                <a:ea typeface="MS PGothic" panose="020B0600070205080204" pitchFamily="34" charset="-128"/>
              </a:rPr>
              <a:pPr fontAlgn="base">
                <a:spcBef>
                  <a:spcPct val="0"/>
                </a:spcBef>
                <a:spcAft>
                  <a:spcPct val="0"/>
                </a:spcAft>
                <a:defRPr/>
              </a:pPr>
              <a:t>‹#›</a:t>
            </a:fld>
            <a:endParaRPr lang="en-AU" altLang="en-US">
              <a:ea typeface="MS PGothic" panose="020B0600070205080204" pitchFamily="34" charset="-128"/>
            </a:endParaRPr>
          </a:p>
        </p:txBody>
      </p:sp>
    </p:spTree>
    <p:extLst>
      <p:ext uri="{BB962C8B-B14F-4D97-AF65-F5344CB8AC3E}">
        <p14:creationId xmlns:p14="http://schemas.microsoft.com/office/powerpoint/2010/main" val="27511004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fld id="{3B92F53C-F089-4C2C-8CD6-31E7201BF305}" type="datetime1">
              <a:rPr lang="en-US" altLang="en-US" smtClean="0">
                <a:ea typeface="MS PGothic" panose="020B0600070205080204" pitchFamily="34" charset="-128"/>
              </a:rPr>
              <a:pPr fontAlgn="base">
                <a:spcBef>
                  <a:spcPct val="0"/>
                </a:spcBef>
                <a:spcAft>
                  <a:spcPct val="0"/>
                </a:spcAft>
                <a:defRPr/>
              </a:pPr>
              <a:t>10/15/2018</a:t>
            </a:fld>
            <a:endParaRPr lang="en-AU" altLang="en-US">
              <a:ea typeface="MS PGothic" panose="020B0600070205080204" pitchFamily="34" charset="-128"/>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AU"/>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E8E14BF-487E-421E-ACF7-D8B9E96EF2DB}" type="slidenum">
              <a:rPr lang="en-AU" altLang="en-US" smtClean="0">
                <a:ea typeface="MS PGothic" panose="020B0600070205080204" pitchFamily="34" charset="-128"/>
              </a:rPr>
              <a:pPr fontAlgn="base">
                <a:spcBef>
                  <a:spcPct val="0"/>
                </a:spcBef>
                <a:spcAft>
                  <a:spcPct val="0"/>
                </a:spcAft>
                <a:defRPr/>
              </a:pPr>
              <a:t>‹#›</a:t>
            </a:fld>
            <a:endParaRPr lang="en-AU" altLang="en-US">
              <a:ea typeface="MS PGothic" panose="020B0600070205080204" pitchFamily="34" charset="-128"/>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450677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fld id="{3B92F53C-F089-4C2C-8CD6-31E7201BF305}" type="datetime1">
              <a:rPr lang="en-US" altLang="en-US" smtClean="0">
                <a:ea typeface="MS PGothic" panose="020B0600070205080204" pitchFamily="34" charset="-128"/>
              </a:rPr>
              <a:pPr fontAlgn="base">
                <a:spcBef>
                  <a:spcPct val="0"/>
                </a:spcBef>
                <a:spcAft>
                  <a:spcPct val="0"/>
                </a:spcAft>
                <a:defRPr/>
              </a:pPr>
              <a:t>10/15/2018</a:t>
            </a:fld>
            <a:endParaRPr lang="en-AU" altLang="en-US">
              <a:ea typeface="MS PGothic" panose="020B0600070205080204" pitchFamily="34" charset="-128"/>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AU"/>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E8E14BF-487E-421E-ACF7-D8B9E96EF2DB}" type="slidenum">
              <a:rPr lang="en-AU" altLang="en-US" smtClean="0">
                <a:ea typeface="MS PGothic" panose="020B0600070205080204" pitchFamily="34" charset="-128"/>
              </a:rPr>
              <a:pPr fontAlgn="base">
                <a:spcBef>
                  <a:spcPct val="0"/>
                </a:spcBef>
                <a:spcAft>
                  <a:spcPct val="0"/>
                </a:spcAft>
                <a:defRPr/>
              </a:pPr>
              <a:t>‹#›</a:t>
            </a:fld>
            <a:endParaRPr lang="en-AU" altLang="en-US">
              <a:ea typeface="MS PGothic" panose="020B0600070205080204" pitchFamily="34" charset="-128"/>
            </a:endParaRPr>
          </a:p>
        </p:txBody>
      </p:sp>
    </p:spTree>
    <p:extLst>
      <p:ext uri="{BB962C8B-B14F-4D97-AF65-F5344CB8AC3E}">
        <p14:creationId xmlns:p14="http://schemas.microsoft.com/office/powerpoint/2010/main" val="85736576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8B65A05-AFE8-46E0-A82A-287F6381EF73}" type="datetime1">
              <a:rPr lang="en-US" altLang="en-US" smtClean="0"/>
              <a:pPr>
                <a:defRPr/>
              </a:pPr>
              <a:t>10/15/2018</a:t>
            </a:fld>
            <a:endParaRPr lang="en-AU" altLang="en-US"/>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E9DF23FC-2FF6-4D62-B93D-E21BE1D31B56}" type="slidenum">
              <a:rPr lang="en-AU" altLang="en-US" smtClean="0"/>
              <a:pPr>
                <a:defRPr/>
              </a:pPr>
              <a:t>‹#›</a:t>
            </a:fld>
            <a:endParaRPr lang="en-AU" altLang="en-US"/>
          </a:p>
        </p:txBody>
      </p:sp>
    </p:spTree>
    <p:extLst>
      <p:ext uri="{BB962C8B-B14F-4D97-AF65-F5344CB8AC3E}">
        <p14:creationId xmlns:p14="http://schemas.microsoft.com/office/powerpoint/2010/main" val="18001944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1303757-847B-425C-85D5-D686C52FBBCF}" type="datetime1">
              <a:rPr lang="en-US" altLang="en-US" smtClean="0"/>
              <a:pPr>
                <a:defRPr/>
              </a:pPr>
              <a:t>10/15/2018</a:t>
            </a:fld>
            <a:endParaRPr lang="en-AU" altLang="en-US"/>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74DE0D66-C021-4CC7-ABF0-E3167AAE29F4}" type="slidenum">
              <a:rPr lang="en-AU" altLang="en-US" smtClean="0"/>
              <a:pPr>
                <a:defRPr/>
              </a:pPr>
              <a:t>‹#›</a:t>
            </a:fld>
            <a:endParaRPr lang="en-AU" altLang="en-US"/>
          </a:p>
        </p:txBody>
      </p:sp>
    </p:spTree>
    <p:extLst>
      <p:ext uri="{BB962C8B-B14F-4D97-AF65-F5344CB8AC3E}">
        <p14:creationId xmlns:p14="http://schemas.microsoft.com/office/powerpoint/2010/main" val="315118805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719A016-E4E8-4F68-9B06-86D53BE5D000}" type="datetime1">
              <a:rPr lang="en-US" altLang="en-US" smtClean="0"/>
              <a:pPr>
                <a:defRPr/>
              </a:pPr>
              <a:t>10/15/2018</a:t>
            </a:fld>
            <a:endParaRPr lang="en-AU" altLang="en-US"/>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5565502C-80E4-4D7E-B6A9-8088AF5BB1C5}" type="slidenum">
              <a:rPr lang="en-AU" altLang="en-US" smtClean="0"/>
              <a:pPr>
                <a:defRPr/>
              </a:pPr>
              <a:t>‹#›</a:t>
            </a:fld>
            <a:endParaRPr lang="en-AU" altLang="en-US"/>
          </a:p>
        </p:txBody>
      </p:sp>
    </p:spTree>
    <p:extLst>
      <p:ext uri="{BB962C8B-B14F-4D97-AF65-F5344CB8AC3E}">
        <p14:creationId xmlns:p14="http://schemas.microsoft.com/office/powerpoint/2010/main" val="191931167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2AFD6568-6794-4E44-B496-5C28E251281B}" type="datetime1">
              <a:rPr lang="en-US" altLang="en-US" smtClean="0"/>
              <a:pPr>
                <a:defRPr/>
              </a:pPr>
              <a:t>10/15/2018</a:t>
            </a:fld>
            <a:endParaRPr lang="en-AU" altLang="en-US"/>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A6E5E240-715D-4E7D-9659-9BFCFD2366C8}" type="slidenum">
              <a:rPr lang="en-AU" altLang="en-US" smtClean="0"/>
              <a:pPr>
                <a:defRPr/>
              </a:pPr>
              <a:t>‹#›</a:t>
            </a:fld>
            <a:endParaRPr lang="en-AU" altLang="en-US"/>
          </a:p>
        </p:txBody>
      </p:sp>
    </p:spTree>
    <p:extLst>
      <p:ext uri="{BB962C8B-B14F-4D97-AF65-F5344CB8AC3E}">
        <p14:creationId xmlns:p14="http://schemas.microsoft.com/office/powerpoint/2010/main" val="332624547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8ECBFB8E-8F25-4ABF-B006-34656B32B0D0}" type="datetime1">
              <a:rPr lang="en-US" altLang="en-US" smtClean="0"/>
              <a:pPr>
                <a:defRPr/>
              </a:pPr>
              <a:t>10/15/2018</a:t>
            </a:fld>
            <a:endParaRPr lang="en-AU" altLang="en-US"/>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pPr>
              <a:defRPr/>
            </a:pPr>
            <a:fld id="{8B777666-EA39-4D7E-8293-44AF354B9D85}" type="slidenum">
              <a:rPr lang="en-AU" altLang="en-US" smtClean="0"/>
              <a:pPr>
                <a:defRPr/>
              </a:pPr>
              <a:t>‹#›</a:t>
            </a:fld>
            <a:endParaRPr lang="en-AU" altLang="en-US"/>
          </a:p>
        </p:txBody>
      </p:sp>
    </p:spTree>
    <p:extLst>
      <p:ext uri="{BB962C8B-B14F-4D97-AF65-F5344CB8AC3E}">
        <p14:creationId xmlns:p14="http://schemas.microsoft.com/office/powerpoint/2010/main" val="179320085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DCB0AD87-CF19-49E2-BC24-3FA35EEC039C}" type="datetime1">
              <a:rPr lang="en-US" altLang="en-US" smtClean="0"/>
              <a:pPr>
                <a:defRPr/>
              </a:pPr>
              <a:t>10/15/2018</a:t>
            </a:fld>
            <a:endParaRPr lang="en-AU" altLang="en-US"/>
          </a:p>
        </p:txBody>
      </p:sp>
      <p:sp>
        <p:nvSpPr>
          <p:cNvPr id="8" name="Footer Placeholder 7"/>
          <p:cNvSpPr>
            <a:spLocks noGrp="1"/>
          </p:cNvSpPr>
          <p:nvPr>
            <p:ph type="ftr" sz="quarter" idx="11"/>
          </p:nvPr>
        </p:nvSpPr>
        <p:spPr/>
        <p:txBody>
          <a:bodyPr/>
          <a:lstStyle/>
          <a:p>
            <a:pPr>
              <a:defRPr/>
            </a:pPr>
            <a:endParaRPr lang="en-AU"/>
          </a:p>
        </p:txBody>
      </p:sp>
      <p:sp>
        <p:nvSpPr>
          <p:cNvPr id="9" name="Slide Number Placeholder 8"/>
          <p:cNvSpPr>
            <a:spLocks noGrp="1"/>
          </p:cNvSpPr>
          <p:nvPr>
            <p:ph type="sldNum" sz="quarter" idx="12"/>
          </p:nvPr>
        </p:nvSpPr>
        <p:spPr/>
        <p:txBody>
          <a:bodyPr/>
          <a:lstStyle/>
          <a:p>
            <a:pPr>
              <a:defRPr/>
            </a:pPr>
            <a:fld id="{5673A87A-4D44-4C07-B6C8-72C4C1A6F26B}" type="slidenum">
              <a:rPr lang="en-AU" altLang="en-US" smtClean="0"/>
              <a:pPr>
                <a:defRPr/>
              </a:pPr>
              <a:t>‹#›</a:t>
            </a:fld>
            <a:endParaRPr lang="en-AU" altLang="en-US"/>
          </a:p>
        </p:txBody>
      </p:sp>
    </p:spTree>
    <p:extLst>
      <p:ext uri="{BB962C8B-B14F-4D97-AF65-F5344CB8AC3E}">
        <p14:creationId xmlns:p14="http://schemas.microsoft.com/office/powerpoint/2010/main" val="31223510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EF08759B-0EF6-42DA-8573-B824D8778984}" type="datetime1">
              <a:rPr lang="en-US" altLang="en-US" smtClean="0"/>
              <a:pPr>
                <a:defRPr/>
              </a:pPr>
              <a:t>10/15/2018</a:t>
            </a:fld>
            <a:endParaRPr lang="en-AU" altLang="en-US"/>
          </a:p>
        </p:txBody>
      </p:sp>
      <p:sp>
        <p:nvSpPr>
          <p:cNvPr id="4" name="Footer Placeholder 3"/>
          <p:cNvSpPr>
            <a:spLocks noGrp="1"/>
          </p:cNvSpPr>
          <p:nvPr>
            <p:ph type="ftr" sz="quarter" idx="11"/>
          </p:nvPr>
        </p:nvSpPr>
        <p:spPr/>
        <p:txBody>
          <a:bodyPr/>
          <a:lstStyle/>
          <a:p>
            <a:pPr>
              <a:defRPr/>
            </a:pPr>
            <a:endParaRPr lang="en-AU"/>
          </a:p>
        </p:txBody>
      </p:sp>
      <p:sp>
        <p:nvSpPr>
          <p:cNvPr id="5" name="Slide Number Placeholder 4"/>
          <p:cNvSpPr>
            <a:spLocks noGrp="1"/>
          </p:cNvSpPr>
          <p:nvPr>
            <p:ph type="sldNum" sz="quarter" idx="12"/>
          </p:nvPr>
        </p:nvSpPr>
        <p:spPr/>
        <p:txBody>
          <a:bodyPr/>
          <a:lstStyle/>
          <a:p>
            <a:pPr>
              <a:defRPr/>
            </a:pPr>
            <a:fld id="{8212220C-A7A3-4305-8BD3-0D4F75B085E1}" type="slidenum">
              <a:rPr lang="en-AU" altLang="en-US" smtClean="0"/>
              <a:pPr>
                <a:defRPr/>
              </a:pPr>
              <a:t>‹#›</a:t>
            </a:fld>
            <a:endParaRPr lang="en-AU" altLang="en-US"/>
          </a:p>
        </p:txBody>
      </p:sp>
    </p:spTree>
    <p:extLst>
      <p:ext uri="{BB962C8B-B14F-4D97-AF65-F5344CB8AC3E}">
        <p14:creationId xmlns:p14="http://schemas.microsoft.com/office/powerpoint/2010/main" val="44343997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4F169A4-0717-44D7-A5BD-6FBC361E35A0}" type="datetime1">
              <a:rPr lang="en-US" altLang="en-US" smtClean="0"/>
              <a:pPr>
                <a:defRPr/>
              </a:pPr>
              <a:t>10/15/2018</a:t>
            </a:fld>
            <a:endParaRPr lang="en-AU" altLang="en-US"/>
          </a:p>
        </p:txBody>
      </p:sp>
      <p:sp>
        <p:nvSpPr>
          <p:cNvPr id="3" name="Footer Placeholder 2"/>
          <p:cNvSpPr>
            <a:spLocks noGrp="1"/>
          </p:cNvSpPr>
          <p:nvPr>
            <p:ph type="ftr" sz="quarter" idx="11"/>
          </p:nvPr>
        </p:nvSpPr>
        <p:spPr/>
        <p:txBody>
          <a:bodyPr/>
          <a:lstStyle/>
          <a:p>
            <a:pPr>
              <a:defRPr/>
            </a:pPr>
            <a:endParaRPr lang="en-AU"/>
          </a:p>
        </p:txBody>
      </p:sp>
      <p:sp>
        <p:nvSpPr>
          <p:cNvPr id="4" name="Slide Number Placeholder 3"/>
          <p:cNvSpPr>
            <a:spLocks noGrp="1"/>
          </p:cNvSpPr>
          <p:nvPr>
            <p:ph type="sldNum" sz="quarter" idx="12"/>
          </p:nvPr>
        </p:nvSpPr>
        <p:spPr/>
        <p:txBody>
          <a:bodyPr/>
          <a:lstStyle/>
          <a:p>
            <a:pPr>
              <a:defRPr/>
            </a:pPr>
            <a:fld id="{8AD9735D-B5B3-4F41-85BE-528F68A9AFF6}" type="slidenum">
              <a:rPr lang="en-AU" altLang="en-US" smtClean="0"/>
              <a:pPr>
                <a:defRPr/>
              </a:pPr>
              <a:t>‹#›</a:t>
            </a:fld>
            <a:endParaRPr lang="en-AU" altLang="en-US"/>
          </a:p>
        </p:txBody>
      </p:sp>
    </p:spTree>
    <p:extLst>
      <p:ext uri="{BB962C8B-B14F-4D97-AF65-F5344CB8AC3E}">
        <p14:creationId xmlns:p14="http://schemas.microsoft.com/office/powerpoint/2010/main" val="2551590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3BDCD9BF-7A06-464E-8018-56FB3CAA9C8E}" type="datetime1">
              <a:rPr lang="en-US" altLang="en-US" smtClean="0"/>
              <a:pPr>
                <a:defRPr/>
              </a:pPr>
              <a:t>10/15/2018</a:t>
            </a:fld>
            <a:endParaRPr lang="en-AU" altLang="en-US"/>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pPr>
              <a:defRPr/>
            </a:pPr>
            <a:fld id="{D16C8D61-DC21-43B7-A72C-38F871F82461}" type="slidenum">
              <a:rPr lang="en-AU" altLang="en-US" smtClean="0"/>
              <a:pPr>
                <a:defRPr/>
              </a:pPr>
              <a:t>‹#›</a:t>
            </a:fld>
            <a:endParaRPr lang="en-AU" altLang="en-US"/>
          </a:p>
        </p:txBody>
      </p:sp>
    </p:spTree>
    <p:extLst>
      <p:ext uri="{BB962C8B-B14F-4D97-AF65-F5344CB8AC3E}">
        <p14:creationId xmlns:p14="http://schemas.microsoft.com/office/powerpoint/2010/main" val="165816730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E9775925-3552-4317-9E9D-37B06F5F716F}" type="datetime1">
              <a:rPr lang="en-US" altLang="en-US" smtClean="0"/>
              <a:pPr>
                <a:defRPr/>
              </a:pPr>
              <a:t>10/15/2018</a:t>
            </a:fld>
            <a:endParaRPr lang="en-AU" altLang="en-US"/>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pPr>
              <a:defRPr/>
            </a:pPr>
            <a:fld id="{5A4AFB57-2C87-4D9D-BEF0-1E7B93B35763}" type="slidenum">
              <a:rPr lang="en-AU" altLang="en-US" smtClean="0"/>
              <a:pPr>
                <a:defRPr/>
              </a:pPr>
              <a:t>‹#›</a:t>
            </a:fld>
            <a:endParaRPr lang="en-AU" altLang="en-US"/>
          </a:p>
        </p:txBody>
      </p:sp>
    </p:spTree>
    <p:extLst>
      <p:ext uri="{BB962C8B-B14F-4D97-AF65-F5344CB8AC3E}">
        <p14:creationId xmlns:p14="http://schemas.microsoft.com/office/powerpoint/2010/main" val="208708467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fontAlgn="base">
              <a:spcBef>
                <a:spcPct val="0"/>
              </a:spcBef>
              <a:spcAft>
                <a:spcPct val="0"/>
              </a:spcAft>
              <a:defRPr/>
            </a:pPr>
            <a:fld id="{3B92F53C-F089-4C2C-8CD6-31E7201BF305}" type="datetime1">
              <a:rPr lang="en-US" altLang="en-US" smtClean="0">
                <a:ea typeface="MS PGothic" panose="020B0600070205080204" pitchFamily="34" charset="-128"/>
              </a:rPr>
              <a:pPr fontAlgn="base">
                <a:spcBef>
                  <a:spcPct val="0"/>
                </a:spcBef>
                <a:spcAft>
                  <a:spcPct val="0"/>
                </a:spcAft>
                <a:defRPr/>
              </a:pPr>
              <a:t>10/15/2018</a:t>
            </a:fld>
            <a:endParaRPr lang="en-AU" altLang="en-US">
              <a:ea typeface="MS PGothic" panose="020B0600070205080204" pitchFamily="34" charset="-128"/>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fontAlgn="base">
              <a:spcBef>
                <a:spcPct val="0"/>
              </a:spcBef>
              <a:spcAft>
                <a:spcPct val="0"/>
              </a:spcAft>
              <a:defRPr/>
            </a:pPr>
            <a:endParaRPr lang="en-A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fontAlgn="base">
              <a:spcBef>
                <a:spcPct val="0"/>
              </a:spcBef>
              <a:spcAft>
                <a:spcPct val="0"/>
              </a:spcAft>
              <a:defRPr/>
            </a:pPr>
            <a:fld id="{CE8E14BF-487E-421E-ACF7-D8B9E96EF2DB}" type="slidenum">
              <a:rPr lang="en-AU" altLang="en-US" smtClean="0">
                <a:ea typeface="MS PGothic" panose="020B0600070205080204" pitchFamily="34" charset="-128"/>
              </a:rPr>
              <a:pPr fontAlgn="base">
                <a:spcBef>
                  <a:spcPct val="0"/>
                </a:spcBef>
                <a:spcAft>
                  <a:spcPct val="0"/>
                </a:spcAft>
                <a:defRPr/>
              </a:pPr>
              <a:t>‹#›</a:t>
            </a:fld>
            <a:endParaRPr lang="en-AU" altLang="en-US">
              <a:ea typeface="MS PGothic" panose="020B0600070205080204" pitchFamily="34" charset="-128"/>
            </a:endParaRPr>
          </a:p>
        </p:txBody>
      </p:sp>
    </p:spTree>
    <p:extLst>
      <p:ext uri="{BB962C8B-B14F-4D97-AF65-F5344CB8AC3E}">
        <p14:creationId xmlns:p14="http://schemas.microsoft.com/office/powerpoint/2010/main" val="3790420627"/>
      </p:ext>
    </p:extLst>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 id="2147484001" r:id="rId17"/>
  </p:sldLayoutIdLst>
  <p:transition>
    <p:fade/>
  </p:transition>
  <p:timing>
    <p:tnLst>
      <p:par>
        <p:cTn id="1" dur="indefinite" restart="never" nodeType="tmRoot"/>
      </p:par>
    </p:tnLst>
  </p:timing>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agedcare.health.gov.au/program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1"/>
          <p:cNvSpPr>
            <a:spLocks noGrp="1"/>
          </p:cNvSpPr>
          <p:nvPr>
            <p:ph type="title"/>
          </p:nvPr>
        </p:nvSpPr>
        <p:spPr>
          <a:xfrm>
            <a:off x="1981200" y="442126"/>
            <a:ext cx="8229600" cy="683411"/>
          </a:xfrm>
        </p:spPr>
        <p:txBody>
          <a:bodyPr>
            <a:normAutofit fontScale="90000"/>
          </a:bodyPr>
          <a:lstStyle/>
          <a:p>
            <a:r>
              <a:rPr lang="en-AU" altLang="en-US" b="1" dirty="0" smtClean="0">
                <a:solidFill>
                  <a:srgbClr val="FF0000"/>
                </a:solidFill>
              </a:rPr>
              <a:t>A Growing and Ageing </a:t>
            </a:r>
            <a:r>
              <a:rPr lang="en-AU" altLang="en-US" b="1" dirty="0">
                <a:solidFill>
                  <a:srgbClr val="FF0000"/>
                </a:solidFill>
              </a:rPr>
              <a:t>P</a:t>
            </a:r>
            <a:r>
              <a:rPr lang="en-AU" altLang="en-US" b="1" dirty="0" smtClean="0">
                <a:solidFill>
                  <a:srgbClr val="FF0000"/>
                </a:solidFill>
              </a:rPr>
              <a:t>opulation</a:t>
            </a:r>
            <a:r>
              <a:rPr lang="en-AU" altLang="en-US" dirty="0" smtClean="0">
                <a:solidFill>
                  <a:srgbClr val="FF0000"/>
                </a:solidFill>
              </a:rPr>
              <a:t/>
            </a:r>
            <a:br>
              <a:rPr lang="en-AU" altLang="en-US" dirty="0" smtClean="0">
                <a:solidFill>
                  <a:srgbClr val="FF0000"/>
                </a:solidFill>
              </a:rPr>
            </a:br>
            <a:endParaRPr lang="en-AU" altLang="en-US" dirty="0" smtClean="0">
              <a:solidFill>
                <a:srgbClr val="FF0000"/>
              </a:solidFill>
            </a:endParaRPr>
          </a:p>
        </p:txBody>
      </p:sp>
      <p:pic>
        <p:nvPicPr>
          <p:cNvPr id="240644" name="Picture 2" descr="http://t0.gstatic.com/images?q=tbn:ANd9GcSt7qkP01Th4tTjf8cyO8m4ym8QJ39IkJRjcwf_vJsdBVSy2ATO2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514" y="1160031"/>
            <a:ext cx="4713287"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22592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55" y="121324"/>
            <a:ext cx="11971687" cy="416263"/>
          </a:xfrm>
        </p:spPr>
        <p:txBody>
          <a:bodyPr>
            <a:noAutofit/>
          </a:bodyPr>
          <a:lstStyle/>
          <a:p>
            <a:pPr algn="ctr"/>
            <a:r>
              <a:rPr lang="en-AU" sz="2400" b="1" dirty="0" smtClean="0">
                <a:solidFill>
                  <a:srgbClr val="FF0000"/>
                </a:solidFill>
              </a:rPr>
              <a:t>Availability of carers and volunteers</a:t>
            </a:r>
            <a:endParaRPr lang="en-AU" sz="2400" b="1" dirty="0">
              <a:solidFill>
                <a:srgbClr val="FF0000"/>
              </a:solidFill>
            </a:endParaRPr>
          </a:p>
        </p:txBody>
      </p:sp>
      <p:sp>
        <p:nvSpPr>
          <p:cNvPr id="3" name="TextBox 2"/>
          <p:cNvSpPr txBox="1"/>
          <p:nvPr/>
        </p:nvSpPr>
        <p:spPr>
          <a:xfrm>
            <a:off x="111456" y="658168"/>
            <a:ext cx="11971686" cy="397031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AU" sz="1400" dirty="0"/>
              <a:t>Australia’s workforce consists not only of paid workers, but also carers and volunteers, who are ageing with the rest of the population. </a:t>
            </a:r>
            <a:endParaRPr lang="en-AU" sz="1400" dirty="0" smtClean="0"/>
          </a:p>
          <a:p>
            <a:pPr marL="285750" indent="-285750">
              <a:lnSpc>
                <a:spcPct val="150000"/>
              </a:lnSpc>
              <a:buFont typeface="Wingdings" panose="05000000000000000000" pitchFamily="2" charset="2"/>
              <a:buChar char="Ø"/>
            </a:pPr>
            <a:r>
              <a:rPr lang="en-AU" sz="1400" dirty="0" smtClean="0"/>
              <a:t>Older </a:t>
            </a:r>
            <a:r>
              <a:rPr lang="en-AU" sz="1400" dirty="0"/>
              <a:t>Australians can contribute to society in myriad ways, such as by being paid workers, carers, volunteers or family members. </a:t>
            </a:r>
            <a:endParaRPr lang="en-AU" sz="1400" dirty="0" smtClean="0"/>
          </a:p>
          <a:p>
            <a:pPr marL="285750" indent="-285750">
              <a:lnSpc>
                <a:spcPct val="150000"/>
              </a:lnSpc>
              <a:buFont typeface="Wingdings" panose="05000000000000000000" pitchFamily="2" charset="2"/>
              <a:buChar char="Ø"/>
            </a:pPr>
            <a:r>
              <a:rPr lang="en-AU" sz="1400" dirty="0" smtClean="0"/>
              <a:t>Australians </a:t>
            </a:r>
            <a:r>
              <a:rPr lang="en-AU" sz="1400" dirty="0"/>
              <a:t>over the age of 55, for example, contribute approximately $75 billion per annum in unpaid caring and volunteering activities. </a:t>
            </a:r>
            <a:endParaRPr lang="en-AU" sz="1400" dirty="0" smtClean="0"/>
          </a:p>
          <a:p>
            <a:pPr marL="285750" indent="-285750">
              <a:lnSpc>
                <a:spcPct val="150000"/>
              </a:lnSpc>
              <a:buFont typeface="Wingdings" panose="05000000000000000000" pitchFamily="2" charset="2"/>
              <a:buChar char="Ø"/>
            </a:pPr>
            <a:r>
              <a:rPr lang="en-AU" sz="1400" dirty="0" smtClean="0"/>
              <a:t>Over 50% </a:t>
            </a:r>
            <a:r>
              <a:rPr lang="en-AU" sz="1400" dirty="0"/>
              <a:t>of this amount is contributed by people aged over 65. </a:t>
            </a:r>
            <a:endParaRPr lang="en-AU" sz="1400" dirty="0" smtClean="0"/>
          </a:p>
          <a:p>
            <a:pPr marL="285750" indent="-285750">
              <a:lnSpc>
                <a:spcPct val="150000"/>
              </a:lnSpc>
              <a:buFont typeface="Wingdings" panose="05000000000000000000" pitchFamily="2" charset="2"/>
              <a:buChar char="Ø"/>
            </a:pPr>
            <a:r>
              <a:rPr lang="en-AU" sz="1400" dirty="0" smtClean="0"/>
              <a:t>Demonstrates </a:t>
            </a:r>
            <a:r>
              <a:rPr lang="en-AU" sz="1400" dirty="0"/>
              <a:t>that caring and volunteering activities are </a:t>
            </a:r>
            <a:r>
              <a:rPr lang="en-AU" sz="1400" dirty="0" smtClean="0"/>
              <a:t>beneficial </a:t>
            </a:r>
            <a:r>
              <a:rPr lang="en-AU" sz="1400" dirty="0"/>
              <a:t>to the economy and that older Australians make a substantial contribution as volunteers and carers. </a:t>
            </a:r>
            <a:endParaRPr lang="en-AU" sz="1400" dirty="0" smtClean="0"/>
          </a:p>
          <a:p>
            <a:pPr marL="285750" indent="-285750">
              <a:lnSpc>
                <a:spcPct val="150000"/>
              </a:lnSpc>
              <a:buFont typeface="Wingdings" panose="05000000000000000000" pitchFamily="2" charset="2"/>
              <a:buChar char="Ø"/>
            </a:pPr>
            <a:r>
              <a:rPr lang="en-AU" sz="1400" dirty="0" smtClean="0"/>
              <a:t>In </a:t>
            </a:r>
            <a:r>
              <a:rPr lang="en-AU" sz="1400" dirty="0"/>
              <a:t>2016, 3.6 million (</a:t>
            </a:r>
            <a:r>
              <a:rPr lang="en-AU" sz="1400" dirty="0" smtClean="0"/>
              <a:t>19%) </a:t>
            </a:r>
            <a:r>
              <a:rPr lang="en-AU" sz="1400" dirty="0"/>
              <a:t>Australians over 65 volunteered. </a:t>
            </a:r>
            <a:endParaRPr lang="en-AU" sz="1400" dirty="0" smtClean="0"/>
          </a:p>
          <a:p>
            <a:pPr marL="285750" indent="-285750">
              <a:lnSpc>
                <a:spcPct val="150000"/>
              </a:lnSpc>
              <a:buFont typeface="Wingdings" panose="05000000000000000000" pitchFamily="2" charset="2"/>
              <a:buChar char="Ø"/>
            </a:pPr>
            <a:r>
              <a:rPr lang="en-AU" sz="1400" dirty="0" smtClean="0"/>
              <a:t>The </a:t>
            </a:r>
            <a:r>
              <a:rPr lang="en-AU" sz="1400" dirty="0"/>
              <a:t>paid and unpaid work of older Australians is essential to a well-functioning and caring society, which ultimately enhances the quality of life for all Australians. </a:t>
            </a:r>
            <a:endParaRPr lang="en-AU" sz="1400" dirty="0" smtClean="0"/>
          </a:p>
          <a:p>
            <a:pPr marL="285750" indent="-285750">
              <a:lnSpc>
                <a:spcPct val="150000"/>
              </a:lnSpc>
              <a:buFont typeface="Wingdings" panose="05000000000000000000" pitchFamily="2" charset="2"/>
              <a:buChar char="Ø"/>
            </a:pPr>
            <a:r>
              <a:rPr lang="en-AU" sz="1400" dirty="0" smtClean="0"/>
              <a:t>Projected </a:t>
            </a:r>
            <a:r>
              <a:rPr lang="en-AU" sz="1400" dirty="0"/>
              <a:t>that there will be little growth in the number of available carers, compared to the anticipated rise in demand for home-based </a:t>
            </a:r>
            <a:r>
              <a:rPr lang="en-AU" sz="1400" dirty="0" smtClean="0"/>
              <a:t>support - this </a:t>
            </a:r>
            <a:r>
              <a:rPr lang="en-AU" sz="1400" dirty="0"/>
              <a:t>is likely to result in a shortage of carers in the future</a:t>
            </a:r>
            <a:r>
              <a:rPr lang="en-AU" sz="1400" dirty="0" smtClean="0"/>
              <a:t>.</a:t>
            </a:r>
            <a:endParaRPr lang="en-AU" sz="1400" dirty="0"/>
          </a:p>
        </p:txBody>
      </p:sp>
      <p:pic>
        <p:nvPicPr>
          <p:cNvPr id="5" name="Picture 4"/>
          <p:cNvPicPr>
            <a:picLocks noChangeAspect="1"/>
          </p:cNvPicPr>
          <p:nvPr/>
        </p:nvPicPr>
        <p:blipFill>
          <a:blip r:embed="rId2"/>
          <a:stretch>
            <a:fillRect/>
          </a:stretch>
        </p:blipFill>
        <p:spPr>
          <a:xfrm>
            <a:off x="8479081" y="4628486"/>
            <a:ext cx="2619375" cy="1743075"/>
          </a:xfrm>
          <a:prstGeom prst="rect">
            <a:avLst/>
          </a:prstGeom>
        </p:spPr>
      </p:pic>
      <p:pic>
        <p:nvPicPr>
          <p:cNvPr id="6" name="Picture 5"/>
          <p:cNvPicPr>
            <a:picLocks noChangeAspect="1"/>
          </p:cNvPicPr>
          <p:nvPr/>
        </p:nvPicPr>
        <p:blipFill>
          <a:blip r:embed="rId3"/>
          <a:stretch>
            <a:fillRect/>
          </a:stretch>
        </p:blipFill>
        <p:spPr>
          <a:xfrm>
            <a:off x="4650659" y="4628485"/>
            <a:ext cx="2619375" cy="1743075"/>
          </a:xfrm>
          <a:prstGeom prst="rect">
            <a:avLst/>
          </a:prstGeom>
        </p:spPr>
      </p:pic>
      <p:pic>
        <p:nvPicPr>
          <p:cNvPr id="7" name="Picture 6"/>
          <p:cNvPicPr>
            <a:picLocks noChangeAspect="1"/>
          </p:cNvPicPr>
          <p:nvPr/>
        </p:nvPicPr>
        <p:blipFill>
          <a:blip r:embed="rId4"/>
          <a:stretch>
            <a:fillRect/>
          </a:stretch>
        </p:blipFill>
        <p:spPr>
          <a:xfrm>
            <a:off x="822237" y="4628484"/>
            <a:ext cx="2619375" cy="1743075"/>
          </a:xfrm>
          <a:prstGeom prst="rect">
            <a:avLst/>
          </a:prstGeom>
        </p:spPr>
      </p:pic>
    </p:spTree>
    <p:extLst>
      <p:ext uri="{BB962C8B-B14F-4D97-AF65-F5344CB8AC3E}">
        <p14:creationId xmlns:p14="http://schemas.microsoft.com/office/powerpoint/2010/main" val="91296912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1"/>
          <p:cNvSpPr>
            <a:spLocks noGrp="1"/>
          </p:cNvSpPr>
          <p:nvPr>
            <p:ph type="title"/>
          </p:nvPr>
        </p:nvSpPr>
        <p:spPr>
          <a:xfrm>
            <a:off x="1981200" y="274638"/>
            <a:ext cx="8229600" cy="556635"/>
          </a:xfrm>
        </p:spPr>
        <p:txBody>
          <a:bodyPr>
            <a:normAutofit fontScale="90000"/>
          </a:bodyPr>
          <a:lstStyle/>
          <a:p>
            <a:r>
              <a:rPr lang="en-AU" altLang="en-US" b="1" dirty="0" smtClean="0">
                <a:solidFill>
                  <a:srgbClr val="FF0000"/>
                </a:solidFill>
              </a:rPr>
              <a:t>A Growing and Ageing </a:t>
            </a:r>
            <a:r>
              <a:rPr lang="en-AU" altLang="en-US" b="1" dirty="0">
                <a:solidFill>
                  <a:srgbClr val="FF0000"/>
                </a:solidFill>
              </a:rPr>
              <a:t>P</a:t>
            </a:r>
            <a:r>
              <a:rPr lang="en-AU" altLang="en-US" b="1" dirty="0" smtClean="0">
                <a:solidFill>
                  <a:srgbClr val="FF0000"/>
                </a:solidFill>
              </a:rPr>
              <a:t>opulation</a:t>
            </a:r>
            <a:r>
              <a:rPr lang="en-AU" altLang="en-US" dirty="0" smtClean="0">
                <a:solidFill>
                  <a:srgbClr val="FF0000"/>
                </a:solidFill>
              </a:rPr>
              <a:t/>
            </a:r>
            <a:br>
              <a:rPr lang="en-AU" altLang="en-US" dirty="0" smtClean="0">
                <a:solidFill>
                  <a:srgbClr val="FF0000"/>
                </a:solidFill>
              </a:rPr>
            </a:br>
            <a:endParaRPr lang="en-AU" altLang="en-US" dirty="0" smtClean="0">
              <a:solidFill>
                <a:srgbClr val="FF0000"/>
              </a:solidFill>
            </a:endParaRPr>
          </a:p>
        </p:txBody>
      </p:sp>
      <p:sp>
        <p:nvSpPr>
          <p:cNvPr id="121859" name="Content Placeholder 2"/>
          <p:cNvSpPr>
            <a:spLocks noGrp="1"/>
          </p:cNvSpPr>
          <p:nvPr>
            <p:ph idx="1"/>
          </p:nvPr>
        </p:nvSpPr>
        <p:spPr>
          <a:xfrm>
            <a:off x="240146" y="692151"/>
            <a:ext cx="11748654" cy="3372407"/>
          </a:xfrm>
        </p:spPr>
        <p:txBody>
          <a:bodyPr>
            <a:normAutofit fontScale="92500" lnSpcReduction="20000"/>
          </a:bodyPr>
          <a:lstStyle/>
          <a:p>
            <a:r>
              <a:rPr lang="en-AU" altLang="en-US" sz="1800" dirty="0" smtClean="0">
                <a:solidFill>
                  <a:schemeClr val="tx1"/>
                </a:solidFill>
              </a:rPr>
              <a:t>Australia’s population is growing and ageing (older Australian’s are people aged 65yrs and over)</a:t>
            </a:r>
          </a:p>
          <a:p>
            <a:r>
              <a:rPr lang="en-AU" altLang="en-US" sz="1800" dirty="0" smtClean="0">
                <a:solidFill>
                  <a:schemeClr val="tx1"/>
                </a:solidFill>
              </a:rPr>
              <a:t>This growing and ageing population is one of Australia’s health priorities because with a growing and ageing population comes an increase in disease burden and health care demand – </a:t>
            </a:r>
            <a:r>
              <a:rPr lang="en-AU" altLang="en-US" sz="1800" dirty="0" err="1" smtClean="0">
                <a:solidFill>
                  <a:schemeClr val="tx1"/>
                </a:solidFill>
              </a:rPr>
              <a:t>Approx</a:t>
            </a:r>
            <a:r>
              <a:rPr lang="en-AU" altLang="en-US" sz="1800" dirty="0" smtClean="0">
                <a:solidFill>
                  <a:schemeClr val="tx1"/>
                </a:solidFill>
              </a:rPr>
              <a:t> 2% of our population is aged 85yrs or older. This is expected to double by 2036.</a:t>
            </a:r>
          </a:p>
          <a:p>
            <a:r>
              <a:rPr lang="en-AU" altLang="en-US" sz="1800" dirty="0" smtClean="0">
                <a:solidFill>
                  <a:schemeClr val="tx1"/>
                </a:solidFill>
              </a:rPr>
              <a:t>Is a product of increased life expectancy at birth</a:t>
            </a:r>
          </a:p>
          <a:p>
            <a:r>
              <a:rPr lang="en-AU" altLang="en-US" sz="1800" dirty="0" smtClean="0">
                <a:solidFill>
                  <a:schemeClr val="tx1"/>
                </a:solidFill>
              </a:rPr>
              <a:t>Increased survival rates for chronic diseases means the elderly have greater prevalence of major diseases such as:</a:t>
            </a:r>
          </a:p>
          <a:p>
            <a:pPr lvl="1"/>
            <a:r>
              <a:rPr lang="en-AU" altLang="en-US" sz="1600" dirty="0" smtClean="0">
                <a:solidFill>
                  <a:schemeClr val="tx1"/>
                </a:solidFill>
              </a:rPr>
              <a:t>Cancer, CVD, diabetes, musculoskeletal disorders and greater levels of disability</a:t>
            </a:r>
            <a:endParaRPr lang="en-AU" altLang="en-US" sz="1600" dirty="0">
              <a:solidFill>
                <a:schemeClr val="tx1"/>
              </a:solidFill>
            </a:endParaRPr>
          </a:p>
          <a:p>
            <a:r>
              <a:rPr lang="en-AU" altLang="en-US" sz="1800" dirty="0" smtClean="0">
                <a:solidFill>
                  <a:schemeClr val="tx1"/>
                </a:solidFill>
              </a:rPr>
              <a:t>As the growing ageing population increases – the population living with chronic disease and disability places increase demand on health services</a:t>
            </a:r>
          </a:p>
          <a:p>
            <a:r>
              <a:rPr lang="en-AU" altLang="en-US" sz="1800" dirty="0" smtClean="0">
                <a:solidFill>
                  <a:schemeClr val="tx1"/>
                </a:solidFill>
              </a:rPr>
              <a:t>This causes workforce shortages and a greater need for carers and volunteers</a:t>
            </a:r>
          </a:p>
        </p:txBody>
      </p:sp>
      <p:pic>
        <p:nvPicPr>
          <p:cNvPr id="2" name="Picture 1"/>
          <p:cNvPicPr>
            <a:picLocks noChangeAspect="1"/>
          </p:cNvPicPr>
          <p:nvPr/>
        </p:nvPicPr>
        <p:blipFill>
          <a:blip r:embed="rId3"/>
          <a:stretch>
            <a:fillRect/>
          </a:stretch>
        </p:blipFill>
        <p:spPr>
          <a:xfrm>
            <a:off x="3589337" y="3930657"/>
            <a:ext cx="4938713" cy="2851143"/>
          </a:xfrm>
          <a:prstGeom prst="rect">
            <a:avLst/>
          </a:prstGeom>
        </p:spPr>
      </p:pic>
    </p:spTree>
    <p:extLst>
      <p:ext uri="{BB962C8B-B14F-4D97-AF65-F5344CB8AC3E}">
        <p14:creationId xmlns:p14="http://schemas.microsoft.com/office/powerpoint/2010/main" val="90947553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fade">
                                      <p:cBhvr>
                                        <p:cTn id="7" dur="500"/>
                                        <p:tgtEl>
                                          <p:spTgt spid="1218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1859">
                                            <p:txEl>
                                              <p:pRg st="1" end="1"/>
                                            </p:txEl>
                                          </p:spTgt>
                                        </p:tgtEl>
                                        <p:attrNameLst>
                                          <p:attrName>style.visibility</p:attrName>
                                        </p:attrNameLst>
                                      </p:cBhvr>
                                      <p:to>
                                        <p:strVal val="visible"/>
                                      </p:to>
                                    </p:set>
                                    <p:animEffect transition="in" filter="fade">
                                      <p:cBhvr>
                                        <p:cTn id="12" dur="500"/>
                                        <p:tgtEl>
                                          <p:spTgt spid="1218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1859">
                                            <p:txEl>
                                              <p:pRg st="2" end="2"/>
                                            </p:txEl>
                                          </p:spTgt>
                                        </p:tgtEl>
                                        <p:attrNameLst>
                                          <p:attrName>style.visibility</p:attrName>
                                        </p:attrNameLst>
                                      </p:cBhvr>
                                      <p:to>
                                        <p:strVal val="visible"/>
                                      </p:to>
                                    </p:set>
                                    <p:animEffect transition="in" filter="fade">
                                      <p:cBhvr>
                                        <p:cTn id="17" dur="500"/>
                                        <p:tgtEl>
                                          <p:spTgt spid="1218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1859">
                                            <p:txEl>
                                              <p:pRg st="3" end="3"/>
                                            </p:txEl>
                                          </p:spTgt>
                                        </p:tgtEl>
                                        <p:attrNameLst>
                                          <p:attrName>style.visibility</p:attrName>
                                        </p:attrNameLst>
                                      </p:cBhvr>
                                      <p:to>
                                        <p:strVal val="visible"/>
                                      </p:to>
                                    </p:set>
                                    <p:animEffect transition="in" filter="fade">
                                      <p:cBhvr>
                                        <p:cTn id="22" dur="500"/>
                                        <p:tgtEl>
                                          <p:spTgt spid="121859">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1859">
                                            <p:txEl>
                                              <p:pRg st="4" end="4"/>
                                            </p:txEl>
                                          </p:spTgt>
                                        </p:tgtEl>
                                        <p:attrNameLst>
                                          <p:attrName>style.visibility</p:attrName>
                                        </p:attrNameLst>
                                      </p:cBhvr>
                                      <p:to>
                                        <p:strVal val="visible"/>
                                      </p:to>
                                    </p:set>
                                    <p:animEffect transition="in" filter="fade">
                                      <p:cBhvr>
                                        <p:cTn id="25" dur="500"/>
                                        <p:tgtEl>
                                          <p:spTgt spid="12185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1859">
                                            <p:txEl>
                                              <p:pRg st="5" end="5"/>
                                            </p:txEl>
                                          </p:spTgt>
                                        </p:tgtEl>
                                        <p:attrNameLst>
                                          <p:attrName>style.visibility</p:attrName>
                                        </p:attrNameLst>
                                      </p:cBhvr>
                                      <p:to>
                                        <p:strVal val="visible"/>
                                      </p:to>
                                    </p:set>
                                    <p:animEffect transition="in" filter="fade">
                                      <p:cBhvr>
                                        <p:cTn id="30" dur="500"/>
                                        <p:tgtEl>
                                          <p:spTgt spid="12185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1859">
                                            <p:txEl>
                                              <p:pRg st="6" end="6"/>
                                            </p:txEl>
                                          </p:spTgt>
                                        </p:tgtEl>
                                        <p:attrNameLst>
                                          <p:attrName>style.visibility</p:attrName>
                                        </p:attrNameLst>
                                      </p:cBhvr>
                                      <p:to>
                                        <p:strVal val="visible"/>
                                      </p:to>
                                    </p:set>
                                    <p:animEffect transition="in" filter="fade">
                                      <p:cBhvr>
                                        <p:cTn id="35" dur="500"/>
                                        <p:tgtEl>
                                          <p:spTgt spid="1218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p:cNvSpPr>
          <p:nvPr>
            <p:ph type="title"/>
          </p:nvPr>
        </p:nvSpPr>
        <p:spPr>
          <a:xfrm>
            <a:off x="304800" y="101600"/>
            <a:ext cx="11602497" cy="676276"/>
          </a:xfrm>
        </p:spPr>
        <p:txBody>
          <a:bodyPr>
            <a:normAutofit/>
          </a:bodyPr>
          <a:lstStyle/>
          <a:p>
            <a:pPr eaLnBrk="1" hangingPunct="1"/>
            <a:r>
              <a:rPr lang="en-US" altLang="en-US" sz="3200" b="1" dirty="0">
                <a:solidFill>
                  <a:srgbClr val="FF0000"/>
                </a:solidFill>
              </a:rPr>
              <a:t>Growing and ageing </a:t>
            </a:r>
            <a:r>
              <a:rPr lang="en-US" altLang="en-US" sz="3200" b="1" dirty="0" smtClean="0">
                <a:solidFill>
                  <a:srgbClr val="FF0000"/>
                </a:solidFill>
              </a:rPr>
              <a:t>population – Healthy ageing</a:t>
            </a:r>
            <a:endParaRPr lang="en-US" altLang="en-US" sz="3200" b="1" dirty="0">
              <a:solidFill>
                <a:srgbClr val="FF0000"/>
              </a:solidFill>
            </a:endParaRPr>
          </a:p>
        </p:txBody>
      </p:sp>
      <p:sp>
        <p:nvSpPr>
          <p:cNvPr id="122883" name="Rectangle 3"/>
          <p:cNvSpPr>
            <a:spLocks noGrp="1"/>
          </p:cNvSpPr>
          <p:nvPr>
            <p:ph idx="1"/>
          </p:nvPr>
        </p:nvSpPr>
        <p:spPr>
          <a:xfrm>
            <a:off x="230908" y="775275"/>
            <a:ext cx="11767127" cy="5911852"/>
          </a:xfrm>
        </p:spPr>
        <p:txBody>
          <a:bodyPr>
            <a:normAutofit lnSpcReduction="10000"/>
          </a:bodyPr>
          <a:lstStyle/>
          <a:p>
            <a:r>
              <a:rPr lang="en-US" altLang="en-US" sz="2000" dirty="0" smtClean="0">
                <a:solidFill>
                  <a:schemeClr val="tx1"/>
                </a:solidFill>
              </a:rPr>
              <a:t>Health ageing is a process that involves various </a:t>
            </a:r>
            <a:r>
              <a:rPr lang="en-US" altLang="en-US" sz="2000" dirty="0" err="1" smtClean="0">
                <a:solidFill>
                  <a:schemeClr val="tx1"/>
                </a:solidFill>
              </a:rPr>
              <a:t>behaviour</a:t>
            </a:r>
            <a:r>
              <a:rPr lang="en-US" altLang="en-US" sz="2000" dirty="0" smtClean="0">
                <a:solidFill>
                  <a:schemeClr val="tx1"/>
                </a:solidFill>
              </a:rPr>
              <a:t> and choices that affect health, such as:</a:t>
            </a:r>
          </a:p>
          <a:p>
            <a:pPr lvl="1"/>
            <a:r>
              <a:rPr lang="en-US" altLang="en-US" dirty="0" smtClean="0">
                <a:solidFill>
                  <a:schemeClr val="tx1"/>
                </a:solidFill>
              </a:rPr>
              <a:t>Regular physical activity</a:t>
            </a:r>
          </a:p>
          <a:p>
            <a:pPr lvl="1"/>
            <a:r>
              <a:rPr lang="en-US" altLang="en-US" dirty="0" smtClean="0">
                <a:solidFill>
                  <a:schemeClr val="tx1"/>
                </a:solidFill>
              </a:rPr>
              <a:t>Good dietary choices</a:t>
            </a:r>
          </a:p>
          <a:p>
            <a:pPr lvl="1"/>
            <a:r>
              <a:rPr lang="en-US" altLang="en-US" dirty="0" smtClean="0">
                <a:solidFill>
                  <a:schemeClr val="tx1"/>
                </a:solidFill>
              </a:rPr>
              <a:t>Regular family contact</a:t>
            </a:r>
          </a:p>
          <a:p>
            <a:pPr lvl="1"/>
            <a:r>
              <a:rPr lang="en-US" altLang="en-US" dirty="0" smtClean="0">
                <a:solidFill>
                  <a:schemeClr val="tx1"/>
                </a:solidFill>
              </a:rPr>
              <a:t>Social activities as well as resilience to life’s circumstances</a:t>
            </a:r>
          </a:p>
          <a:p>
            <a:r>
              <a:rPr lang="en-US" altLang="en-US" dirty="0" smtClean="0">
                <a:solidFill>
                  <a:schemeClr val="tx1"/>
                </a:solidFill>
              </a:rPr>
              <a:t>Aim of healthy ageing is to enable elderly to maintain health into old age. Allows them to contribute to the workforce longer and engage in society. They will contribute more to their communities and have fewer healthcare needs.</a:t>
            </a:r>
          </a:p>
          <a:p>
            <a:r>
              <a:rPr lang="en-US" altLang="en-US" dirty="0" smtClean="0">
                <a:solidFill>
                  <a:schemeClr val="tx1"/>
                </a:solidFill>
              </a:rPr>
              <a:t>They will experience less chronic disease and disability and place less pressure on the national health budget and health care system</a:t>
            </a:r>
          </a:p>
          <a:p>
            <a:r>
              <a:rPr lang="en-US" altLang="en-US" dirty="0" smtClean="0">
                <a:solidFill>
                  <a:schemeClr val="tx1"/>
                </a:solidFill>
              </a:rPr>
              <a:t>As the government seeks to promote healthy ageing it aims to:</a:t>
            </a:r>
          </a:p>
          <a:p>
            <a:pPr lvl="1"/>
            <a:r>
              <a:rPr lang="en-US" altLang="en-US" dirty="0" smtClean="0">
                <a:solidFill>
                  <a:schemeClr val="tx1"/>
                </a:solidFill>
              </a:rPr>
              <a:t>Prevent disease</a:t>
            </a:r>
          </a:p>
          <a:p>
            <a:pPr lvl="1"/>
            <a:r>
              <a:rPr lang="en-US" altLang="en-US" dirty="0" smtClean="0">
                <a:solidFill>
                  <a:schemeClr val="tx1"/>
                </a:solidFill>
              </a:rPr>
              <a:t>Reduce illness and illness periods</a:t>
            </a:r>
          </a:p>
          <a:p>
            <a:pPr lvl="1"/>
            <a:r>
              <a:rPr lang="en-US" altLang="en-US" dirty="0" smtClean="0">
                <a:solidFill>
                  <a:schemeClr val="tx1"/>
                </a:solidFill>
              </a:rPr>
              <a:t>Maintain economic contributions </a:t>
            </a:r>
          </a:p>
          <a:p>
            <a:pPr lvl="1"/>
            <a:r>
              <a:rPr lang="en-US" altLang="en-US" dirty="0" smtClean="0">
                <a:solidFill>
                  <a:schemeClr val="tx1"/>
                </a:solidFill>
              </a:rPr>
              <a:t>Maintain social participation</a:t>
            </a:r>
            <a:endParaRPr lang="en-US" altLang="en-US" dirty="0">
              <a:solidFill>
                <a:schemeClr val="tx1"/>
              </a:solidFill>
            </a:endParaRPr>
          </a:p>
          <a:p>
            <a:pPr eaLnBrk="1" hangingPunct="1"/>
            <a:endParaRPr lang="en-US" altLang="en-US" sz="2000" dirty="0">
              <a:solidFill>
                <a:schemeClr val="bg1"/>
              </a:solidFill>
            </a:endParaRPr>
          </a:p>
        </p:txBody>
      </p:sp>
      <p:pic>
        <p:nvPicPr>
          <p:cNvPr id="2" name="Picture 1"/>
          <p:cNvPicPr>
            <a:picLocks noChangeAspect="1"/>
          </p:cNvPicPr>
          <p:nvPr/>
        </p:nvPicPr>
        <p:blipFill>
          <a:blip r:embed="rId3"/>
          <a:stretch>
            <a:fillRect/>
          </a:stretch>
        </p:blipFill>
        <p:spPr>
          <a:xfrm>
            <a:off x="9345728" y="4216882"/>
            <a:ext cx="2523963" cy="2523963"/>
          </a:xfrm>
          <a:prstGeom prst="rect">
            <a:avLst/>
          </a:prstGeom>
        </p:spPr>
      </p:pic>
    </p:spTree>
    <p:extLst>
      <p:ext uri="{BB962C8B-B14F-4D97-AF65-F5344CB8AC3E}">
        <p14:creationId xmlns:p14="http://schemas.microsoft.com/office/powerpoint/2010/main" val="13714799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fade">
                                      <p:cBhvr>
                                        <p:cTn id="7" dur="1000"/>
                                        <p:tgtEl>
                                          <p:spTgt spid="12288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883">
                                            <p:txEl>
                                              <p:pRg st="1" end="1"/>
                                            </p:txEl>
                                          </p:spTgt>
                                        </p:tgtEl>
                                        <p:attrNameLst>
                                          <p:attrName>style.visibility</p:attrName>
                                        </p:attrNameLst>
                                      </p:cBhvr>
                                      <p:to>
                                        <p:strVal val="visible"/>
                                      </p:to>
                                    </p:set>
                                    <p:animEffect transition="in" filter="fade">
                                      <p:cBhvr>
                                        <p:cTn id="10" dur="1000"/>
                                        <p:tgtEl>
                                          <p:spTgt spid="12288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2883">
                                            <p:txEl>
                                              <p:pRg st="2" end="2"/>
                                            </p:txEl>
                                          </p:spTgt>
                                        </p:tgtEl>
                                        <p:attrNameLst>
                                          <p:attrName>style.visibility</p:attrName>
                                        </p:attrNameLst>
                                      </p:cBhvr>
                                      <p:to>
                                        <p:strVal val="visible"/>
                                      </p:to>
                                    </p:set>
                                    <p:animEffect transition="in" filter="fade">
                                      <p:cBhvr>
                                        <p:cTn id="13" dur="1000"/>
                                        <p:tgtEl>
                                          <p:spTgt spid="12288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2883">
                                            <p:txEl>
                                              <p:pRg st="3" end="3"/>
                                            </p:txEl>
                                          </p:spTgt>
                                        </p:tgtEl>
                                        <p:attrNameLst>
                                          <p:attrName>style.visibility</p:attrName>
                                        </p:attrNameLst>
                                      </p:cBhvr>
                                      <p:to>
                                        <p:strVal val="visible"/>
                                      </p:to>
                                    </p:set>
                                    <p:animEffect transition="in" filter="fade">
                                      <p:cBhvr>
                                        <p:cTn id="16" dur="1000"/>
                                        <p:tgtEl>
                                          <p:spTgt spid="12288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2883">
                                            <p:txEl>
                                              <p:pRg st="4" end="4"/>
                                            </p:txEl>
                                          </p:spTgt>
                                        </p:tgtEl>
                                        <p:attrNameLst>
                                          <p:attrName>style.visibility</p:attrName>
                                        </p:attrNameLst>
                                      </p:cBhvr>
                                      <p:to>
                                        <p:strVal val="visible"/>
                                      </p:to>
                                    </p:set>
                                    <p:animEffect transition="in" filter="fade">
                                      <p:cBhvr>
                                        <p:cTn id="19" dur="1000"/>
                                        <p:tgtEl>
                                          <p:spTgt spid="12288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2883">
                                            <p:txEl>
                                              <p:pRg st="5" end="5"/>
                                            </p:txEl>
                                          </p:spTgt>
                                        </p:tgtEl>
                                        <p:attrNameLst>
                                          <p:attrName>style.visibility</p:attrName>
                                        </p:attrNameLst>
                                      </p:cBhvr>
                                      <p:to>
                                        <p:strVal val="visible"/>
                                      </p:to>
                                    </p:set>
                                    <p:animEffect transition="in" filter="fade">
                                      <p:cBhvr>
                                        <p:cTn id="24" dur="1000"/>
                                        <p:tgtEl>
                                          <p:spTgt spid="12288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2883">
                                            <p:txEl>
                                              <p:pRg st="6" end="6"/>
                                            </p:txEl>
                                          </p:spTgt>
                                        </p:tgtEl>
                                        <p:attrNameLst>
                                          <p:attrName>style.visibility</p:attrName>
                                        </p:attrNameLst>
                                      </p:cBhvr>
                                      <p:to>
                                        <p:strVal val="visible"/>
                                      </p:to>
                                    </p:set>
                                    <p:animEffect transition="in" filter="fade">
                                      <p:cBhvr>
                                        <p:cTn id="29" dur="1000"/>
                                        <p:tgtEl>
                                          <p:spTgt spid="12288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2883">
                                            <p:txEl>
                                              <p:pRg st="7" end="7"/>
                                            </p:txEl>
                                          </p:spTgt>
                                        </p:tgtEl>
                                        <p:attrNameLst>
                                          <p:attrName>style.visibility</p:attrName>
                                        </p:attrNameLst>
                                      </p:cBhvr>
                                      <p:to>
                                        <p:strVal val="visible"/>
                                      </p:to>
                                    </p:set>
                                    <p:animEffect transition="in" filter="fade">
                                      <p:cBhvr>
                                        <p:cTn id="34" dur="1000"/>
                                        <p:tgtEl>
                                          <p:spTgt spid="12288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2883">
                                            <p:txEl>
                                              <p:pRg st="8" end="8"/>
                                            </p:txEl>
                                          </p:spTgt>
                                        </p:tgtEl>
                                        <p:attrNameLst>
                                          <p:attrName>style.visibility</p:attrName>
                                        </p:attrNameLst>
                                      </p:cBhvr>
                                      <p:to>
                                        <p:strVal val="visible"/>
                                      </p:to>
                                    </p:set>
                                    <p:animEffect transition="in" filter="fade">
                                      <p:cBhvr>
                                        <p:cTn id="37" dur="1000"/>
                                        <p:tgtEl>
                                          <p:spTgt spid="12288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2883">
                                            <p:txEl>
                                              <p:pRg st="9" end="9"/>
                                            </p:txEl>
                                          </p:spTgt>
                                        </p:tgtEl>
                                        <p:attrNameLst>
                                          <p:attrName>style.visibility</p:attrName>
                                        </p:attrNameLst>
                                      </p:cBhvr>
                                      <p:to>
                                        <p:strVal val="visible"/>
                                      </p:to>
                                    </p:set>
                                    <p:animEffect transition="in" filter="fade">
                                      <p:cBhvr>
                                        <p:cTn id="40" dur="1000"/>
                                        <p:tgtEl>
                                          <p:spTgt spid="122883">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2883">
                                            <p:txEl>
                                              <p:pRg st="10" end="10"/>
                                            </p:txEl>
                                          </p:spTgt>
                                        </p:tgtEl>
                                        <p:attrNameLst>
                                          <p:attrName>style.visibility</p:attrName>
                                        </p:attrNameLst>
                                      </p:cBhvr>
                                      <p:to>
                                        <p:strVal val="visible"/>
                                      </p:to>
                                    </p:set>
                                    <p:animEffect transition="in" filter="fade">
                                      <p:cBhvr>
                                        <p:cTn id="43" dur="1000"/>
                                        <p:tgtEl>
                                          <p:spTgt spid="122883">
                                            <p:txEl>
                                              <p:pRg st="10" end="1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2883">
                                            <p:txEl>
                                              <p:pRg st="11" end="11"/>
                                            </p:txEl>
                                          </p:spTgt>
                                        </p:tgtEl>
                                        <p:attrNameLst>
                                          <p:attrName>style.visibility</p:attrName>
                                        </p:attrNameLst>
                                      </p:cBhvr>
                                      <p:to>
                                        <p:strVal val="visible"/>
                                      </p:to>
                                    </p:set>
                                    <p:animEffect transition="in" filter="fade">
                                      <p:cBhvr>
                                        <p:cTn id="46" dur="1000"/>
                                        <p:tgtEl>
                                          <p:spTgt spid="12288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18" y="155477"/>
            <a:ext cx="11831782" cy="500305"/>
          </a:xfrm>
        </p:spPr>
        <p:txBody>
          <a:bodyPr>
            <a:normAutofit fontScale="90000"/>
          </a:bodyPr>
          <a:lstStyle/>
          <a:p>
            <a:pPr algn="ctr"/>
            <a:r>
              <a:rPr lang="en-AU" sz="2800" b="1" dirty="0" smtClean="0">
                <a:solidFill>
                  <a:srgbClr val="FF0000"/>
                </a:solidFill>
              </a:rPr>
              <a:t>A growing and ageing population – healthy ageing</a:t>
            </a:r>
            <a:endParaRPr lang="en-AU" sz="2800" b="1" dirty="0">
              <a:solidFill>
                <a:srgbClr val="FF0000"/>
              </a:solidFill>
            </a:endParaRPr>
          </a:p>
        </p:txBody>
      </p:sp>
      <p:sp>
        <p:nvSpPr>
          <p:cNvPr id="3" name="TextBox 2"/>
          <p:cNvSpPr txBox="1"/>
          <p:nvPr/>
        </p:nvSpPr>
        <p:spPr>
          <a:xfrm>
            <a:off x="157018" y="655782"/>
            <a:ext cx="11831782" cy="4247317"/>
          </a:xfrm>
          <a:prstGeom prst="rect">
            <a:avLst/>
          </a:prstGeom>
          <a:noFill/>
        </p:spPr>
        <p:txBody>
          <a:bodyPr wrap="square" rtlCol="0">
            <a:spAutoFit/>
          </a:bodyPr>
          <a:lstStyle/>
          <a:p>
            <a:pPr marL="285750" indent="-285750">
              <a:buFont typeface="Wingdings" panose="05000000000000000000" pitchFamily="2" charset="2"/>
              <a:buChar char="Ø"/>
            </a:pPr>
            <a:r>
              <a:rPr lang="en-AU" dirty="0" smtClean="0"/>
              <a:t>Health care professionals provide advice about lifestyle, managing disease and avoiding complications</a:t>
            </a:r>
          </a:p>
          <a:p>
            <a:pPr marL="285750" indent="-285750">
              <a:buFont typeface="Wingdings" panose="05000000000000000000" pitchFamily="2" charset="2"/>
              <a:buChar char="Ø"/>
            </a:pPr>
            <a:r>
              <a:rPr lang="en-AU" dirty="0" smtClean="0"/>
              <a:t>Other programs aim improve balance to avoid falls and fractures.</a:t>
            </a:r>
          </a:p>
          <a:p>
            <a:pPr marL="285750" indent="-285750">
              <a:buFont typeface="Wingdings" panose="05000000000000000000" pitchFamily="2" charset="2"/>
              <a:buChar char="Ø"/>
            </a:pPr>
            <a:r>
              <a:rPr lang="en-AU" dirty="0" smtClean="0"/>
              <a:t>Many are opting to remain in their own home as long as possible – requires independence and health and social services in the community</a:t>
            </a:r>
          </a:p>
          <a:p>
            <a:pPr marL="285750" indent="-285750">
              <a:buFont typeface="Wingdings" panose="05000000000000000000" pitchFamily="2" charset="2"/>
              <a:buChar char="Ø"/>
            </a:pPr>
            <a:r>
              <a:rPr lang="en-AU" dirty="0" smtClean="0"/>
              <a:t>Better health is associated with employment, current trend is an increasing number of elderly stay in employment beyond retirement age.</a:t>
            </a:r>
          </a:p>
          <a:p>
            <a:pPr marL="285750" indent="-285750">
              <a:buFont typeface="Wingdings" panose="05000000000000000000" pitchFamily="2" charset="2"/>
              <a:buChar char="Ø"/>
            </a:pPr>
            <a:r>
              <a:rPr lang="en-AU" dirty="0" smtClean="0"/>
              <a:t>Governments are promoting good health and prevention throughout life. It has appointed an Ambassador for Ageing who is responsible for:</a:t>
            </a:r>
          </a:p>
          <a:p>
            <a:pPr marL="742950" lvl="1" indent="-285750">
              <a:buFont typeface="Wingdings" panose="05000000000000000000" pitchFamily="2" charset="2"/>
              <a:buChar char="Ø"/>
            </a:pPr>
            <a:r>
              <a:rPr lang="en-AU" dirty="0" smtClean="0"/>
              <a:t>Promoting positive and active ageing</a:t>
            </a:r>
          </a:p>
          <a:p>
            <a:pPr marL="742950" lvl="1" indent="-285750">
              <a:buFont typeface="Wingdings" panose="05000000000000000000" pitchFamily="2" charset="2"/>
              <a:buChar char="Ø"/>
            </a:pPr>
            <a:r>
              <a:rPr lang="en-AU" dirty="0" smtClean="0"/>
              <a:t>Encouraging the contributions made by older people</a:t>
            </a:r>
          </a:p>
          <a:p>
            <a:pPr marL="742950" lvl="1" indent="-285750">
              <a:buFont typeface="Wingdings" panose="05000000000000000000" pitchFamily="2" charset="2"/>
              <a:buChar char="Ø"/>
            </a:pPr>
            <a:r>
              <a:rPr lang="en-AU" dirty="0" smtClean="0"/>
              <a:t>Promoting community government programs and initiatives to the public</a:t>
            </a:r>
          </a:p>
          <a:p>
            <a:pPr marL="742950" lvl="1" indent="-285750">
              <a:buFont typeface="Wingdings" panose="05000000000000000000" pitchFamily="2" charset="2"/>
              <a:buChar char="Ø"/>
            </a:pPr>
            <a:r>
              <a:rPr lang="en-AU" dirty="0" smtClean="0"/>
              <a:t>Assisting older people to access these programs</a:t>
            </a:r>
          </a:p>
          <a:p>
            <a:pPr marL="742950" lvl="1" indent="-285750">
              <a:buFont typeface="Wingdings" panose="05000000000000000000" pitchFamily="2" charset="2"/>
              <a:buChar char="Ø"/>
            </a:pPr>
            <a:endParaRPr lang="en-AU" dirty="0"/>
          </a:p>
          <a:p>
            <a:pPr marL="285750" indent="-285750">
              <a:buFont typeface="Wingdings" panose="05000000000000000000" pitchFamily="2" charset="2"/>
              <a:buChar char="Ø"/>
            </a:pPr>
            <a:r>
              <a:rPr lang="en-AU" dirty="0" smtClean="0">
                <a:hlinkClick r:id="rId2"/>
              </a:rPr>
              <a:t>Government Aged Care Programs</a:t>
            </a:r>
            <a:endParaRPr lang="en-AU" dirty="0" smtClean="0"/>
          </a:p>
        </p:txBody>
      </p:sp>
    </p:spTree>
    <p:extLst>
      <p:ext uri="{BB962C8B-B14F-4D97-AF65-F5344CB8AC3E}">
        <p14:creationId xmlns:p14="http://schemas.microsoft.com/office/powerpoint/2010/main" val="200775441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89" y="173948"/>
            <a:ext cx="11720220" cy="500307"/>
          </a:xfrm>
        </p:spPr>
        <p:txBody>
          <a:bodyPr>
            <a:noAutofit/>
          </a:bodyPr>
          <a:lstStyle/>
          <a:p>
            <a:pPr algn="ctr"/>
            <a:r>
              <a:rPr lang="en-AU" sz="2400" b="1" dirty="0" smtClean="0">
                <a:solidFill>
                  <a:srgbClr val="FF0000"/>
                </a:solidFill>
              </a:rPr>
              <a:t>Increased </a:t>
            </a:r>
            <a:r>
              <a:rPr lang="en-AU" sz="2400" b="1" dirty="0" smtClean="0">
                <a:solidFill>
                  <a:srgbClr val="FF0000"/>
                </a:solidFill>
              </a:rPr>
              <a:t>population living with chronic disease and disability</a:t>
            </a:r>
            <a:endParaRPr lang="en-AU" sz="2400" b="1" dirty="0">
              <a:solidFill>
                <a:srgbClr val="FF0000"/>
              </a:solidFill>
            </a:endParaRPr>
          </a:p>
        </p:txBody>
      </p:sp>
      <p:sp>
        <p:nvSpPr>
          <p:cNvPr id="3" name="TextBox 2"/>
          <p:cNvSpPr txBox="1"/>
          <p:nvPr/>
        </p:nvSpPr>
        <p:spPr>
          <a:xfrm>
            <a:off x="194689" y="674255"/>
            <a:ext cx="11821820" cy="2585323"/>
          </a:xfrm>
          <a:prstGeom prst="rect">
            <a:avLst/>
          </a:prstGeom>
          <a:noFill/>
        </p:spPr>
        <p:txBody>
          <a:bodyPr wrap="square" rtlCol="0">
            <a:spAutoFit/>
          </a:bodyPr>
          <a:lstStyle/>
          <a:p>
            <a:pPr marL="285750" indent="-285750">
              <a:buFont typeface="Wingdings" panose="05000000000000000000" pitchFamily="2" charset="2"/>
              <a:buChar char="Ø"/>
            </a:pPr>
            <a:r>
              <a:rPr lang="en-AU" dirty="0"/>
              <a:t>As well as </a:t>
            </a:r>
            <a:r>
              <a:rPr lang="en-AU" dirty="0" smtClean="0"/>
              <a:t>significant improvements in </a:t>
            </a:r>
            <a:r>
              <a:rPr lang="en-AU" dirty="0"/>
              <a:t>the number of people </a:t>
            </a:r>
            <a:r>
              <a:rPr lang="en-AU" dirty="0" smtClean="0"/>
              <a:t>surviving heart </a:t>
            </a:r>
            <a:r>
              <a:rPr lang="en-AU" dirty="0"/>
              <a:t>attacks, </a:t>
            </a:r>
            <a:r>
              <a:rPr lang="en-AU" dirty="0" smtClean="0"/>
              <a:t>strokes and </a:t>
            </a:r>
            <a:r>
              <a:rPr lang="en-AU" dirty="0"/>
              <a:t>cancers, our ageing population has led to an increase in the number of Australians with a chronic disease or disability. </a:t>
            </a:r>
            <a:endParaRPr lang="en-AU" dirty="0" smtClean="0"/>
          </a:p>
          <a:p>
            <a:pPr marL="285750" indent="-285750">
              <a:buFont typeface="Wingdings" panose="05000000000000000000" pitchFamily="2" charset="2"/>
              <a:buChar char="Ø"/>
            </a:pPr>
            <a:r>
              <a:rPr lang="en-AU" dirty="0" smtClean="0"/>
              <a:t>Chronic</a:t>
            </a:r>
            <a:r>
              <a:rPr lang="en-AU" dirty="0"/>
              <a:t>, non-communicable diseases account for approximately </a:t>
            </a:r>
            <a:r>
              <a:rPr lang="en-AU" dirty="0" smtClean="0"/>
              <a:t>80% </a:t>
            </a:r>
            <a:r>
              <a:rPr lang="en-AU" dirty="0"/>
              <a:t>of the total burden of disease in Australia and it is estimated that they will be responsible for about three-quarters of all deaths by 2020</a:t>
            </a:r>
            <a:r>
              <a:rPr lang="en-AU" dirty="0" smtClean="0"/>
              <a:t>.</a:t>
            </a:r>
          </a:p>
          <a:p>
            <a:pPr marL="285750" indent="-285750">
              <a:buFont typeface="Wingdings" panose="05000000000000000000" pitchFamily="2" charset="2"/>
              <a:buChar char="Ø"/>
            </a:pPr>
            <a:r>
              <a:rPr lang="en-AU" dirty="0" smtClean="0"/>
              <a:t>The </a:t>
            </a:r>
            <a:r>
              <a:rPr lang="en-AU" dirty="0"/>
              <a:t>future levels of chronic diseases could be reduced if younger people control the more </a:t>
            </a:r>
            <a:r>
              <a:rPr lang="en-AU" dirty="0" smtClean="0"/>
              <a:t>significant </a:t>
            </a:r>
            <a:r>
              <a:rPr lang="en-AU" dirty="0"/>
              <a:t>risk </a:t>
            </a:r>
            <a:r>
              <a:rPr lang="en-AU" dirty="0" smtClean="0"/>
              <a:t>factors for developing chronic disease, such as smoking, obesity, excessive drinking, and physical inactivity.</a:t>
            </a:r>
          </a:p>
          <a:p>
            <a:pPr marL="285750" indent="-285750">
              <a:buFont typeface="Wingdings" panose="05000000000000000000" pitchFamily="2" charset="2"/>
              <a:buChar char="Ø"/>
            </a:pPr>
            <a:r>
              <a:rPr lang="en-AU" dirty="0" smtClean="0"/>
              <a:t>Obesity</a:t>
            </a:r>
            <a:r>
              <a:rPr lang="en-AU" dirty="0"/>
              <a:t>, for example, is a major risk factor for diabetes.</a:t>
            </a:r>
            <a:endParaRPr lang="en-AU" dirty="0"/>
          </a:p>
        </p:txBody>
      </p:sp>
      <p:pic>
        <p:nvPicPr>
          <p:cNvPr id="5" name="Picture 4"/>
          <p:cNvPicPr>
            <a:picLocks noChangeAspect="1"/>
          </p:cNvPicPr>
          <p:nvPr/>
        </p:nvPicPr>
        <p:blipFill>
          <a:blip r:embed="rId2"/>
          <a:stretch>
            <a:fillRect/>
          </a:stretch>
        </p:blipFill>
        <p:spPr>
          <a:xfrm>
            <a:off x="3222106" y="3384422"/>
            <a:ext cx="5665386" cy="3165951"/>
          </a:xfrm>
          <a:prstGeom prst="rect">
            <a:avLst/>
          </a:prstGeom>
        </p:spPr>
      </p:pic>
    </p:spTree>
    <p:extLst>
      <p:ext uri="{BB962C8B-B14F-4D97-AF65-F5344CB8AC3E}">
        <p14:creationId xmlns:p14="http://schemas.microsoft.com/office/powerpoint/2010/main" val="77664045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89" y="146239"/>
            <a:ext cx="11849519" cy="620379"/>
          </a:xfrm>
        </p:spPr>
        <p:txBody>
          <a:bodyPr>
            <a:normAutofit/>
          </a:bodyPr>
          <a:lstStyle/>
          <a:p>
            <a:pPr algn="ctr"/>
            <a:r>
              <a:rPr lang="en-AU" sz="2800" b="1" dirty="0" smtClean="0">
                <a:solidFill>
                  <a:srgbClr val="FF0000"/>
                </a:solidFill>
              </a:rPr>
              <a:t>Demand for health services and workforce shortages</a:t>
            </a:r>
            <a:endParaRPr lang="en-AU" sz="2800" b="1" dirty="0">
              <a:solidFill>
                <a:srgbClr val="FF0000"/>
              </a:solidFill>
            </a:endParaRPr>
          </a:p>
        </p:txBody>
      </p:sp>
      <p:sp>
        <p:nvSpPr>
          <p:cNvPr id="3" name="TextBox 2"/>
          <p:cNvSpPr txBox="1"/>
          <p:nvPr/>
        </p:nvSpPr>
        <p:spPr>
          <a:xfrm>
            <a:off x="166989" y="766618"/>
            <a:ext cx="11849519" cy="3693319"/>
          </a:xfrm>
          <a:prstGeom prst="rect">
            <a:avLst/>
          </a:prstGeom>
          <a:noFill/>
        </p:spPr>
        <p:txBody>
          <a:bodyPr wrap="square" rtlCol="0">
            <a:spAutoFit/>
          </a:bodyPr>
          <a:lstStyle/>
          <a:p>
            <a:r>
              <a:rPr lang="en-AU" b="1" dirty="0" smtClean="0">
                <a:solidFill>
                  <a:srgbClr val="FF0000"/>
                </a:solidFill>
              </a:rPr>
              <a:t>THE HEALTH SYSTEM AND SERVICES</a:t>
            </a:r>
          </a:p>
          <a:p>
            <a:pPr marL="171450" indent="-171450">
              <a:lnSpc>
                <a:spcPct val="150000"/>
              </a:lnSpc>
              <a:buFont typeface="Wingdings" panose="05000000000000000000" pitchFamily="2" charset="2"/>
              <a:buChar char="Ø"/>
            </a:pPr>
            <a:r>
              <a:rPr lang="en-AU" dirty="0" smtClean="0"/>
              <a:t>Due to an increase </a:t>
            </a:r>
            <a:r>
              <a:rPr lang="en-AU" dirty="0"/>
              <a:t>in the Australian population living with a chronic disease or disability, the demand for health and aged care services has risen. </a:t>
            </a:r>
            <a:endParaRPr lang="en-AU" dirty="0" smtClean="0"/>
          </a:p>
          <a:p>
            <a:pPr marL="171450" indent="-171450">
              <a:lnSpc>
                <a:spcPct val="150000"/>
              </a:lnSpc>
              <a:buFont typeface="Wingdings" panose="05000000000000000000" pitchFamily="2" charset="2"/>
              <a:buChar char="Ø"/>
            </a:pPr>
            <a:r>
              <a:rPr lang="en-AU" dirty="0" smtClean="0"/>
              <a:t>The </a:t>
            </a:r>
            <a:r>
              <a:rPr lang="en-AU" dirty="0"/>
              <a:t>government has introduced a number of initiatives to meet the needs of a growing number of older Australians, including: </a:t>
            </a:r>
          </a:p>
          <a:p>
            <a:pPr marL="628650" lvl="1" indent="-171450">
              <a:lnSpc>
                <a:spcPct val="150000"/>
              </a:lnSpc>
              <a:buFont typeface="Wingdings" panose="05000000000000000000" pitchFamily="2" charset="2"/>
              <a:buChar char="Ø"/>
            </a:pPr>
            <a:r>
              <a:rPr lang="en-AU" dirty="0" smtClean="0"/>
              <a:t>increased </a:t>
            </a:r>
            <a:r>
              <a:rPr lang="en-AU" dirty="0"/>
              <a:t>residential aged care </a:t>
            </a:r>
            <a:r>
              <a:rPr lang="en-AU" dirty="0" smtClean="0"/>
              <a:t>places</a:t>
            </a:r>
          </a:p>
          <a:p>
            <a:pPr marL="628650" lvl="1" indent="-171450">
              <a:lnSpc>
                <a:spcPct val="150000"/>
              </a:lnSpc>
              <a:buFont typeface="Wingdings" panose="05000000000000000000" pitchFamily="2" charset="2"/>
              <a:buChar char="Ø"/>
            </a:pPr>
            <a:r>
              <a:rPr lang="en-AU" dirty="0" smtClean="0"/>
              <a:t>more </a:t>
            </a:r>
            <a:r>
              <a:rPr lang="en-AU" dirty="0"/>
              <a:t>funding for dementia care in aged </a:t>
            </a:r>
            <a:r>
              <a:rPr lang="en-AU" dirty="0" smtClean="0"/>
              <a:t>care</a:t>
            </a:r>
          </a:p>
          <a:p>
            <a:pPr marL="628650" lvl="1" indent="-171450">
              <a:lnSpc>
                <a:spcPct val="150000"/>
              </a:lnSpc>
              <a:buFont typeface="Wingdings" panose="05000000000000000000" pitchFamily="2" charset="2"/>
              <a:buChar char="Ø"/>
            </a:pPr>
            <a:r>
              <a:rPr lang="en-AU" dirty="0" smtClean="0"/>
              <a:t>incentives </a:t>
            </a:r>
            <a:r>
              <a:rPr lang="en-AU" dirty="0"/>
              <a:t>for people to remain in their </a:t>
            </a:r>
            <a:r>
              <a:rPr lang="en-AU" dirty="0" smtClean="0"/>
              <a:t>homes</a:t>
            </a:r>
          </a:p>
          <a:p>
            <a:pPr marL="628650" lvl="1" indent="-171450">
              <a:lnSpc>
                <a:spcPct val="150000"/>
              </a:lnSpc>
              <a:buFont typeface="Wingdings" panose="05000000000000000000" pitchFamily="2" charset="2"/>
              <a:buChar char="Ø"/>
            </a:pPr>
            <a:r>
              <a:rPr lang="en-AU" dirty="0" smtClean="0"/>
              <a:t>attracting</a:t>
            </a:r>
            <a:r>
              <a:rPr lang="en-AU" dirty="0"/>
              <a:t>, retaining and training aged care workers</a:t>
            </a:r>
            <a:endParaRPr lang="en-AU" dirty="0" smtClean="0"/>
          </a:p>
        </p:txBody>
      </p:sp>
      <p:pic>
        <p:nvPicPr>
          <p:cNvPr id="4" name="Picture 3"/>
          <p:cNvPicPr>
            <a:picLocks noChangeAspect="1"/>
          </p:cNvPicPr>
          <p:nvPr/>
        </p:nvPicPr>
        <p:blipFill>
          <a:blip r:embed="rId2"/>
          <a:stretch>
            <a:fillRect/>
          </a:stretch>
        </p:blipFill>
        <p:spPr>
          <a:xfrm>
            <a:off x="7200908" y="3082996"/>
            <a:ext cx="4455098" cy="3086691"/>
          </a:xfrm>
          <a:prstGeom prst="rect">
            <a:avLst/>
          </a:prstGeom>
        </p:spPr>
      </p:pic>
    </p:spTree>
    <p:extLst>
      <p:ext uri="{BB962C8B-B14F-4D97-AF65-F5344CB8AC3E}">
        <p14:creationId xmlns:p14="http://schemas.microsoft.com/office/powerpoint/2010/main" val="341123686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03" y="137006"/>
            <a:ext cx="11868006" cy="555722"/>
          </a:xfrm>
        </p:spPr>
        <p:txBody>
          <a:bodyPr>
            <a:normAutofit/>
          </a:bodyPr>
          <a:lstStyle/>
          <a:p>
            <a:pPr algn="ctr"/>
            <a:r>
              <a:rPr lang="en-AU" sz="2800" b="1" dirty="0">
                <a:solidFill>
                  <a:srgbClr val="FF0000"/>
                </a:solidFill>
              </a:rPr>
              <a:t>Demand for health services and workforce shortages</a:t>
            </a:r>
            <a:endParaRPr lang="en-AU" sz="2800" dirty="0"/>
          </a:p>
        </p:txBody>
      </p:sp>
      <p:sp>
        <p:nvSpPr>
          <p:cNvPr id="4" name="TextBox 3"/>
          <p:cNvSpPr txBox="1"/>
          <p:nvPr/>
        </p:nvSpPr>
        <p:spPr>
          <a:xfrm>
            <a:off x="148503" y="692728"/>
            <a:ext cx="11868006" cy="5493812"/>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r>
              <a:rPr lang="en-AU" dirty="0"/>
              <a:t>T</a:t>
            </a:r>
            <a:r>
              <a:rPr lang="en-AU" dirty="0" smtClean="0"/>
              <a:t>here </a:t>
            </a:r>
            <a:r>
              <a:rPr lang="en-AU" dirty="0"/>
              <a:t>has been a concern that many people suffering poor health are unable to contribute to the workforce, thus leading to general shortages of labour. </a:t>
            </a:r>
            <a:endParaRPr lang="en-AU" dirty="0" smtClean="0"/>
          </a:p>
          <a:p>
            <a:pPr marL="171450" indent="-171450">
              <a:lnSpc>
                <a:spcPct val="150000"/>
              </a:lnSpc>
              <a:buFont typeface="Wingdings" panose="05000000000000000000" pitchFamily="2" charset="2"/>
              <a:buChar char="Ø"/>
            </a:pPr>
            <a:r>
              <a:rPr lang="en-AU" dirty="0" smtClean="0"/>
              <a:t>The </a:t>
            </a:r>
            <a:r>
              <a:rPr lang="en-AU" dirty="0"/>
              <a:t>government has taken action in response to this concern by improving Australia’s retirement income system in the following </a:t>
            </a:r>
            <a:r>
              <a:rPr lang="en-AU" dirty="0" smtClean="0"/>
              <a:t>ways:</a:t>
            </a:r>
          </a:p>
          <a:p>
            <a:pPr marL="628650" lvl="1" indent="-171450">
              <a:lnSpc>
                <a:spcPct val="150000"/>
              </a:lnSpc>
              <a:buFont typeface="Wingdings" panose="05000000000000000000" pitchFamily="2" charset="2"/>
              <a:buChar char="Ø"/>
            </a:pPr>
            <a:r>
              <a:rPr lang="en-AU" dirty="0" smtClean="0"/>
              <a:t>A </a:t>
            </a:r>
            <a:r>
              <a:rPr lang="en-AU" dirty="0"/>
              <a:t>means-tested age pension is available to provide income for people after </a:t>
            </a:r>
            <a:r>
              <a:rPr lang="en-AU" dirty="0" smtClean="0"/>
              <a:t>retirement</a:t>
            </a:r>
          </a:p>
          <a:p>
            <a:pPr marL="628650" lvl="1" indent="-171450">
              <a:lnSpc>
                <a:spcPct val="150000"/>
              </a:lnSpc>
              <a:buFont typeface="Wingdings" panose="05000000000000000000" pitchFamily="2" charset="2"/>
              <a:buChar char="Ø"/>
            </a:pPr>
            <a:r>
              <a:rPr lang="en-AU" dirty="0" smtClean="0"/>
              <a:t>All </a:t>
            </a:r>
            <a:r>
              <a:rPr lang="en-AU" dirty="0"/>
              <a:t>Australian employers are required to provide compulsory superannuation cover for all eligible employees. Under the superannuation guarantee, the minimum level of superannuation cover made by employers is nine per cent of an employee’s gross </a:t>
            </a:r>
            <a:r>
              <a:rPr lang="en-AU" dirty="0" smtClean="0"/>
              <a:t>salary</a:t>
            </a:r>
          </a:p>
          <a:p>
            <a:pPr marL="628650" lvl="1" indent="-171450">
              <a:lnSpc>
                <a:spcPct val="150000"/>
              </a:lnSpc>
              <a:buFont typeface="Wingdings" panose="05000000000000000000" pitchFamily="2" charset="2"/>
              <a:buChar char="Ø"/>
            </a:pPr>
            <a:r>
              <a:rPr lang="en-AU" dirty="0" smtClean="0"/>
              <a:t>Voluntary</a:t>
            </a:r>
            <a:r>
              <a:rPr lang="en-AU" dirty="0"/>
              <a:t>, private superannuation contributions and other forms of private savings, made by employees, are also encouraged</a:t>
            </a:r>
            <a:r>
              <a:rPr lang="en-AU" dirty="0" smtClean="0"/>
              <a:t>.</a:t>
            </a:r>
          </a:p>
          <a:p>
            <a:pPr marL="171450" indent="-171450">
              <a:lnSpc>
                <a:spcPct val="150000"/>
              </a:lnSpc>
              <a:buFont typeface="Wingdings" panose="05000000000000000000" pitchFamily="2" charset="2"/>
              <a:buChar char="Ø"/>
            </a:pPr>
            <a:r>
              <a:rPr lang="en-AU" dirty="0" smtClean="0"/>
              <a:t>These </a:t>
            </a:r>
            <a:r>
              <a:rPr lang="en-AU" dirty="0"/>
              <a:t>initiatives encourage people to plan for </a:t>
            </a:r>
            <a:r>
              <a:rPr lang="en-AU" dirty="0" smtClean="0"/>
              <a:t>financial </a:t>
            </a:r>
            <a:r>
              <a:rPr lang="en-AU" dirty="0"/>
              <a:t>security and independence for their late years of </a:t>
            </a:r>
            <a:r>
              <a:rPr lang="en-AU" dirty="0" smtClean="0"/>
              <a:t>life</a:t>
            </a:r>
          </a:p>
          <a:p>
            <a:pPr marL="171450" indent="-171450">
              <a:lnSpc>
                <a:spcPct val="150000"/>
              </a:lnSpc>
              <a:buFont typeface="Wingdings" panose="05000000000000000000" pitchFamily="2" charset="2"/>
              <a:buChar char="Ø"/>
            </a:pPr>
            <a:r>
              <a:rPr lang="en-AU" dirty="0" smtClean="0"/>
              <a:t>This reduces </a:t>
            </a:r>
            <a:r>
              <a:rPr lang="en-AU" dirty="0"/>
              <a:t>the economic burden on the government as Australia’s population ages. </a:t>
            </a:r>
            <a:endParaRPr lang="en-AU" dirty="0"/>
          </a:p>
        </p:txBody>
      </p:sp>
    </p:spTree>
    <p:extLst>
      <p:ext uri="{BB962C8B-B14F-4D97-AF65-F5344CB8AC3E}">
        <p14:creationId xmlns:p14="http://schemas.microsoft.com/office/powerpoint/2010/main" val="145236548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55" y="146228"/>
            <a:ext cx="11831053" cy="685045"/>
          </a:xfrm>
        </p:spPr>
        <p:txBody>
          <a:bodyPr>
            <a:normAutofit/>
          </a:bodyPr>
          <a:lstStyle/>
          <a:p>
            <a:pPr algn="ctr"/>
            <a:r>
              <a:rPr lang="en-AU" sz="2800" b="1" dirty="0">
                <a:solidFill>
                  <a:srgbClr val="FF0000"/>
                </a:solidFill>
              </a:rPr>
              <a:t>Demand for health services and workforce shortages</a:t>
            </a:r>
            <a:endParaRPr lang="en-AU" sz="2800" dirty="0"/>
          </a:p>
        </p:txBody>
      </p:sp>
      <p:sp>
        <p:nvSpPr>
          <p:cNvPr id="4" name="TextBox 3"/>
          <p:cNvSpPr txBox="1"/>
          <p:nvPr/>
        </p:nvSpPr>
        <p:spPr>
          <a:xfrm>
            <a:off x="185455" y="748145"/>
            <a:ext cx="11757163" cy="5216813"/>
          </a:xfrm>
          <a:prstGeom prst="rect">
            <a:avLst/>
          </a:prstGeom>
          <a:noFill/>
        </p:spPr>
        <p:txBody>
          <a:bodyPr wrap="square" rtlCol="0">
            <a:spAutoFit/>
          </a:bodyPr>
          <a:lstStyle/>
          <a:p>
            <a:r>
              <a:rPr lang="en-AU" b="1" dirty="0" smtClean="0">
                <a:solidFill>
                  <a:srgbClr val="FF0000"/>
                </a:solidFill>
              </a:rPr>
              <a:t>HEALTH SERVICE WORKFORCE</a:t>
            </a:r>
          </a:p>
          <a:p>
            <a:pPr marL="285750" indent="-285750">
              <a:lnSpc>
                <a:spcPct val="150000"/>
              </a:lnSpc>
              <a:buFont typeface="Wingdings" panose="05000000000000000000" pitchFamily="2" charset="2"/>
              <a:buChar char="Ø"/>
            </a:pPr>
            <a:r>
              <a:rPr lang="en-AU" dirty="0" smtClean="0"/>
              <a:t>The </a:t>
            </a:r>
            <a:r>
              <a:rPr lang="en-AU" dirty="0"/>
              <a:t>increase in aged care facilities also require an increase in workforce training in aged care and issues surrounding chronic diseases and disability. </a:t>
            </a:r>
            <a:endParaRPr lang="en-AU" dirty="0" smtClean="0"/>
          </a:p>
          <a:p>
            <a:pPr marL="285750" indent="-285750">
              <a:lnSpc>
                <a:spcPct val="150000"/>
              </a:lnSpc>
              <a:buFont typeface="Wingdings" panose="05000000000000000000" pitchFamily="2" charset="2"/>
              <a:buChar char="Ø"/>
            </a:pPr>
            <a:r>
              <a:rPr lang="en-AU" dirty="0" smtClean="0"/>
              <a:t>An </a:t>
            </a:r>
            <a:r>
              <a:rPr lang="en-AU" dirty="0"/>
              <a:t>ageing population requires an adequate health workforce. This relates to not only the number in the workforce, but their distribution and skills as </a:t>
            </a:r>
            <a:r>
              <a:rPr lang="en-AU" dirty="0" smtClean="0"/>
              <a:t>well.</a:t>
            </a:r>
          </a:p>
          <a:p>
            <a:pPr marL="285750" indent="-285750">
              <a:lnSpc>
                <a:spcPct val="150000"/>
              </a:lnSpc>
              <a:buFont typeface="Wingdings" panose="05000000000000000000" pitchFamily="2" charset="2"/>
              <a:buChar char="Ø"/>
            </a:pPr>
            <a:r>
              <a:rPr lang="en-AU" dirty="0" smtClean="0"/>
              <a:t>Of </a:t>
            </a:r>
            <a:r>
              <a:rPr lang="en-AU" dirty="0"/>
              <a:t>particular concern is the increased demand for workforce in the aged care sector and specialists.</a:t>
            </a:r>
          </a:p>
          <a:p>
            <a:pPr marL="285750" indent="-285750">
              <a:lnSpc>
                <a:spcPct val="150000"/>
              </a:lnSpc>
              <a:buFont typeface="Wingdings" panose="05000000000000000000" pitchFamily="2" charset="2"/>
              <a:buChar char="Ø"/>
            </a:pPr>
            <a:r>
              <a:rPr lang="en-AU" dirty="0"/>
              <a:t>One way to address this growing demand for health services and workforce shortages is to focus on efficient coordination of care. </a:t>
            </a:r>
            <a:r>
              <a:rPr lang="en-AU" dirty="0" smtClean="0"/>
              <a:t>Focus </a:t>
            </a:r>
            <a:r>
              <a:rPr lang="en-AU" dirty="0"/>
              <a:t>on safe use of medication would decrease the demand for health services and workforce shortages. </a:t>
            </a:r>
            <a:endParaRPr lang="en-AU" dirty="0" smtClean="0"/>
          </a:p>
          <a:p>
            <a:pPr marL="285750" indent="-285750">
              <a:lnSpc>
                <a:spcPct val="150000"/>
              </a:lnSpc>
              <a:buFont typeface="Wingdings" panose="05000000000000000000" pitchFamily="2" charset="2"/>
              <a:buChar char="Ø"/>
            </a:pPr>
            <a:r>
              <a:rPr lang="en-AU" dirty="0" smtClean="0"/>
              <a:t>Such </a:t>
            </a:r>
            <a:r>
              <a:rPr lang="en-AU" dirty="0"/>
              <a:t>a focus would reduce duplication of tests, medicating and medical records. Further efficiency might be achieved through greater interaction with aged care services, with focus on both the care and the setting in which it is provided. </a:t>
            </a:r>
            <a:endParaRPr lang="en-AU" dirty="0" smtClean="0"/>
          </a:p>
          <a:p>
            <a:endParaRPr lang="en-AU" dirty="0"/>
          </a:p>
        </p:txBody>
      </p:sp>
    </p:spTree>
    <p:extLst>
      <p:ext uri="{BB962C8B-B14F-4D97-AF65-F5344CB8AC3E}">
        <p14:creationId xmlns:p14="http://schemas.microsoft.com/office/powerpoint/2010/main" val="352877316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55" y="121324"/>
            <a:ext cx="11971687" cy="416263"/>
          </a:xfrm>
        </p:spPr>
        <p:txBody>
          <a:bodyPr>
            <a:noAutofit/>
          </a:bodyPr>
          <a:lstStyle/>
          <a:p>
            <a:pPr algn="ctr"/>
            <a:r>
              <a:rPr lang="en-AU" sz="2400" b="1" dirty="0" smtClean="0">
                <a:solidFill>
                  <a:srgbClr val="FF0000"/>
                </a:solidFill>
              </a:rPr>
              <a:t>Availability of carers and volunteers</a:t>
            </a:r>
            <a:endParaRPr lang="en-AU" sz="2400" b="1" dirty="0">
              <a:solidFill>
                <a:srgbClr val="FF0000"/>
              </a:solidFill>
            </a:endParaRPr>
          </a:p>
        </p:txBody>
      </p:sp>
      <p:sp>
        <p:nvSpPr>
          <p:cNvPr id="3" name="TextBox 2"/>
          <p:cNvSpPr txBox="1"/>
          <p:nvPr/>
        </p:nvSpPr>
        <p:spPr>
          <a:xfrm>
            <a:off x="111456" y="658167"/>
            <a:ext cx="9896702" cy="521681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AU" sz="1400" dirty="0" smtClean="0"/>
              <a:t>Most </a:t>
            </a:r>
            <a:r>
              <a:rPr lang="en-AU" sz="1400" dirty="0"/>
              <a:t>older Australians prefer to stay in their own homes, so there are a number of programs available to help with daily living activities that may have become harder for these people to manage on their own. </a:t>
            </a:r>
            <a:endParaRPr lang="en-AU" sz="1400" dirty="0" smtClean="0"/>
          </a:p>
          <a:p>
            <a:pPr marL="285750" indent="-285750">
              <a:lnSpc>
                <a:spcPct val="150000"/>
              </a:lnSpc>
              <a:buFont typeface="Wingdings" panose="05000000000000000000" pitchFamily="2" charset="2"/>
              <a:buChar char="Ø"/>
            </a:pPr>
            <a:r>
              <a:rPr lang="en-AU" sz="1400" dirty="0" smtClean="0"/>
              <a:t>This </a:t>
            </a:r>
            <a:r>
              <a:rPr lang="en-AU" sz="1400" dirty="0"/>
              <a:t>is called ‘community care’. The Home and Community Care (HACC) program and Community Aged Care Packages (CACP) are two such programs, with services speciﬁcally designed for older Australians who would qualify for at least low-level care in an aged care home. </a:t>
            </a:r>
            <a:endParaRPr lang="en-AU" sz="1400" dirty="0" smtClean="0"/>
          </a:p>
          <a:p>
            <a:pPr marL="285750" indent="-285750">
              <a:lnSpc>
                <a:spcPct val="150000"/>
              </a:lnSpc>
              <a:buFont typeface="Wingdings" panose="05000000000000000000" pitchFamily="2" charset="2"/>
              <a:buChar char="Ø"/>
            </a:pPr>
            <a:r>
              <a:rPr lang="en-AU" sz="1400" dirty="0" smtClean="0"/>
              <a:t>HACC </a:t>
            </a:r>
            <a:r>
              <a:rPr lang="en-AU" sz="1400" dirty="0"/>
              <a:t>services aim to meet basic needs to maintain a person’s independence at home and in the community. They include community nursing, domestic assistance, personal care, Meals on Wheels, home modiﬁcation and maintenance, transport and community-based respite care. </a:t>
            </a:r>
            <a:endParaRPr lang="en-AU" sz="1400" dirty="0" smtClean="0"/>
          </a:p>
          <a:p>
            <a:pPr marL="285750" indent="-285750">
              <a:lnSpc>
                <a:spcPct val="150000"/>
              </a:lnSpc>
              <a:buFont typeface="Wingdings" panose="05000000000000000000" pitchFamily="2" charset="2"/>
              <a:buChar char="Ø"/>
            </a:pPr>
            <a:r>
              <a:rPr lang="en-AU" sz="1400" dirty="0" smtClean="0"/>
              <a:t>For </a:t>
            </a:r>
            <a:r>
              <a:rPr lang="en-AU" sz="1400" dirty="0"/>
              <a:t>the older person who can no longer live at home because of ageing, illness or disability, there are publicly funded places in aged care homes. This is called ‘residential aged care’. </a:t>
            </a:r>
            <a:endParaRPr lang="en-AU" sz="1400" dirty="0" smtClean="0"/>
          </a:p>
          <a:p>
            <a:pPr marL="285750" indent="-285750">
              <a:lnSpc>
                <a:spcPct val="150000"/>
              </a:lnSpc>
              <a:buFont typeface="Wingdings" panose="05000000000000000000" pitchFamily="2" charset="2"/>
              <a:buChar char="Ø"/>
            </a:pPr>
            <a:r>
              <a:rPr lang="en-AU" sz="1400" dirty="0" smtClean="0"/>
              <a:t>There </a:t>
            </a:r>
            <a:r>
              <a:rPr lang="en-AU" sz="1400" dirty="0"/>
              <a:t>are two types of residential aged care in Australia: high-level and low-level care. High-level care provides nursing care when required, meals, laundry, cleaning and personal care, while low-level care gives the person assistance with meals, laundry and personal care. </a:t>
            </a:r>
          </a:p>
          <a:p>
            <a:pPr marL="285750" indent="-285750">
              <a:lnSpc>
                <a:spcPct val="150000"/>
              </a:lnSpc>
              <a:buFont typeface="Wingdings" panose="05000000000000000000" pitchFamily="2" charset="2"/>
              <a:buChar char="Ø"/>
            </a:pPr>
            <a:r>
              <a:rPr lang="en-AU" sz="1400" dirty="0" smtClean="0"/>
              <a:t>Other </a:t>
            </a:r>
            <a:r>
              <a:rPr lang="en-AU" sz="1400" dirty="0"/>
              <a:t>services includes, personal care, home helpers, home maintenance and/or modiﬁcation, food delivery, transport services and community health centres. </a:t>
            </a:r>
          </a:p>
          <a:p>
            <a:endParaRPr lang="en-AU" dirty="0"/>
          </a:p>
        </p:txBody>
      </p:sp>
      <p:pic>
        <p:nvPicPr>
          <p:cNvPr id="4" name="Picture 3"/>
          <p:cNvPicPr>
            <a:picLocks noChangeAspect="1"/>
          </p:cNvPicPr>
          <p:nvPr/>
        </p:nvPicPr>
        <p:blipFill>
          <a:blip r:embed="rId2"/>
          <a:stretch>
            <a:fillRect/>
          </a:stretch>
        </p:blipFill>
        <p:spPr>
          <a:xfrm>
            <a:off x="10098213" y="1769999"/>
            <a:ext cx="1822862" cy="2725148"/>
          </a:xfrm>
          <a:prstGeom prst="rect">
            <a:avLst/>
          </a:prstGeom>
        </p:spPr>
      </p:pic>
    </p:spTree>
    <p:extLst>
      <p:ext uri="{BB962C8B-B14F-4D97-AF65-F5344CB8AC3E}">
        <p14:creationId xmlns:p14="http://schemas.microsoft.com/office/powerpoint/2010/main" val="1203328954"/>
      </p:ext>
    </p:extLst>
  </p:cSld>
  <p:clrMapOvr>
    <a:masterClrMapping/>
  </p:clrMapOvr>
  <p:transition>
    <p:fade/>
  </p:transition>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1425</TotalTime>
  <Words>1394</Words>
  <Application>Microsoft Office PowerPoint</Application>
  <PresentationFormat>Widescreen</PresentationFormat>
  <Paragraphs>81</Paragraphs>
  <Slides>10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MS PGothic</vt:lpstr>
      <vt:lpstr>Calibri</vt:lpstr>
      <vt:lpstr>Century Gothic</vt:lpstr>
      <vt:lpstr>Wingdings</vt:lpstr>
      <vt:lpstr>Wingdings 3</vt:lpstr>
      <vt:lpstr>Slice</vt:lpstr>
      <vt:lpstr>A Growing and Ageing Population </vt:lpstr>
      <vt:lpstr>A Growing and Ageing Population </vt:lpstr>
      <vt:lpstr>Growing and ageing population – Healthy ageing</vt:lpstr>
      <vt:lpstr>A growing and ageing population – healthy ageing</vt:lpstr>
      <vt:lpstr>Increased population living with chronic disease and disability</vt:lpstr>
      <vt:lpstr>Demand for health services and workforce shortages</vt:lpstr>
      <vt:lpstr>Demand for health services and workforce shortages</vt:lpstr>
      <vt:lpstr>Demand for health services and workforce shortages</vt:lpstr>
      <vt:lpstr>Availability of carers and volunteers</vt:lpstr>
      <vt:lpstr>Availability of carers and volunteers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growing and ageing population</dc:title>
  <dc:creator>Michelle Lumsden</dc:creator>
  <cp:lastModifiedBy>Lenovo</cp:lastModifiedBy>
  <cp:revision>30</cp:revision>
  <dcterms:created xsi:type="dcterms:W3CDTF">2015-08-14T03:23:11Z</dcterms:created>
  <dcterms:modified xsi:type="dcterms:W3CDTF">2018-10-15T00:52:45Z</dcterms:modified>
</cp:coreProperties>
</file>