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2" r:id="rId2"/>
    <p:sldId id="257" r:id="rId3"/>
    <p:sldId id="263" r:id="rId4"/>
    <p:sldId id="270" r:id="rId5"/>
    <p:sldId id="269" r:id="rId6"/>
    <p:sldId id="268" r:id="rId7"/>
    <p:sldId id="267" r:id="rId8"/>
    <p:sldId id="266" r:id="rId9"/>
    <p:sldId id="265"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706" autoAdjust="0"/>
  </p:normalViewPr>
  <p:slideViewPr>
    <p:cSldViewPr snapToGrid="0">
      <p:cViewPr varScale="1">
        <p:scale>
          <a:sx n="127" d="100"/>
          <a:sy n="127" d="100"/>
        </p:scale>
        <p:origin x="244" y="96"/>
      </p:cViewPr>
      <p:guideLst>
        <p:guide pos="3840"/>
        <p:guide orient="horz" pos="2160"/>
      </p:guideLst>
    </p:cSldViewPr>
  </p:slid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4/5/2018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548245"/>
            <a:ext cx="10515600" cy="2240280"/>
          </a:xfrm>
        </p:spPr>
        <p:txBody>
          <a:bodyPr anchor="b">
            <a:normAutofit/>
          </a:bodyPr>
          <a:lstStyle>
            <a:lvl1pPr algn="ctr">
              <a:defRPr sz="4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smtClean="0"/>
              <a:t>Click to edit Master title style</a:t>
            </a:r>
            <a:endParaRPr lang="en-US"/>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vl1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4/5/2018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457200"/>
            <a:ext cx="7048500" cy="5719762"/>
          </a:xfrm>
        </p:spPr>
        <p:txBody>
          <a:bodyPr vert="eaVert"/>
          <a:lstStyle>
            <a:lvl1pPr>
              <a:defRPr/>
            </a:lvl1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4/5/2018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smtClean="0"/>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vl1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4/5/2018</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4/5/2018</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CC0096-1860-4642-9CD2-0079EA5E7CD1}" type="datetimeFigureOut">
              <a:rPr lang="en-US" smtClean="0"/>
              <a:t>4/5/2018</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CC0096-1860-4642-9CD2-0079EA5E7CD1}" type="datetimeFigureOut">
              <a:rPr lang="en-US" smtClean="0"/>
              <a:t>4/5/2018</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4/5/2018</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r>
              <a:rPr lang="en-US"/>
              <a:t>Add a footer</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7CC0096-1860-4642-9CD2-0079EA5E7CD1}" type="datetimeFigureOut">
              <a:rPr lang="en-US" smtClean="0"/>
              <a:pPr/>
              <a:t>4/5/2018</a:t>
            </a:fld>
            <a:endParaRPr lang="en-US"/>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873468"/>
            <a:ext cx="11125200" cy="663174"/>
          </a:xfrm>
        </p:spPr>
        <p:txBody>
          <a:bodyPr anchor="ctr">
            <a:normAutofit fontScale="90000"/>
          </a:bodyPr>
          <a:lstStyle/>
          <a:p>
            <a:r>
              <a:rPr lang="en-US" b="1" dirty="0" smtClean="0"/>
              <a:t>Adult and aged athletes</a:t>
            </a:r>
            <a:endParaRPr lang="en-US" b="1" dirty="0"/>
          </a:p>
        </p:txBody>
      </p:sp>
      <p:pic>
        <p:nvPicPr>
          <p:cNvPr id="7" name="Picture Placeholder 6" descr="Two people lifting weights"/>
          <p:cNvPicPr>
            <a:picLocks noGrp="1" noChangeAspect="1"/>
          </p:cNvPicPr>
          <p:nvPr>
            <p:ph type="pic" idx="10"/>
          </p:nvPr>
        </p:nvPicPr>
        <p:blipFill rotWithShape="1">
          <a:blip r:embed="rId2" cstate="print">
            <a:extLst>
              <a:ext uri="{28A0092B-C50C-407E-A947-70E740481C1C}">
                <a14:useLocalDpi xmlns:a14="http://schemas.microsoft.com/office/drawing/2010/main" val="0"/>
              </a:ext>
            </a:extLst>
          </a:blip>
          <a:srcRect/>
          <a:stretch/>
        </p:blipFill>
        <p:spPr/>
      </p:pic>
      <p:pic>
        <p:nvPicPr>
          <p:cNvPr id="8" name="Picture Placeholder 7" descr="Closeup of Granny Smith apple and tape measure"/>
          <p:cNvPicPr>
            <a:picLocks noGrp="1" noChangeAspect="1"/>
          </p:cNvPicPr>
          <p:nvPr>
            <p:ph type="pic" idx="11"/>
          </p:nvPr>
        </p:nvPicPr>
        <p:blipFill rotWithShape="1">
          <a:blip r:embed="rId3" cstate="print">
            <a:extLst>
              <a:ext uri="{28A0092B-C50C-407E-A947-70E740481C1C}">
                <a14:useLocalDpi xmlns:a14="http://schemas.microsoft.com/office/drawing/2010/main" val="0"/>
              </a:ext>
            </a:extLst>
          </a:blip>
          <a:srcRect t="19" b="19"/>
          <a:stretch/>
        </p:blipFill>
        <p:spPr/>
      </p:pic>
      <p:pic>
        <p:nvPicPr>
          <p:cNvPr id="9" name="Picture Placeholder 8" descr="Man and woman running on indoor track"/>
          <p:cNvPicPr>
            <a:picLocks noGrp="1" noChangeAspect="1"/>
          </p:cNvPicPr>
          <p:nvPr>
            <p:ph type="pic" idx="12"/>
          </p:nvPr>
        </p:nvPicPr>
        <p:blipFill rotWithShape="1">
          <a:blip r:embed="rId4" cstate="print">
            <a:extLst>
              <a:ext uri="{28A0092B-C50C-407E-A947-70E740481C1C}">
                <a14:useLocalDpi xmlns:a14="http://schemas.microsoft.com/office/drawing/2010/main" val="0"/>
              </a:ext>
            </a:extLst>
          </a:blip>
          <a:srcRect t="39" b="39"/>
          <a:stretch/>
        </p:blipFill>
        <p:spPr/>
      </p:pic>
      <p:sp>
        <p:nvSpPr>
          <p:cNvPr id="3" name="Subtitle 2"/>
          <p:cNvSpPr>
            <a:spLocks noGrp="1"/>
          </p:cNvSpPr>
          <p:nvPr>
            <p:ph type="subTitle" idx="1"/>
          </p:nvPr>
        </p:nvSpPr>
        <p:spPr>
          <a:xfrm>
            <a:off x="477297" y="5456255"/>
            <a:ext cx="11181303" cy="1158368"/>
          </a:xfrm>
        </p:spPr>
        <p:txBody>
          <a:bodyPr numCol="2">
            <a:normAutofit/>
          </a:bodyPr>
          <a:lstStyle/>
          <a:p>
            <a:pPr algn="l"/>
            <a:r>
              <a:rPr lang="en-US" sz="1800" b="1" dirty="0" smtClean="0"/>
              <a:t>Students learn about:</a:t>
            </a:r>
          </a:p>
          <a:p>
            <a:pPr marL="342900" indent="-342900" algn="l">
              <a:buFont typeface="Arial" panose="020B0604020202020204" pitchFamily="34" charset="0"/>
              <a:buChar char="•"/>
            </a:pPr>
            <a:r>
              <a:rPr lang="en-US" sz="1800" cap="none" dirty="0" smtClean="0"/>
              <a:t>Heart Conditions</a:t>
            </a:r>
          </a:p>
          <a:p>
            <a:pPr marL="342900" indent="-342900" algn="l">
              <a:buFont typeface="Arial" panose="020B0604020202020204" pitchFamily="34" charset="0"/>
              <a:buChar char="•"/>
            </a:pPr>
            <a:r>
              <a:rPr lang="en-US" sz="1800" cap="none" dirty="0" smtClean="0"/>
              <a:t>Fractures/Bone Density</a:t>
            </a:r>
          </a:p>
          <a:p>
            <a:pPr marL="342900" indent="-342900" algn="l">
              <a:buFont typeface="Arial" panose="020B0604020202020204" pitchFamily="34" charset="0"/>
              <a:buChar char="•"/>
            </a:pPr>
            <a:r>
              <a:rPr lang="en-US" sz="1800" cap="none" dirty="0" smtClean="0"/>
              <a:t>Flexibility/Joint Mobility</a:t>
            </a:r>
          </a:p>
          <a:p>
            <a:pPr algn="l"/>
            <a:r>
              <a:rPr lang="en-US" sz="1800" b="1" cap="none" dirty="0" smtClean="0"/>
              <a:t>STUDENTS LEARN TO:</a:t>
            </a:r>
          </a:p>
          <a:p>
            <a:pPr marL="285750" indent="-285750" algn="l">
              <a:buFont typeface="Arial" panose="020B0604020202020204" pitchFamily="34" charset="0"/>
              <a:buChar char="•"/>
            </a:pPr>
            <a:r>
              <a:rPr lang="en-US" sz="1800" cap="none" dirty="0" smtClean="0"/>
              <a:t>Explain the sports participation options available for aged people with medical conditions</a:t>
            </a:r>
            <a:endParaRPr lang="en-US" sz="1800" cap="none" dirty="0"/>
          </a:p>
        </p:txBody>
      </p:sp>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25" y="135654"/>
            <a:ext cx="11927394" cy="633046"/>
          </a:xfrm>
        </p:spPr>
        <p:txBody>
          <a:bodyPr/>
          <a:lstStyle/>
          <a:p>
            <a:pPr algn="ctr"/>
            <a:r>
              <a:rPr lang="en-US" b="1" dirty="0" smtClean="0"/>
              <a:t>Flexibility/joint mobility</a:t>
            </a:r>
            <a:endParaRPr lang="en-US" b="1" dirty="0"/>
          </a:p>
        </p:txBody>
      </p:sp>
      <p:sp>
        <p:nvSpPr>
          <p:cNvPr id="3" name="Content Placeholder 2"/>
          <p:cNvSpPr>
            <a:spLocks noGrp="1"/>
          </p:cNvSpPr>
          <p:nvPr>
            <p:ph idx="1"/>
          </p:nvPr>
        </p:nvSpPr>
        <p:spPr>
          <a:xfrm>
            <a:off x="150725" y="874207"/>
            <a:ext cx="11927394" cy="5601956"/>
          </a:xfrm>
        </p:spPr>
        <p:txBody>
          <a:bodyPr>
            <a:normAutofit lnSpcReduction="10000"/>
          </a:bodyPr>
          <a:lstStyle/>
          <a:p>
            <a:pPr marL="45720" indent="0">
              <a:spcBef>
                <a:spcPts val="600"/>
              </a:spcBef>
              <a:buNone/>
            </a:pPr>
            <a:r>
              <a:rPr lang="en-US" b="1" dirty="0"/>
              <a:t>Sports participation options for adult and aged athletes with poor flexibility and joint mobility</a:t>
            </a:r>
            <a:r>
              <a:rPr lang="en-US" b="1" dirty="0" smtClean="0"/>
              <a:t>:</a:t>
            </a:r>
            <a:endParaRPr lang="en-US" b="1" dirty="0"/>
          </a:p>
          <a:p>
            <a:pPr>
              <a:spcBef>
                <a:spcPts val="600"/>
              </a:spcBef>
            </a:pPr>
            <a:r>
              <a:rPr lang="en-US" dirty="0"/>
              <a:t>Poor flexibility and joint mobility is often a result of a decrease in sport and exercise participation. </a:t>
            </a:r>
            <a:endParaRPr lang="en-US" dirty="0" smtClean="0"/>
          </a:p>
          <a:p>
            <a:pPr>
              <a:spcBef>
                <a:spcPts val="600"/>
              </a:spcBef>
            </a:pPr>
            <a:r>
              <a:rPr lang="en-US" dirty="0" smtClean="0"/>
              <a:t>Those with </a:t>
            </a:r>
            <a:r>
              <a:rPr lang="en-US" dirty="0"/>
              <a:t>poor flexibility can increase their flexibility and joint mobility by slowly increasing the range of motion at each joint through regular exercise. </a:t>
            </a:r>
          </a:p>
          <a:p>
            <a:pPr>
              <a:spcBef>
                <a:spcPts val="600"/>
              </a:spcBef>
            </a:pPr>
            <a:r>
              <a:rPr lang="en-US" dirty="0" smtClean="0"/>
              <a:t>Start </a:t>
            </a:r>
            <a:r>
              <a:rPr lang="en-US" dirty="0"/>
              <a:t>at low intensities and </a:t>
            </a:r>
            <a:r>
              <a:rPr lang="en-US" dirty="0" smtClean="0"/>
              <a:t>speeds </a:t>
            </a:r>
            <a:r>
              <a:rPr lang="en-US" dirty="0"/>
              <a:t>and </a:t>
            </a:r>
            <a:r>
              <a:rPr lang="en-US" dirty="0" smtClean="0"/>
              <a:t>gradually </a:t>
            </a:r>
            <a:r>
              <a:rPr lang="en-US" dirty="0"/>
              <a:t>increase as joint mobility </a:t>
            </a:r>
            <a:r>
              <a:rPr lang="en-US" dirty="0" smtClean="0"/>
              <a:t>increases.</a:t>
            </a:r>
            <a:endParaRPr lang="en-US" dirty="0"/>
          </a:p>
          <a:p>
            <a:pPr>
              <a:spcBef>
                <a:spcPts val="600"/>
              </a:spcBef>
            </a:pPr>
            <a:r>
              <a:rPr lang="en-US" dirty="0"/>
              <a:t>Particular sports that require good flexibility include</a:t>
            </a:r>
            <a:r>
              <a:rPr lang="en-US" dirty="0" smtClean="0"/>
              <a:t>:</a:t>
            </a:r>
          </a:p>
          <a:p>
            <a:pPr lvl="1">
              <a:spcBef>
                <a:spcPts val="600"/>
              </a:spcBef>
            </a:pPr>
            <a:r>
              <a:rPr lang="en-US" dirty="0" smtClean="0"/>
              <a:t>Gymnastics</a:t>
            </a:r>
          </a:p>
          <a:p>
            <a:pPr lvl="1">
              <a:spcBef>
                <a:spcPts val="600"/>
              </a:spcBef>
            </a:pPr>
            <a:r>
              <a:rPr lang="en-US" dirty="0" smtClean="0"/>
              <a:t>Dance</a:t>
            </a:r>
          </a:p>
          <a:p>
            <a:pPr lvl="1">
              <a:spcBef>
                <a:spcPts val="600"/>
              </a:spcBef>
            </a:pPr>
            <a:r>
              <a:rPr lang="en-US" dirty="0" smtClean="0"/>
              <a:t>Martial Arts</a:t>
            </a:r>
          </a:p>
          <a:p>
            <a:pPr>
              <a:spcBef>
                <a:spcPts val="600"/>
              </a:spcBef>
            </a:pPr>
            <a:r>
              <a:rPr lang="en-US" dirty="0" smtClean="0"/>
              <a:t>Many </a:t>
            </a:r>
            <a:r>
              <a:rPr lang="en-US" dirty="0"/>
              <a:t>other sports require joint mobility for particular actions such as: </a:t>
            </a:r>
            <a:endParaRPr lang="en-US" dirty="0" smtClean="0"/>
          </a:p>
          <a:p>
            <a:pPr lvl="1">
              <a:spcBef>
                <a:spcPts val="600"/>
              </a:spcBef>
            </a:pPr>
            <a:r>
              <a:rPr lang="en-US" dirty="0" smtClean="0"/>
              <a:t>Kicking</a:t>
            </a:r>
          </a:p>
          <a:p>
            <a:pPr lvl="1">
              <a:spcBef>
                <a:spcPts val="600"/>
              </a:spcBef>
            </a:pPr>
            <a:r>
              <a:rPr lang="en-US" dirty="0" smtClean="0"/>
              <a:t>Bowling</a:t>
            </a:r>
          </a:p>
          <a:p>
            <a:pPr lvl="1">
              <a:spcBef>
                <a:spcPts val="600"/>
              </a:spcBef>
            </a:pPr>
            <a:r>
              <a:rPr lang="en-US" dirty="0" smtClean="0"/>
              <a:t>Hitting </a:t>
            </a:r>
            <a:r>
              <a:rPr lang="en-US" dirty="0"/>
              <a:t>etc. </a:t>
            </a:r>
            <a:endParaRPr lang="en-US" dirty="0" smtClean="0"/>
          </a:p>
          <a:p>
            <a:pPr>
              <a:spcBef>
                <a:spcPts val="600"/>
              </a:spcBef>
            </a:pPr>
            <a:r>
              <a:rPr lang="en-US" dirty="0" smtClean="0"/>
              <a:t>Adult </a:t>
            </a:r>
            <a:r>
              <a:rPr lang="en-US" dirty="0"/>
              <a:t>and aged athletes with poor flexibility and joint mobility are not limited in their choice of sport, but should begin at a low level and gradually increase their activity.</a:t>
            </a:r>
          </a:p>
          <a:p>
            <a:pPr lvl="1">
              <a:spcBef>
                <a:spcPts val="600"/>
              </a:spcBef>
            </a:pPr>
            <a:r>
              <a:rPr lang="en-US" dirty="0"/>
              <a:t>For </a:t>
            </a:r>
            <a:r>
              <a:rPr lang="en-US" dirty="0" err="1" smtClean="0"/>
              <a:t>Eg</a:t>
            </a:r>
            <a:r>
              <a:rPr lang="en-US" dirty="0" smtClean="0"/>
              <a:t> – Someone with </a:t>
            </a:r>
            <a:r>
              <a:rPr lang="en-US" dirty="0"/>
              <a:t>poor flexibility may begin to participate in tai chi, or yoga at a beginners level and slowly move up in difficulty according to the instructor. </a:t>
            </a:r>
            <a:endParaRPr lang="en-US" dirty="0" smtClean="0"/>
          </a:p>
          <a:p>
            <a:pPr lvl="1">
              <a:spcBef>
                <a:spcPts val="600"/>
              </a:spcBef>
            </a:pPr>
            <a:r>
              <a:rPr lang="en-US" dirty="0" smtClean="0"/>
              <a:t>They </a:t>
            </a:r>
            <a:r>
              <a:rPr lang="en-US" dirty="0"/>
              <a:t>then may choose to start running before progressing to dribbling and then passing, shooting, and changing direction. The aim is to slowly increase flexibility and joint mobility so that all sports can be participated in.</a:t>
            </a:r>
          </a:p>
          <a:p>
            <a:pPr>
              <a:spcBef>
                <a:spcPts val="600"/>
              </a:spcBef>
            </a:pPr>
            <a:endParaRPr lang="en-US" dirty="0"/>
          </a:p>
        </p:txBody>
      </p:sp>
      <p:pic>
        <p:nvPicPr>
          <p:cNvPr id="4" name="Picture 3"/>
          <p:cNvPicPr>
            <a:picLocks noChangeAspect="1"/>
          </p:cNvPicPr>
          <p:nvPr/>
        </p:nvPicPr>
        <p:blipFill>
          <a:blip r:embed="rId2"/>
          <a:stretch>
            <a:fillRect/>
          </a:stretch>
        </p:blipFill>
        <p:spPr>
          <a:xfrm>
            <a:off x="8499178" y="2688091"/>
            <a:ext cx="2619375" cy="1743075"/>
          </a:xfrm>
          <a:prstGeom prst="rect">
            <a:avLst/>
          </a:prstGeom>
        </p:spPr>
      </p:pic>
    </p:spTree>
    <p:extLst>
      <p:ext uri="{BB962C8B-B14F-4D97-AF65-F5344CB8AC3E}">
        <p14:creationId xmlns:p14="http://schemas.microsoft.com/office/powerpoint/2010/main" val="196229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25" y="135654"/>
            <a:ext cx="11927394" cy="633046"/>
          </a:xfrm>
        </p:spPr>
        <p:txBody>
          <a:bodyPr/>
          <a:lstStyle/>
          <a:p>
            <a:pPr algn="ctr"/>
            <a:r>
              <a:rPr lang="en-US" b="1" dirty="0" smtClean="0"/>
              <a:t>Adult and aged athletes - overview</a:t>
            </a:r>
            <a:endParaRPr lang="en-US" b="1" dirty="0"/>
          </a:p>
        </p:txBody>
      </p:sp>
      <p:sp>
        <p:nvSpPr>
          <p:cNvPr id="3" name="Content Placeholder 2"/>
          <p:cNvSpPr>
            <a:spLocks noGrp="1"/>
          </p:cNvSpPr>
          <p:nvPr>
            <p:ph idx="1"/>
          </p:nvPr>
        </p:nvSpPr>
        <p:spPr>
          <a:xfrm>
            <a:off x="150725" y="874207"/>
            <a:ext cx="11927394" cy="5601956"/>
          </a:xfrm>
        </p:spPr>
        <p:txBody>
          <a:bodyPr/>
          <a:lstStyle/>
          <a:p>
            <a:r>
              <a:rPr lang="en-US" dirty="0" smtClean="0"/>
              <a:t>Adult </a:t>
            </a:r>
            <a:r>
              <a:rPr lang="en-US" dirty="0"/>
              <a:t>and aged athletes are not the same group of people, though the aged are still adults, the aged are usually associated with the elderly, while adult athletes are those who are no longer young athletes, usually 21+.</a:t>
            </a:r>
          </a:p>
          <a:p>
            <a:r>
              <a:rPr lang="en-US" dirty="0"/>
              <a:t>This dot point requires you to understand the different types of medical conditions listed and how they impact sport availability for adult and aged athletes. </a:t>
            </a:r>
            <a:endParaRPr lang="en-US" dirty="0" smtClean="0"/>
          </a:p>
          <a:p>
            <a:r>
              <a:rPr lang="en-US" dirty="0" smtClean="0"/>
              <a:t>This </a:t>
            </a:r>
            <a:r>
              <a:rPr lang="en-US" dirty="0"/>
              <a:t>includes a range of heart conditions, how they impact the athlete and limit their choice of sport. </a:t>
            </a:r>
            <a:endParaRPr lang="en-US" dirty="0" smtClean="0"/>
          </a:p>
          <a:p>
            <a:r>
              <a:rPr lang="en-US" dirty="0" smtClean="0"/>
              <a:t>The </a:t>
            </a:r>
            <a:r>
              <a:rPr lang="en-US" dirty="0"/>
              <a:t>same goes for bone density, which leads to fractures and how a decrease in flexibility or joint mobility also affects sport choice.</a:t>
            </a:r>
          </a:p>
          <a:p>
            <a:r>
              <a:rPr lang="en-US" dirty="0"/>
              <a:t>It is worth noting that you need to relate the content here back to the critical question and explain how sports medicine addresses these demands in order to provide some sports choices for these athletes. </a:t>
            </a:r>
            <a:endParaRPr lang="en-US" dirty="0" smtClean="0"/>
          </a:p>
          <a:p>
            <a:r>
              <a:rPr lang="en-US" dirty="0" smtClean="0"/>
              <a:t>Sports </a:t>
            </a:r>
            <a:r>
              <a:rPr lang="en-US" dirty="0"/>
              <a:t>participation options are also specific to the medical condition listed and should be presented with each condition for adult and aged athletes.</a:t>
            </a:r>
          </a:p>
          <a:p>
            <a:pPr>
              <a:spcBef>
                <a:spcPts val="600"/>
              </a:spcBef>
            </a:pPr>
            <a:endParaRPr lang="en-US" dirty="0"/>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25" y="135654"/>
            <a:ext cx="11927394" cy="633046"/>
          </a:xfrm>
        </p:spPr>
        <p:txBody>
          <a:bodyPr/>
          <a:lstStyle/>
          <a:p>
            <a:pPr algn="ctr"/>
            <a:r>
              <a:rPr lang="en-US" b="1" dirty="0" smtClean="0"/>
              <a:t>Heart conditions</a:t>
            </a:r>
            <a:endParaRPr lang="en-US" b="1" dirty="0"/>
          </a:p>
        </p:txBody>
      </p:sp>
      <p:sp>
        <p:nvSpPr>
          <p:cNvPr id="3" name="Content Placeholder 2"/>
          <p:cNvSpPr>
            <a:spLocks noGrp="1"/>
          </p:cNvSpPr>
          <p:nvPr>
            <p:ph idx="1"/>
          </p:nvPr>
        </p:nvSpPr>
        <p:spPr>
          <a:xfrm>
            <a:off x="150725" y="874207"/>
            <a:ext cx="11927394" cy="5601956"/>
          </a:xfrm>
        </p:spPr>
        <p:txBody>
          <a:bodyPr>
            <a:normAutofit lnSpcReduction="10000"/>
          </a:bodyPr>
          <a:lstStyle/>
          <a:p>
            <a:pPr>
              <a:spcBef>
                <a:spcPts val="600"/>
              </a:spcBef>
            </a:pPr>
            <a:r>
              <a:rPr lang="en-US" dirty="0"/>
              <a:t>Heart conditions is a broad term used to refer to a number health issues </a:t>
            </a:r>
            <a:r>
              <a:rPr lang="en-US" dirty="0" smtClean="0"/>
              <a:t>including:</a:t>
            </a:r>
          </a:p>
          <a:p>
            <a:pPr lvl="1">
              <a:spcBef>
                <a:spcPts val="600"/>
              </a:spcBef>
            </a:pPr>
            <a:r>
              <a:rPr lang="en-US" dirty="0" smtClean="0"/>
              <a:t>High </a:t>
            </a:r>
            <a:r>
              <a:rPr lang="en-US" dirty="0"/>
              <a:t>blood </a:t>
            </a:r>
            <a:r>
              <a:rPr lang="en-US" dirty="0" smtClean="0"/>
              <a:t>pressure</a:t>
            </a:r>
          </a:p>
          <a:p>
            <a:pPr lvl="1">
              <a:spcBef>
                <a:spcPts val="600"/>
              </a:spcBef>
            </a:pPr>
            <a:r>
              <a:rPr lang="en-US" dirty="0" smtClean="0"/>
              <a:t>Cardiovascular disease</a:t>
            </a:r>
          </a:p>
          <a:p>
            <a:pPr lvl="1">
              <a:spcBef>
                <a:spcPts val="600"/>
              </a:spcBef>
            </a:pPr>
            <a:r>
              <a:rPr lang="en-US" dirty="0" smtClean="0"/>
              <a:t>Angina</a:t>
            </a:r>
          </a:p>
          <a:p>
            <a:pPr lvl="1">
              <a:spcBef>
                <a:spcPts val="600"/>
              </a:spcBef>
            </a:pPr>
            <a:r>
              <a:rPr lang="en-US" dirty="0" smtClean="0"/>
              <a:t>Survivors </a:t>
            </a:r>
            <a:r>
              <a:rPr lang="en-US" dirty="0"/>
              <a:t>of heart </a:t>
            </a:r>
            <a:r>
              <a:rPr lang="en-US" dirty="0" smtClean="0"/>
              <a:t>attacks</a:t>
            </a:r>
          </a:p>
          <a:p>
            <a:pPr lvl="1">
              <a:spcBef>
                <a:spcPts val="600"/>
              </a:spcBef>
            </a:pPr>
            <a:r>
              <a:rPr lang="en-US" dirty="0" smtClean="0"/>
              <a:t>Heart </a:t>
            </a:r>
            <a:r>
              <a:rPr lang="en-US" dirty="0"/>
              <a:t>valve disease (e.g. leaky valve) </a:t>
            </a:r>
            <a:r>
              <a:rPr lang="en-US" dirty="0" err="1" smtClean="0"/>
              <a:t>etc</a:t>
            </a:r>
            <a:endParaRPr lang="en-US" dirty="0"/>
          </a:p>
          <a:p>
            <a:r>
              <a:rPr lang="en-US" dirty="0"/>
              <a:t>Although heart conditions are generally on the decrease in Australia, they are still prevalent, especially among aged athletes. </a:t>
            </a:r>
            <a:endParaRPr lang="en-US" dirty="0" smtClean="0"/>
          </a:p>
          <a:p>
            <a:r>
              <a:rPr lang="en-US" dirty="0"/>
              <a:t>I</a:t>
            </a:r>
            <a:r>
              <a:rPr lang="en-US" dirty="0" smtClean="0"/>
              <a:t>t </a:t>
            </a:r>
            <a:r>
              <a:rPr lang="en-US" dirty="0"/>
              <a:t>is important to know how heart conditions impact the choice of sport available to the person who has one, especially since exercise is a useful form of treatment for the underlying causes of most heart conditions.</a:t>
            </a:r>
          </a:p>
          <a:p>
            <a:r>
              <a:rPr lang="en-US" dirty="0"/>
              <a:t>Adult and aged athletes with heart conditions can still adapt to exercise, including improvements in heart and circulatory health. </a:t>
            </a:r>
            <a:endParaRPr lang="en-US" dirty="0" smtClean="0"/>
          </a:p>
          <a:p>
            <a:r>
              <a:rPr lang="en-US" dirty="0" smtClean="0"/>
              <a:t>Before </a:t>
            </a:r>
            <a:r>
              <a:rPr lang="en-US" dirty="0"/>
              <a:t>beginning any sport or exercise an adult or aged athlete with a heart condition should get medical clearance first. </a:t>
            </a:r>
            <a:endParaRPr lang="en-US" dirty="0" smtClean="0"/>
          </a:p>
          <a:p>
            <a:r>
              <a:rPr lang="en-US" dirty="0" smtClean="0"/>
              <a:t>If </a:t>
            </a:r>
            <a:r>
              <a:rPr lang="en-US" dirty="0"/>
              <a:t>a heart condition is already known, the athlete may also be asked to complete a stress test to check that it is safe to participate in sport and what intensities are safe to be performing at.   </a:t>
            </a:r>
          </a:p>
          <a:p>
            <a:pPr>
              <a:spcBef>
                <a:spcPts val="600"/>
              </a:spcBef>
            </a:pPr>
            <a:endParaRPr lang="en-US" dirty="0"/>
          </a:p>
        </p:txBody>
      </p:sp>
      <p:pic>
        <p:nvPicPr>
          <p:cNvPr id="4" name="Picture 3"/>
          <p:cNvPicPr>
            <a:picLocks noChangeAspect="1"/>
          </p:cNvPicPr>
          <p:nvPr/>
        </p:nvPicPr>
        <p:blipFill>
          <a:blip r:embed="rId2"/>
          <a:stretch>
            <a:fillRect/>
          </a:stretch>
        </p:blipFill>
        <p:spPr>
          <a:xfrm>
            <a:off x="8951354" y="929629"/>
            <a:ext cx="2619375" cy="1743075"/>
          </a:xfrm>
          <a:prstGeom prst="rect">
            <a:avLst/>
          </a:prstGeom>
        </p:spPr>
      </p:pic>
    </p:spTree>
    <p:extLst>
      <p:ext uri="{BB962C8B-B14F-4D97-AF65-F5344CB8AC3E}">
        <p14:creationId xmlns:p14="http://schemas.microsoft.com/office/powerpoint/2010/main" val="232510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25" y="135654"/>
            <a:ext cx="11927394" cy="633046"/>
          </a:xfrm>
        </p:spPr>
        <p:txBody>
          <a:bodyPr/>
          <a:lstStyle/>
          <a:p>
            <a:pPr algn="ctr"/>
            <a:r>
              <a:rPr lang="en-US" b="1" dirty="0" smtClean="0"/>
              <a:t>Heart conditions – </a:t>
            </a:r>
            <a:r>
              <a:rPr lang="en-US" b="1" dirty="0" err="1" smtClean="0"/>
              <a:t>cont</a:t>
            </a:r>
            <a:r>
              <a:rPr lang="en-US" b="1" dirty="0" smtClean="0"/>
              <a:t>…</a:t>
            </a:r>
            <a:endParaRPr lang="en-US" b="1" dirty="0"/>
          </a:p>
        </p:txBody>
      </p:sp>
      <p:sp>
        <p:nvSpPr>
          <p:cNvPr id="3" name="Content Placeholder 2"/>
          <p:cNvSpPr>
            <a:spLocks noGrp="1"/>
          </p:cNvSpPr>
          <p:nvPr>
            <p:ph idx="1"/>
          </p:nvPr>
        </p:nvSpPr>
        <p:spPr>
          <a:xfrm>
            <a:off x="150725" y="874207"/>
            <a:ext cx="11927394" cy="5601956"/>
          </a:xfrm>
        </p:spPr>
        <p:txBody>
          <a:bodyPr>
            <a:normAutofit/>
          </a:bodyPr>
          <a:lstStyle/>
          <a:p>
            <a:pPr>
              <a:spcBef>
                <a:spcPts val="600"/>
              </a:spcBef>
            </a:pPr>
            <a:r>
              <a:rPr lang="en-US" dirty="0"/>
              <a:t>The following recommendations for adult and aged athletes with heart conditions are amended from the American College of Sports </a:t>
            </a:r>
            <a:r>
              <a:rPr lang="en-US" dirty="0" smtClean="0"/>
              <a:t>medicine:</a:t>
            </a:r>
          </a:p>
          <a:p>
            <a:pPr lvl="1">
              <a:spcBef>
                <a:spcPts val="600"/>
              </a:spcBef>
            </a:pPr>
            <a:r>
              <a:rPr lang="en-US" dirty="0" smtClean="0"/>
              <a:t>Contact </a:t>
            </a:r>
            <a:r>
              <a:rPr lang="en-US" dirty="0"/>
              <a:t>a GP for </a:t>
            </a:r>
            <a:r>
              <a:rPr lang="en-US" dirty="0" smtClean="0"/>
              <a:t>approval</a:t>
            </a:r>
          </a:p>
          <a:p>
            <a:pPr lvl="1">
              <a:spcBef>
                <a:spcPts val="600"/>
              </a:spcBef>
            </a:pPr>
            <a:r>
              <a:rPr lang="en-US" dirty="0" smtClean="0"/>
              <a:t>Include</a:t>
            </a:r>
            <a:r>
              <a:rPr lang="en-US" dirty="0"/>
              <a:t> a proper 5-7 minute warm-up and </a:t>
            </a:r>
            <a:r>
              <a:rPr lang="en-US" dirty="0" smtClean="0"/>
              <a:t>cool-down</a:t>
            </a:r>
          </a:p>
          <a:p>
            <a:pPr lvl="1">
              <a:spcBef>
                <a:spcPts val="600"/>
              </a:spcBef>
            </a:pPr>
            <a:r>
              <a:rPr lang="en-US" dirty="0" smtClean="0"/>
              <a:t>Never </a:t>
            </a:r>
            <a:r>
              <a:rPr lang="en-US" dirty="0"/>
              <a:t>exercise to the point of chest pain or </a:t>
            </a:r>
            <a:r>
              <a:rPr lang="en-US" dirty="0" smtClean="0"/>
              <a:t>angina</a:t>
            </a:r>
          </a:p>
          <a:p>
            <a:pPr lvl="1">
              <a:spcBef>
                <a:spcPts val="600"/>
              </a:spcBef>
            </a:pPr>
            <a:r>
              <a:rPr lang="en-US" dirty="0" smtClean="0"/>
              <a:t>Exercise </a:t>
            </a:r>
            <a:r>
              <a:rPr lang="en-US" dirty="0"/>
              <a:t>with a friend in case of </a:t>
            </a:r>
            <a:r>
              <a:rPr lang="en-US" dirty="0" smtClean="0"/>
              <a:t>emergency</a:t>
            </a:r>
          </a:p>
          <a:p>
            <a:pPr lvl="1">
              <a:spcBef>
                <a:spcPts val="600"/>
              </a:spcBef>
            </a:pPr>
            <a:r>
              <a:rPr lang="en-US" dirty="0" smtClean="0"/>
              <a:t>Exercise </a:t>
            </a:r>
            <a:r>
              <a:rPr lang="en-US" dirty="0"/>
              <a:t>should be stopped immediately if dizziness, nausea, unusual shortness of breath or irregular heart beats occur during or immediately after exercise. A GP should be contacted immediately, although you may simply need to slow down a </a:t>
            </a:r>
            <a:r>
              <a:rPr lang="en-US" dirty="0" smtClean="0"/>
              <a:t>bit.</a:t>
            </a:r>
          </a:p>
          <a:p>
            <a:pPr lvl="1">
              <a:spcBef>
                <a:spcPts val="600"/>
              </a:spcBef>
            </a:pPr>
            <a:r>
              <a:rPr lang="en-US" dirty="0" smtClean="0"/>
              <a:t>Do </a:t>
            </a:r>
            <a:r>
              <a:rPr lang="en-US" dirty="0"/>
              <a:t>not exercise outdoors when it is too cold, hot, or humid, as this weather may increase the likelihood of complications with the </a:t>
            </a:r>
            <a:r>
              <a:rPr lang="en-US" dirty="0" smtClean="0"/>
              <a:t>condition.</a:t>
            </a:r>
          </a:p>
          <a:p>
            <a:pPr lvl="1">
              <a:spcBef>
                <a:spcPts val="600"/>
              </a:spcBef>
            </a:pPr>
            <a:r>
              <a:rPr lang="en-US" dirty="0" smtClean="0"/>
              <a:t>Exercise </a:t>
            </a:r>
            <a:r>
              <a:rPr lang="en-US" dirty="0"/>
              <a:t>5 times a week for 30+ min at a moderate intensity (brisk </a:t>
            </a:r>
            <a:r>
              <a:rPr lang="en-US" dirty="0" smtClean="0"/>
              <a:t>walk)</a:t>
            </a:r>
          </a:p>
          <a:p>
            <a:pPr lvl="1">
              <a:spcBef>
                <a:spcPts val="600"/>
              </a:spcBef>
            </a:pPr>
            <a:r>
              <a:rPr lang="en-US" dirty="0" smtClean="0"/>
              <a:t>Light </a:t>
            </a:r>
            <a:r>
              <a:rPr lang="en-US" dirty="0"/>
              <a:t>weight resistance training (NO isometric or less than 10 RM)</a:t>
            </a:r>
          </a:p>
          <a:p>
            <a:pPr>
              <a:spcBef>
                <a:spcPts val="600"/>
              </a:spcBef>
            </a:pPr>
            <a:endParaRPr lang="en-US" dirty="0"/>
          </a:p>
        </p:txBody>
      </p:sp>
      <p:pic>
        <p:nvPicPr>
          <p:cNvPr id="4" name="Picture 3"/>
          <p:cNvPicPr>
            <a:picLocks noChangeAspect="1"/>
          </p:cNvPicPr>
          <p:nvPr/>
        </p:nvPicPr>
        <p:blipFill>
          <a:blip r:embed="rId2"/>
          <a:stretch>
            <a:fillRect/>
          </a:stretch>
        </p:blipFill>
        <p:spPr>
          <a:xfrm>
            <a:off x="4450425" y="4962420"/>
            <a:ext cx="2828925" cy="1619250"/>
          </a:xfrm>
          <a:prstGeom prst="rect">
            <a:avLst/>
          </a:prstGeom>
        </p:spPr>
      </p:pic>
    </p:spTree>
    <p:extLst>
      <p:ext uri="{BB962C8B-B14F-4D97-AF65-F5344CB8AC3E}">
        <p14:creationId xmlns:p14="http://schemas.microsoft.com/office/powerpoint/2010/main" val="87684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25" y="135654"/>
            <a:ext cx="11927394" cy="633046"/>
          </a:xfrm>
        </p:spPr>
        <p:txBody>
          <a:bodyPr>
            <a:normAutofit/>
          </a:bodyPr>
          <a:lstStyle/>
          <a:p>
            <a:pPr algn="ctr"/>
            <a:r>
              <a:rPr lang="en-US" b="1" dirty="0" smtClean="0"/>
              <a:t>Heart conditions - </a:t>
            </a:r>
            <a:r>
              <a:rPr lang="en-US" b="1" dirty="0" err="1" smtClean="0"/>
              <a:t>cont</a:t>
            </a:r>
            <a:r>
              <a:rPr lang="en-US" b="1" dirty="0" smtClean="0"/>
              <a:t>…</a:t>
            </a:r>
            <a:endParaRPr lang="en-US" b="1" dirty="0"/>
          </a:p>
        </p:txBody>
      </p:sp>
      <p:sp>
        <p:nvSpPr>
          <p:cNvPr id="3" name="Content Placeholder 2"/>
          <p:cNvSpPr>
            <a:spLocks noGrp="1"/>
          </p:cNvSpPr>
          <p:nvPr>
            <p:ph idx="1"/>
          </p:nvPr>
        </p:nvSpPr>
        <p:spPr>
          <a:xfrm>
            <a:off x="150725" y="874207"/>
            <a:ext cx="11927394" cy="5601956"/>
          </a:xfrm>
        </p:spPr>
        <p:txBody>
          <a:bodyPr/>
          <a:lstStyle/>
          <a:p>
            <a:pPr marL="45720" indent="0">
              <a:buNone/>
            </a:pPr>
            <a:r>
              <a:rPr lang="en-US" b="1" dirty="0"/>
              <a:t>Sports participation options for adult and aged athletes with heart conditions:</a:t>
            </a:r>
          </a:p>
          <a:p>
            <a:pPr>
              <a:spcBef>
                <a:spcPts val="600"/>
              </a:spcBef>
            </a:pPr>
            <a:r>
              <a:rPr lang="en-US" dirty="0"/>
              <a:t>Adult and aged athletes with heart conditions cannot participate in sports that require a high intensity. Instead they are advised to participate in sports and physical activities that can be done using low intensities such </a:t>
            </a:r>
            <a:r>
              <a:rPr lang="en-US" dirty="0" smtClean="0"/>
              <a:t>as:</a:t>
            </a:r>
          </a:p>
          <a:p>
            <a:pPr lvl="1">
              <a:spcBef>
                <a:spcPts val="600"/>
              </a:spcBef>
            </a:pPr>
            <a:r>
              <a:rPr lang="en-US" dirty="0" smtClean="0"/>
              <a:t>Golf</a:t>
            </a:r>
          </a:p>
          <a:p>
            <a:pPr lvl="1">
              <a:spcBef>
                <a:spcPts val="600"/>
              </a:spcBef>
            </a:pPr>
            <a:r>
              <a:rPr lang="en-US" dirty="0" smtClean="0"/>
              <a:t>Cycling</a:t>
            </a:r>
          </a:p>
          <a:p>
            <a:pPr lvl="1">
              <a:spcBef>
                <a:spcPts val="600"/>
              </a:spcBef>
            </a:pPr>
            <a:r>
              <a:rPr lang="en-US" dirty="0" smtClean="0"/>
              <a:t>Tennis</a:t>
            </a:r>
          </a:p>
          <a:p>
            <a:pPr lvl="1">
              <a:spcBef>
                <a:spcPts val="600"/>
              </a:spcBef>
            </a:pPr>
            <a:r>
              <a:rPr lang="en-US" dirty="0" smtClean="0"/>
              <a:t>Dancing</a:t>
            </a:r>
            <a:endParaRPr lang="en-US" dirty="0"/>
          </a:p>
          <a:p>
            <a:pPr lvl="1">
              <a:spcBef>
                <a:spcPts val="600"/>
              </a:spcBef>
            </a:pPr>
            <a:r>
              <a:rPr lang="en-US" dirty="0" smtClean="0"/>
              <a:t>Brisk walks</a:t>
            </a:r>
          </a:p>
          <a:p>
            <a:pPr lvl="1">
              <a:spcBef>
                <a:spcPts val="600"/>
              </a:spcBef>
            </a:pPr>
            <a:r>
              <a:rPr lang="en-US" dirty="0" smtClean="0"/>
              <a:t>Aerobics </a:t>
            </a:r>
            <a:endParaRPr lang="en-US" dirty="0"/>
          </a:p>
          <a:p>
            <a:r>
              <a:rPr lang="en-US" dirty="0"/>
              <a:t>These sports and physical activities will be beneficial </a:t>
            </a:r>
            <a:r>
              <a:rPr lang="en-US" dirty="0" smtClean="0"/>
              <a:t>and </a:t>
            </a:r>
            <a:r>
              <a:rPr lang="en-US" dirty="0"/>
              <a:t>provide opportunity to develop relationships, improve mental health and independence.</a:t>
            </a:r>
          </a:p>
          <a:p>
            <a:pPr>
              <a:spcBef>
                <a:spcPts val="600"/>
              </a:spcBef>
            </a:pPr>
            <a:endParaRPr lang="en-US" dirty="0"/>
          </a:p>
        </p:txBody>
      </p:sp>
      <p:pic>
        <p:nvPicPr>
          <p:cNvPr id="4" name="Picture 3"/>
          <p:cNvPicPr>
            <a:picLocks noChangeAspect="1"/>
          </p:cNvPicPr>
          <p:nvPr/>
        </p:nvPicPr>
        <p:blipFill>
          <a:blip r:embed="rId2"/>
          <a:stretch>
            <a:fillRect/>
          </a:stretch>
        </p:blipFill>
        <p:spPr>
          <a:xfrm>
            <a:off x="4184249" y="2227244"/>
            <a:ext cx="1523215" cy="1140941"/>
          </a:xfrm>
          <a:prstGeom prst="rect">
            <a:avLst/>
          </a:prstGeom>
        </p:spPr>
      </p:pic>
      <p:pic>
        <p:nvPicPr>
          <p:cNvPr id="5" name="Picture 4"/>
          <p:cNvPicPr>
            <a:picLocks noChangeAspect="1"/>
          </p:cNvPicPr>
          <p:nvPr/>
        </p:nvPicPr>
        <p:blipFill>
          <a:blip r:embed="rId3"/>
          <a:stretch>
            <a:fillRect/>
          </a:stretch>
        </p:blipFill>
        <p:spPr>
          <a:xfrm>
            <a:off x="8031930" y="4908395"/>
            <a:ext cx="1709947" cy="1137892"/>
          </a:xfrm>
          <a:prstGeom prst="rect">
            <a:avLst/>
          </a:prstGeom>
        </p:spPr>
      </p:pic>
      <p:pic>
        <p:nvPicPr>
          <p:cNvPr id="6" name="Picture 5"/>
          <p:cNvPicPr>
            <a:picLocks noChangeAspect="1"/>
          </p:cNvPicPr>
          <p:nvPr/>
        </p:nvPicPr>
        <p:blipFill>
          <a:blip r:embed="rId4"/>
          <a:stretch>
            <a:fillRect/>
          </a:stretch>
        </p:blipFill>
        <p:spPr>
          <a:xfrm>
            <a:off x="7003700" y="2227244"/>
            <a:ext cx="1428123" cy="1143637"/>
          </a:xfrm>
          <a:prstGeom prst="rect">
            <a:avLst/>
          </a:prstGeom>
        </p:spPr>
      </p:pic>
      <p:pic>
        <p:nvPicPr>
          <p:cNvPr id="7" name="Picture 6"/>
          <p:cNvPicPr>
            <a:picLocks noChangeAspect="1"/>
          </p:cNvPicPr>
          <p:nvPr/>
        </p:nvPicPr>
        <p:blipFill>
          <a:blip r:embed="rId5"/>
          <a:stretch>
            <a:fillRect/>
          </a:stretch>
        </p:blipFill>
        <p:spPr>
          <a:xfrm>
            <a:off x="946220" y="4975788"/>
            <a:ext cx="1852246" cy="1125497"/>
          </a:xfrm>
          <a:prstGeom prst="rect">
            <a:avLst/>
          </a:prstGeom>
        </p:spPr>
      </p:pic>
      <p:pic>
        <p:nvPicPr>
          <p:cNvPr id="8" name="Picture 7"/>
          <p:cNvPicPr>
            <a:picLocks noChangeAspect="1"/>
          </p:cNvPicPr>
          <p:nvPr/>
        </p:nvPicPr>
        <p:blipFill>
          <a:blip r:embed="rId6"/>
          <a:stretch>
            <a:fillRect/>
          </a:stretch>
        </p:blipFill>
        <p:spPr>
          <a:xfrm>
            <a:off x="4021173" y="4908395"/>
            <a:ext cx="2676054" cy="1260282"/>
          </a:xfrm>
          <a:prstGeom prst="rect">
            <a:avLst/>
          </a:prstGeom>
        </p:spPr>
      </p:pic>
    </p:spTree>
    <p:extLst>
      <p:ext uri="{BB962C8B-B14F-4D97-AF65-F5344CB8AC3E}">
        <p14:creationId xmlns:p14="http://schemas.microsoft.com/office/powerpoint/2010/main" val="408694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25" y="135654"/>
            <a:ext cx="11927394" cy="633046"/>
          </a:xfrm>
        </p:spPr>
        <p:txBody>
          <a:bodyPr/>
          <a:lstStyle/>
          <a:p>
            <a:pPr algn="ctr"/>
            <a:r>
              <a:rPr lang="en-US" b="1" dirty="0" smtClean="0"/>
              <a:t>Fractures/bone density</a:t>
            </a:r>
            <a:endParaRPr lang="en-US" b="1" dirty="0"/>
          </a:p>
        </p:txBody>
      </p:sp>
      <p:sp>
        <p:nvSpPr>
          <p:cNvPr id="3" name="Content Placeholder 2"/>
          <p:cNvSpPr>
            <a:spLocks noGrp="1"/>
          </p:cNvSpPr>
          <p:nvPr>
            <p:ph idx="1"/>
          </p:nvPr>
        </p:nvSpPr>
        <p:spPr>
          <a:xfrm>
            <a:off x="150725" y="874207"/>
            <a:ext cx="11927394" cy="5601956"/>
          </a:xfrm>
        </p:spPr>
        <p:txBody>
          <a:bodyPr>
            <a:normAutofit fontScale="85000" lnSpcReduction="20000"/>
          </a:bodyPr>
          <a:lstStyle/>
          <a:p>
            <a:pPr>
              <a:spcBef>
                <a:spcPts val="600"/>
              </a:spcBef>
            </a:pPr>
            <a:r>
              <a:rPr lang="en-US" dirty="0" smtClean="0"/>
              <a:t>Fractures </a:t>
            </a:r>
            <a:r>
              <a:rPr lang="en-US" dirty="0"/>
              <a:t>is the term used for any break of a bone in the body </a:t>
            </a:r>
            <a:endParaRPr lang="en-US" dirty="0" smtClean="0"/>
          </a:p>
          <a:p>
            <a:pPr>
              <a:spcBef>
                <a:spcPts val="600"/>
              </a:spcBef>
            </a:pPr>
            <a:r>
              <a:rPr lang="en-US" dirty="0" smtClean="0"/>
              <a:t>More </a:t>
            </a:r>
            <a:r>
              <a:rPr lang="en-US" dirty="0"/>
              <a:t>likely to occur in people who have poor bone density. </a:t>
            </a:r>
            <a:endParaRPr lang="en-US" dirty="0" smtClean="0"/>
          </a:p>
          <a:p>
            <a:pPr>
              <a:spcBef>
                <a:spcPts val="600"/>
              </a:spcBef>
            </a:pPr>
            <a:r>
              <a:rPr lang="en-US" dirty="0" smtClean="0"/>
              <a:t>Poor </a:t>
            </a:r>
            <a:r>
              <a:rPr lang="en-US" dirty="0"/>
              <a:t>bone density can lead to osteoporosis. </a:t>
            </a:r>
          </a:p>
          <a:p>
            <a:pPr>
              <a:spcBef>
                <a:spcPts val="600"/>
              </a:spcBef>
            </a:pPr>
            <a:endParaRPr lang="en-US" dirty="0"/>
          </a:p>
          <a:p>
            <a:pPr>
              <a:spcBef>
                <a:spcPts val="600"/>
              </a:spcBef>
            </a:pPr>
            <a:r>
              <a:rPr lang="en-US" dirty="0"/>
              <a:t>Predisposition to poor bone density and fractures </a:t>
            </a:r>
            <a:r>
              <a:rPr lang="en-US" dirty="0" smtClean="0"/>
              <a:t>include:</a:t>
            </a:r>
          </a:p>
          <a:p>
            <a:pPr lvl="1">
              <a:spcBef>
                <a:spcPts val="600"/>
              </a:spcBef>
            </a:pPr>
            <a:r>
              <a:rPr lang="en-US" dirty="0" smtClean="0"/>
              <a:t>Genetics</a:t>
            </a:r>
          </a:p>
          <a:p>
            <a:pPr lvl="1">
              <a:spcBef>
                <a:spcPts val="600"/>
              </a:spcBef>
            </a:pPr>
            <a:r>
              <a:rPr lang="en-US" dirty="0" smtClean="0"/>
              <a:t>Female</a:t>
            </a:r>
          </a:p>
          <a:p>
            <a:pPr lvl="1">
              <a:spcBef>
                <a:spcPts val="600"/>
              </a:spcBef>
            </a:pPr>
            <a:r>
              <a:rPr lang="en-US" dirty="0" smtClean="0"/>
              <a:t>Early menopause</a:t>
            </a:r>
          </a:p>
          <a:p>
            <a:pPr lvl="1">
              <a:spcBef>
                <a:spcPts val="600"/>
              </a:spcBef>
            </a:pPr>
            <a:r>
              <a:rPr lang="en-US" dirty="0" smtClean="0"/>
              <a:t>Small size</a:t>
            </a:r>
          </a:p>
          <a:p>
            <a:pPr lvl="1">
              <a:spcBef>
                <a:spcPts val="600"/>
              </a:spcBef>
            </a:pPr>
            <a:r>
              <a:rPr lang="en-US" dirty="0" smtClean="0"/>
              <a:t>Inadequate diet</a:t>
            </a:r>
          </a:p>
          <a:p>
            <a:pPr lvl="1">
              <a:spcBef>
                <a:spcPts val="600"/>
              </a:spcBef>
            </a:pPr>
            <a:r>
              <a:rPr lang="en-US" dirty="0" smtClean="0"/>
              <a:t>Poor </a:t>
            </a:r>
            <a:r>
              <a:rPr lang="en-US" dirty="0"/>
              <a:t>physical activity levels (particularly weight bearing exercise)</a:t>
            </a:r>
          </a:p>
          <a:p>
            <a:pPr marL="285750" lvl="0" indent="-285750">
              <a:spcBef>
                <a:spcPts val="600"/>
              </a:spcBef>
              <a:buFont typeface="Arial" charset="0"/>
              <a:buChar char="•"/>
            </a:pPr>
            <a:endParaRPr lang="en-US" dirty="0"/>
          </a:p>
          <a:p>
            <a:pPr>
              <a:spcBef>
                <a:spcPts val="600"/>
              </a:spcBef>
            </a:pPr>
            <a:r>
              <a:rPr lang="en-US" dirty="0"/>
              <a:t>Fractures and bone density are greatly influenced by diet. </a:t>
            </a:r>
            <a:endParaRPr lang="en-US" dirty="0" smtClean="0"/>
          </a:p>
          <a:p>
            <a:pPr>
              <a:spcBef>
                <a:spcPts val="600"/>
              </a:spcBef>
            </a:pPr>
            <a:r>
              <a:rPr lang="en-US" dirty="0" smtClean="0"/>
              <a:t>Should </a:t>
            </a:r>
            <a:r>
              <a:rPr lang="en-US" dirty="0"/>
              <a:t>eat plenty of fruit and vegetables in order to get all the nutrients in appropriate amounts that are required for health bone density and to avoid fractures. </a:t>
            </a:r>
          </a:p>
          <a:p>
            <a:pPr marL="45720" indent="0">
              <a:spcBef>
                <a:spcPts val="600"/>
              </a:spcBef>
              <a:buNone/>
            </a:pPr>
            <a:endParaRPr lang="en-US" dirty="0"/>
          </a:p>
          <a:p>
            <a:pPr>
              <a:spcBef>
                <a:spcPts val="600"/>
              </a:spcBef>
            </a:pPr>
            <a:r>
              <a:rPr lang="en-US" dirty="0"/>
              <a:t>Among the key nutrients for good bone health </a:t>
            </a:r>
            <a:r>
              <a:rPr lang="en-US" dirty="0" smtClean="0"/>
              <a:t>are:</a:t>
            </a:r>
          </a:p>
          <a:p>
            <a:pPr lvl="1">
              <a:spcBef>
                <a:spcPts val="600"/>
              </a:spcBef>
            </a:pPr>
            <a:r>
              <a:rPr lang="en-US" dirty="0" smtClean="0"/>
              <a:t>Calcium</a:t>
            </a:r>
          </a:p>
          <a:p>
            <a:pPr lvl="1">
              <a:spcBef>
                <a:spcPts val="600"/>
              </a:spcBef>
            </a:pPr>
            <a:r>
              <a:rPr lang="en-US" dirty="0" smtClean="0"/>
              <a:t>Vitamin D</a:t>
            </a:r>
          </a:p>
          <a:p>
            <a:pPr lvl="1">
              <a:spcBef>
                <a:spcPts val="600"/>
              </a:spcBef>
            </a:pPr>
            <a:r>
              <a:rPr lang="en-US" dirty="0" smtClean="0"/>
              <a:t>Phosphorus – help to build strong bones and teeth along with Calcium</a:t>
            </a:r>
          </a:p>
          <a:p>
            <a:pPr lvl="1">
              <a:spcBef>
                <a:spcPts val="600"/>
              </a:spcBef>
            </a:pPr>
            <a:r>
              <a:rPr lang="en-US" dirty="0" smtClean="0"/>
              <a:t>Sodium</a:t>
            </a:r>
          </a:p>
          <a:p>
            <a:pPr lvl="1">
              <a:spcBef>
                <a:spcPts val="600"/>
              </a:spcBef>
            </a:pPr>
            <a:r>
              <a:rPr lang="en-US" dirty="0" smtClean="0"/>
              <a:t>Protein</a:t>
            </a:r>
            <a:endParaRPr lang="en-US" dirty="0"/>
          </a:p>
        </p:txBody>
      </p:sp>
      <p:pic>
        <p:nvPicPr>
          <p:cNvPr id="4" name="Picture 3"/>
          <p:cNvPicPr>
            <a:picLocks noChangeAspect="1"/>
          </p:cNvPicPr>
          <p:nvPr/>
        </p:nvPicPr>
        <p:blipFill>
          <a:blip r:embed="rId2"/>
          <a:stretch>
            <a:fillRect/>
          </a:stretch>
        </p:blipFill>
        <p:spPr>
          <a:xfrm>
            <a:off x="8235827" y="1426867"/>
            <a:ext cx="2543175" cy="1790700"/>
          </a:xfrm>
          <a:prstGeom prst="rect">
            <a:avLst/>
          </a:prstGeom>
        </p:spPr>
      </p:pic>
      <p:pic>
        <p:nvPicPr>
          <p:cNvPr id="5" name="Picture 4"/>
          <p:cNvPicPr>
            <a:picLocks noChangeAspect="1"/>
          </p:cNvPicPr>
          <p:nvPr/>
        </p:nvPicPr>
        <p:blipFill>
          <a:blip r:embed="rId3"/>
          <a:stretch>
            <a:fillRect/>
          </a:stretch>
        </p:blipFill>
        <p:spPr>
          <a:xfrm>
            <a:off x="8521473" y="4546253"/>
            <a:ext cx="2333625" cy="1962150"/>
          </a:xfrm>
          <a:prstGeom prst="rect">
            <a:avLst/>
          </a:prstGeom>
        </p:spPr>
      </p:pic>
    </p:spTree>
    <p:extLst>
      <p:ext uri="{BB962C8B-B14F-4D97-AF65-F5344CB8AC3E}">
        <p14:creationId xmlns:p14="http://schemas.microsoft.com/office/powerpoint/2010/main" val="141319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25" y="135654"/>
            <a:ext cx="11927394" cy="633046"/>
          </a:xfrm>
        </p:spPr>
        <p:txBody>
          <a:bodyPr/>
          <a:lstStyle/>
          <a:p>
            <a:pPr algn="ctr"/>
            <a:r>
              <a:rPr lang="en-US" b="1" dirty="0" smtClean="0"/>
              <a:t>Fractures/bone density – </a:t>
            </a:r>
            <a:r>
              <a:rPr lang="en-US" b="1" dirty="0" err="1" smtClean="0"/>
              <a:t>cont</a:t>
            </a:r>
            <a:r>
              <a:rPr lang="en-US" b="1" dirty="0" smtClean="0"/>
              <a:t>…</a:t>
            </a:r>
            <a:endParaRPr lang="en-US" b="1" dirty="0"/>
          </a:p>
        </p:txBody>
      </p:sp>
      <p:sp>
        <p:nvSpPr>
          <p:cNvPr id="3" name="Content Placeholder 2"/>
          <p:cNvSpPr>
            <a:spLocks noGrp="1"/>
          </p:cNvSpPr>
          <p:nvPr>
            <p:ph idx="1"/>
          </p:nvPr>
        </p:nvSpPr>
        <p:spPr>
          <a:xfrm>
            <a:off x="150725" y="874207"/>
            <a:ext cx="11927394" cy="5601956"/>
          </a:xfrm>
        </p:spPr>
        <p:txBody>
          <a:bodyPr/>
          <a:lstStyle/>
          <a:p>
            <a:pPr>
              <a:spcBef>
                <a:spcPts val="600"/>
              </a:spcBef>
            </a:pPr>
            <a:r>
              <a:rPr lang="en-US" dirty="0"/>
              <a:t>Poor bone density and osteoporosis limit the sport choices for adult and aged athletes. </a:t>
            </a:r>
            <a:endParaRPr lang="en-US" dirty="0" smtClean="0"/>
          </a:p>
          <a:p>
            <a:pPr>
              <a:spcBef>
                <a:spcPts val="600"/>
              </a:spcBef>
            </a:pPr>
            <a:r>
              <a:rPr lang="en-US" dirty="0" smtClean="0"/>
              <a:t>People </a:t>
            </a:r>
            <a:r>
              <a:rPr lang="en-US" dirty="0"/>
              <a:t>with poor bone density should avoid contact sports or sports that involve powerful changes in direction that place large stress on </a:t>
            </a:r>
            <a:r>
              <a:rPr lang="en-US" dirty="0" smtClean="0"/>
              <a:t>bones such as:</a:t>
            </a:r>
          </a:p>
          <a:p>
            <a:pPr lvl="1">
              <a:spcBef>
                <a:spcPts val="600"/>
              </a:spcBef>
            </a:pPr>
            <a:r>
              <a:rPr lang="en-US" dirty="0" smtClean="0"/>
              <a:t>Martial Arts</a:t>
            </a:r>
          </a:p>
          <a:p>
            <a:pPr lvl="1">
              <a:spcBef>
                <a:spcPts val="600"/>
              </a:spcBef>
            </a:pPr>
            <a:r>
              <a:rPr lang="en-US" dirty="0" smtClean="0"/>
              <a:t>Rugby League</a:t>
            </a:r>
          </a:p>
          <a:p>
            <a:pPr lvl="1">
              <a:spcBef>
                <a:spcPts val="600"/>
              </a:spcBef>
            </a:pPr>
            <a:r>
              <a:rPr lang="en-US" dirty="0" smtClean="0"/>
              <a:t>Football</a:t>
            </a:r>
          </a:p>
          <a:p>
            <a:pPr lvl="1">
              <a:spcBef>
                <a:spcPts val="600"/>
              </a:spcBef>
            </a:pPr>
            <a:r>
              <a:rPr lang="en-US" dirty="0" smtClean="0"/>
              <a:t>Ice-Hockey</a:t>
            </a:r>
            <a:endParaRPr lang="en-US" dirty="0"/>
          </a:p>
          <a:p>
            <a:pPr>
              <a:spcBef>
                <a:spcPts val="600"/>
              </a:spcBef>
            </a:pPr>
            <a:endParaRPr lang="en-US" dirty="0"/>
          </a:p>
          <a:p>
            <a:pPr>
              <a:spcBef>
                <a:spcPts val="600"/>
              </a:spcBef>
            </a:pPr>
            <a:r>
              <a:rPr lang="en-US" dirty="0"/>
              <a:t>T</a:t>
            </a:r>
            <a:r>
              <a:rPr lang="en-US" dirty="0" smtClean="0"/>
              <a:t>he </a:t>
            </a:r>
            <a:r>
              <a:rPr lang="en-US" dirty="0"/>
              <a:t>following sports are examples of options available for adult and aged athletes with bone density </a:t>
            </a:r>
            <a:r>
              <a:rPr lang="en-US" dirty="0" smtClean="0"/>
              <a:t>issues:</a:t>
            </a:r>
          </a:p>
          <a:p>
            <a:pPr lvl="1">
              <a:spcBef>
                <a:spcPts val="600"/>
              </a:spcBef>
            </a:pPr>
            <a:r>
              <a:rPr lang="en-US" dirty="0" smtClean="0"/>
              <a:t>Cycling</a:t>
            </a:r>
          </a:p>
          <a:p>
            <a:pPr lvl="1">
              <a:spcBef>
                <a:spcPts val="600"/>
              </a:spcBef>
            </a:pPr>
            <a:r>
              <a:rPr lang="en-US" dirty="0" smtClean="0"/>
              <a:t>Walking</a:t>
            </a:r>
          </a:p>
          <a:p>
            <a:pPr lvl="1">
              <a:spcBef>
                <a:spcPts val="600"/>
              </a:spcBef>
            </a:pPr>
            <a:r>
              <a:rPr lang="en-US" dirty="0" smtClean="0"/>
              <a:t>Golf</a:t>
            </a:r>
          </a:p>
          <a:p>
            <a:pPr lvl="1">
              <a:spcBef>
                <a:spcPts val="600"/>
              </a:spcBef>
            </a:pPr>
            <a:r>
              <a:rPr lang="en-US" dirty="0" smtClean="0"/>
              <a:t>Tennis</a:t>
            </a:r>
          </a:p>
          <a:p>
            <a:pPr lvl="1">
              <a:spcBef>
                <a:spcPts val="600"/>
              </a:spcBef>
            </a:pPr>
            <a:r>
              <a:rPr lang="en-US" dirty="0" smtClean="0"/>
              <a:t>Swimming</a:t>
            </a:r>
            <a:endParaRPr lang="en-US" dirty="0"/>
          </a:p>
          <a:p>
            <a:pPr>
              <a:spcBef>
                <a:spcPts val="600"/>
              </a:spcBef>
            </a:pPr>
            <a:endParaRPr lang="en-US" dirty="0"/>
          </a:p>
        </p:txBody>
      </p:sp>
      <p:pic>
        <p:nvPicPr>
          <p:cNvPr id="4" name="Picture 3"/>
          <p:cNvPicPr>
            <a:picLocks noChangeAspect="1"/>
          </p:cNvPicPr>
          <p:nvPr/>
        </p:nvPicPr>
        <p:blipFill>
          <a:blip r:embed="rId2"/>
          <a:stretch>
            <a:fillRect/>
          </a:stretch>
        </p:blipFill>
        <p:spPr>
          <a:xfrm>
            <a:off x="4667355" y="4097216"/>
            <a:ext cx="2495550" cy="1828800"/>
          </a:xfrm>
          <a:prstGeom prst="rect">
            <a:avLst/>
          </a:prstGeom>
        </p:spPr>
      </p:pic>
    </p:spTree>
    <p:extLst>
      <p:ext uri="{BB962C8B-B14F-4D97-AF65-F5344CB8AC3E}">
        <p14:creationId xmlns:p14="http://schemas.microsoft.com/office/powerpoint/2010/main" val="358236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25" y="135654"/>
            <a:ext cx="11927394" cy="633046"/>
          </a:xfrm>
        </p:spPr>
        <p:txBody>
          <a:bodyPr/>
          <a:lstStyle/>
          <a:p>
            <a:pPr algn="ctr"/>
            <a:r>
              <a:rPr lang="en-US" b="1" dirty="0" smtClean="0"/>
              <a:t>Fractures/bone density – </a:t>
            </a:r>
            <a:r>
              <a:rPr lang="en-US" b="1" dirty="0" err="1" smtClean="0"/>
              <a:t>cont</a:t>
            </a:r>
            <a:r>
              <a:rPr lang="en-US" b="1" dirty="0" smtClean="0"/>
              <a:t>…</a:t>
            </a:r>
            <a:endParaRPr lang="en-US" b="1" dirty="0"/>
          </a:p>
        </p:txBody>
      </p:sp>
      <p:sp>
        <p:nvSpPr>
          <p:cNvPr id="3" name="Content Placeholder 2"/>
          <p:cNvSpPr>
            <a:spLocks noGrp="1"/>
          </p:cNvSpPr>
          <p:nvPr>
            <p:ph idx="1"/>
          </p:nvPr>
        </p:nvSpPr>
        <p:spPr>
          <a:xfrm>
            <a:off x="150725" y="874207"/>
            <a:ext cx="11927394" cy="5601956"/>
          </a:xfrm>
        </p:spPr>
        <p:txBody>
          <a:bodyPr/>
          <a:lstStyle/>
          <a:p>
            <a:r>
              <a:rPr lang="en-US" dirty="0"/>
              <a:t>T</a:t>
            </a:r>
            <a:r>
              <a:rPr lang="en-US" dirty="0" smtClean="0"/>
              <a:t>here </a:t>
            </a:r>
            <a:r>
              <a:rPr lang="en-US" dirty="0"/>
              <a:t>are particular forms of physical activity that are beneficial for people with poor bone density that will improve bone density and help avoid unwanted fractures. </a:t>
            </a:r>
          </a:p>
          <a:p>
            <a:r>
              <a:rPr lang="en-US" dirty="0"/>
              <a:t>Weight bearing </a:t>
            </a:r>
            <a:r>
              <a:rPr lang="en-US" dirty="0" smtClean="0"/>
              <a:t>exercise such as:</a:t>
            </a:r>
          </a:p>
          <a:p>
            <a:pPr lvl="1"/>
            <a:r>
              <a:rPr lang="en-US" dirty="0" smtClean="0"/>
              <a:t>Walking</a:t>
            </a:r>
          </a:p>
          <a:p>
            <a:pPr lvl="1"/>
            <a:r>
              <a:rPr lang="en-US" dirty="0" smtClean="0"/>
              <a:t>Running</a:t>
            </a:r>
          </a:p>
          <a:p>
            <a:r>
              <a:rPr lang="en-US" dirty="0" smtClean="0"/>
              <a:t>Have </a:t>
            </a:r>
            <a:r>
              <a:rPr lang="en-US" dirty="0"/>
              <a:t>a positive effect on bone density as the weight going through the bones causes a physiological adaptation – increased bone strength through increased bone density. </a:t>
            </a:r>
          </a:p>
          <a:p>
            <a:r>
              <a:rPr lang="en-US" dirty="0"/>
              <a:t>Just like your muscles, bones adapt to the stress placed on them. </a:t>
            </a:r>
            <a:endParaRPr lang="en-US" dirty="0" smtClean="0"/>
          </a:p>
          <a:p>
            <a:r>
              <a:rPr lang="en-US" dirty="0" smtClean="0"/>
              <a:t>It </a:t>
            </a:r>
            <a:r>
              <a:rPr lang="en-US" dirty="0"/>
              <a:t>is important that this stress only be enough to cause an adaptation and not enough to cause a fracture. </a:t>
            </a:r>
            <a:endParaRPr lang="en-US" dirty="0" smtClean="0"/>
          </a:p>
          <a:p>
            <a:r>
              <a:rPr lang="en-US" dirty="0" smtClean="0"/>
              <a:t>Resistance </a:t>
            </a:r>
            <a:r>
              <a:rPr lang="en-US" dirty="0"/>
              <a:t>training is </a:t>
            </a:r>
            <a:r>
              <a:rPr lang="en-US" dirty="0" smtClean="0"/>
              <a:t>very </a:t>
            </a:r>
            <a:r>
              <a:rPr lang="en-US" dirty="0"/>
              <a:t>beneficial for bone density, and when performed with proper supervision and correct technique, poses minimal risk to the adult and aged athlete with bone density issues.</a:t>
            </a:r>
          </a:p>
          <a:p>
            <a:pPr marL="45720" indent="0">
              <a:spcBef>
                <a:spcPts val="600"/>
              </a:spcBef>
              <a:buNone/>
            </a:pPr>
            <a:endParaRPr lang="en-US" dirty="0"/>
          </a:p>
        </p:txBody>
      </p:sp>
      <p:pic>
        <p:nvPicPr>
          <p:cNvPr id="4" name="Picture 3"/>
          <p:cNvPicPr>
            <a:picLocks noChangeAspect="1"/>
          </p:cNvPicPr>
          <p:nvPr/>
        </p:nvPicPr>
        <p:blipFill>
          <a:blip r:embed="rId2"/>
          <a:stretch>
            <a:fillRect/>
          </a:stretch>
        </p:blipFill>
        <p:spPr>
          <a:xfrm>
            <a:off x="7511143" y="1263841"/>
            <a:ext cx="2163850" cy="1593981"/>
          </a:xfrm>
          <a:prstGeom prst="rect">
            <a:avLst/>
          </a:prstGeom>
        </p:spPr>
      </p:pic>
    </p:spTree>
    <p:extLst>
      <p:ext uri="{BB962C8B-B14F-4D97-AF65-F5344CB8AC3E}">
        <p14:creationId xmlns:p14="http://schemas.microsoft.com/office/powerpoint/2010/main" val="5646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25" y="135654"/>
            <a:ext cx="11927394" cy="633046"/>
          </a:xfrm>
        </p:spPr>
        <p:txBody>
          <a:bodyPr/>
          <a:lstStyle/>
          <a:p>
            <a:pPr algn="ctr"/>
            <a:r>
              <a:rPr lang="en-US" b="1" dirty="0" smtClean="0"/>
              <a:t>Flexibility/joint mobility</a:t>
            </a:r>
            <a:endParaRPr lang="en-US" b="1" dirty="0"/>
          </a:p>
        </p:txBody>
      </p:sp>
      <p:sp>
        <p:nvSpPr>
          <p:cNvPr id="3" name="Content Placeholder 2"/>
          <p:cNvSpPr>
            <a:spLocks noGrp="1"/>
          </p:cNvSpPr>
          <p:nvPr>
            <p:ph idx="1"/>
          </p:nvPr>
        </p:nvSpPr>
        <p:spPr>
          <a:xfrm>
            <a:off x="150725" y="874207"/>
            <a:ext cx="11927394" cy="5601956"/>
          </a:xfrm>
        </p:spPr>
        <p:txBody>
          <a:bodyPr/>
          <a:lstStyle/>
          <a:p>
            <a:pPr>
              <a:spcBef>
                <a:spcPts val="600"/>
              </a:spcBef>
            </a:pPr>
            <a:r>
              <a:rPr lang="en-US" dirty="0"/>
              <a:t>Flexibility and joint mobility both refer to the joints ability to move through its full range of motion. </a:t>
            </a:r>
          </a:p>
          <a:p>
            <a:pPr>
              <a:spcBef>
                <a:spcPts val="600"/>
              </a:spcBef>
            </a:pPr>
            <a:r>
              <a:rPr lang="en-US" b="1" dirty="0"/>
              <a:t>Flexibility</a:t>
            </a:r>
            <a:r>
              <a:rPr lang="en-US" dirty="0"/>
              <a:t> is often used to refer to the range of motion across multiple joints or to refer to the entire </a:t>
            </a:r>
            <a:r>
              <a:rPr lang="en-US" dirty="0" smtClean="0"/>
              <a:t>body</a:t>
            </a:r>
          </a:p>
          <a:p>
            <a:pPr>
              <a:spcBef>
                <a:spcPts val="600"/>
              </a:spcBef>
            </a:pPr>
            <a:r>
              <a:rPr lang="en-US" b="1" dirty="0" smtClean="0"/>
              <a:t>Joint </a:t>
            </a:r>
            <a:r>
              <a:rPr lang="en-US" b="1" dirty="0"/>
              <a:t>mobility </a:t>
            </a:r>
            <a:r>
              <a:rPr lang="en-US" dirty="0"/>
              <a:t>is used to refer to specific joints.</a:t>
            </a:r>
          </a:p>
          <a:p>
            <a:pPr>
              <a:spcBef>
                <a:spcPts val="600"/>
              </a:spcBef>
            </a:pPr>
            <a:r>
              <a:rPr lang="en-US" dirty="0" smtClean="0"/>
              <a:t>Although </a:t>
            </a:r>
            <a:r>
              <a:rPr lang="en-US" dirty="0"/>
              <a:t>flexibility and joint mobility does not automatically change with age, it does change according to use. </a:t>
            </a:r>
          </a:p>
          <a:p>
            <a:pPr lvl="1">
              <a:spcBef>
                <a:spcPts val="600"/>
              </a:spcBef>
            </a:pPr>
            <a:r>
              <a:rPr lang="en-US" dirty="0" smtClean="0"/>
              <a:t>For </a:t>
            </a:r>
            <a:r>
              <a:rPr lang="en-US" dirty="0" err="1" smtClean="0"/>
              <a:t>Eg</a:t>
            </a:r>
            <a:r>
              <a:rPr lang="en-US" dirty="0" smtClean="0"/>
              <a:t> - As </a:t>
            </a:r>
            <a:r>
              <a:rPr lang="en-US" dirty="0"/>
              <a:t>adult and aged athletes begin to decrease their movement at particular joint or across their entire body, their flexibility decreases. </a:t>
            </a:r>
          </a:p>
          <a:p>
            <a:pPr>
              <a:spcBef>
                <a:spcPts val="600"/>
              </a:spcBef>
            </a:pPr>
            <a:r>
              <a:rPr lang="en-US" dirty="0"/>
              <a:t>Decreased flexibility and joint mobility leads to increased injury risk, particularly of sprains and strains.</a:t>
            </a:r>
          </a:p>
          <a:p>
            <a:pPr>
              <a:spcBef>
                <a:spcPts val="600"/>
              </a:spcBef>
            </a:pPr>
            <a:endParaRPr lang="en-US" dirty="0"/>
          </a:p>
        </p:txBody>
      </p:sp>
      <p:pic>
        <p:nvPicPr>
          <p:cNvPr id="4" name="Picture 3"/>
          <p:cNvPicPr>
            <a:picLocks noChangeAspect="1"/>
          </p:cNvPicPr>
          <p:nvPr/>
        </p:nvPicPr>
        <p:blipFill>
          <a:blip r:embed="rId2"/>
          <a:stretch>
            <a:fillRect/>
          </a:stretch>
        </p:blipFill>
        <p:spPr>
          <a:xfrm>
            <a:off x="1365948" y="3886724"/>
            <a:ext cx="2476500" cy="1847850"/>
          </a:xfrm>
          <a:prstGeom prst="rect">
            <a:avLst/>
          </a:prstGeom>
        </p:spPr>
      </p:pic>
      <p:pic>
        <p:nvPicPr>
          <p:cNvPr id="5" name="Picture 4"/>
          <p:cNvPicPr>
            <a:picLocks noChangeAspect="1"/>
          </p:cNvPicPr>
          <p:nvPr/>
        </p:nvPicPr>
        <p:blipFill>
          <a:blip r:embed="rId3"/>
          <a:stretch>
            <a:fillRect/>
          </a:stretch>
        </p:blipFill>
        <p:spPr>
          <a:xfrm>
            <a:off x="5057671" y="3886724"/>
            <a:ext cx="2581275" cy="1771650"/>
          </a:xfrm>
          <a:prstGeom prst="rect">
            <a:avLst/>
          </a:prstGeom>
        </p:spPr>
      </p:pic>
      <p:pic>
        <p:nvPicPr>
          <p:cNvPr id="6" name="Picture 5"/>
          <p:cNvPicPr>
            <a:picLocks noChangeAspect="1"/>
          </p:cNvPicPr>
          <p:nvPr/>
        </p:nvPicPr>
        <p:blipFill>
          <a:blip r:embed="rId4"/>
          <a:stretch>
            <a:fillRect/>
          </a:stretch>
        </p:blipFill>
        <p:spPr>
          <a:xfrm>
            <a:off x="9143320" y="3710511"/>
            <a:ext cx="828675" cy="2124075"/>
          </a:xfrm>
          <a:prstGeom prst="rect">
            <a:avLst/>
          </a:prstGeom>
        </p:spPr>
      </p:pic>
    </p:spTree>
    <p:extLst>
      <p:ext uri="{BB962C8B-B14F-4D97-AF65-F5344CB8AC3E}">
        <p14:creationId xmlns:p14="http://schemas.microsoft.com/office/powerpoint/2010/main" val="254824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 and fitness presentation (widescreen)</Template>
  <TotalTime>90</TotalTime>
  <Words>1051</Words>
  <Application>Microsoft Office PowerPoint</Application>
  <PresentationFormat>Widescreen</PresentationFormat>
  <Paragraphs>114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Health Fitness 16x9</vt:lpstr>
      <vt:lpstr>Adult and aged athletes</vt:lpstr>
      <vt:lpstr>Adult and aged athletes - overview</vt:lpstr>
      <vt:lpstr>Heart conditions</vt:lpstr>
      <vt:lpstr>Heart conditions – cont…</vt:lpstr>
      <vt:lpstr>Heart conditions - cont…</vt:lpstr>
      <vt:lpstr>Fractures/bone density</vt:lpstr>
      <vt:lpstr>Fractures/bone density – cont…</vt:lpstr>
      <vt:lpstr>Fractures/bone density – cont…</vt:lpstr>
      <vt:lpstr>Flexibility/joint mobility</vt:lpstr>
      <vt:lpstr>Flexibility/joint mobility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and aged athletes</dc:title>
  <dc:creator>Lenovo</dc:creator>
  <cp:lastModifiedBy>Lenovo</cp:lastModifiedBy>
  <cp:revision>7</cp:revision>
  <dcterms:created xsi:type="dcterms:W3CDTF">2018-04-05T00:50:02Z</dcterms:created>
  <dcterms:modified xsi:type="dcterms:W3CDTF">2018-04-05T02:20:56Z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