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7/12/16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7/12/16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7/12/16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dhpe.net/factors-affecting-performance/how-does-training-affect-performance/" TargetMode="External"/><Relationship Id="rId4" Type="http://schemas.openxmlformats.org/officeDocument/2006/relationships/hyperlink" Target="https://www.pdhpe.net/factors-affecting-performance/how-does-training-affect-performance/types-of-training-and-training-methods/" TargetMode="External"/><Relationship Id="rId5" Type="http://schemas.openxmlformats.org/officeDocument/2006/relationships/hyperlink" Target="https://www.pdhpe.net/factors-affecting-performance/how-does-training-affect-performance/types-of-training-and-training-methods/aerobic-training/" TargetMode="External"/><Relationship Id="rId1" Type="http://schemas.openxmlformats.org/officeDocument/2006/relationships/slideLayout" Target="../slideLayouts/slideLayout7.xml"/><Relationship Id="rId2" Type="http://schemas.openxmlformats.org/officeDocument/2006/relationships/hyperlink" Target="https://www.pdhpe.net/factors-affecting-perform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dhpe.net/factors-affecting-performance/how-does-training-affect-performance/physiological-adaptation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pdhpe.net/factors-affecting-performance/how-does-training-affect-performance/" TargetMode="External"/><Relationship Id="rId4" Type="http://schemas.openxmlformats.org/officeDocument/2006/relationships/hyperlink" Target="https://www.pdhpe.net/factors-affecting-performance/how-does-training-affect-performance/types-of-training-and-training-methods/" TargetMode="External"/><Relationship Id="rId5" Type="http://schemas.openxmlformats.org/officeDocument/2006/relationships/hyperlink" Target="https://www.pdhpe.net/improving-performance/how-do-athletes-train-for-improved-performance/aerobic-training/" TargetMode="External"/><Relationship Id="rId1" Type="http://schemas.openxmlformats.org/officeDocument/2006/relationships/slideLayout" Target="../slideLayouts/slideLayout7.xml"/><Relationship Id="rId2" Type="http://schemas.openxmlformats.org/officeDocument/2006/relationships/hyperlink" Target="https://www.pdhpe.net/factors-affecting-performan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dhpe.net/factors-affecting-performance/how-does-training-affect-performance/" TargetMode="External"/><Relationship Id="rId4" Type="http://schemas.openxmlformats.org/officeDocument/2006/relationships/hyperlink" Target="https://www.pdhpe.net/factors-affecting-performance/how-does-training-affect-performance/types-of-training-and-training-methods/" TargetMode="External"/><Relationship Id="rId5" Type="http://schemas.openxmlformats.org/officeDocument/2006/relationships/hyperlink" Target="https://www.pdhpe.net/factors-affecting-performance/how-does-training-affect-performance/types-of-training-and-training-methods/aerobic-training/" TargetMode="External"/><Relationship Id="rId1" Type="http://schemas.openxmlformats.org/officeDocument/2006/relationships/slideLayout" Target="../slideLayouts/slideLayout7.xml"/><Relationship Id="rId2" Type="http://schemas.openxmlformats.org/officeDocument/2006/relationships/hyperlink" Target="https://www.pdhpe.net/factors-affecting-performanc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pdhpe.net/factors-affecting-performance/how-does-training-affect-performance/" TargetMode="External"/><Relationship Id="rId4" Type="http://schemas.openxmlformats.org/officeDocument/2006/relationships/hyperlink" Target="https://www.pdhpe.net/factors-affecting-performance/how-does-training-affect-performance/types-of-training-and-training-methods/" TargetMode="External"/><Relationship Id="rId5" Type="http://schemas.openxmlformats.org/officeDocument/2006/relationships/hyperlink" Target="https://www.pdhpe.net/factors-affecting-performance/how-does-training-affect-performance/types-of-training-and-training-methods/aerobic-training/" TargetMode="External"/><Relationship Id="rId1" Type="http://schemas.openxmlformats.org/officeDocument/2006/relationships/slideLayout" Target="../slideLayouts/slideLayout7.xml"/><Relationship Id="rId2" Type="http://schemas.openxmlformats.org/officeDocument/2006/relationships/hyperlink" Target="https://www.pdhpe.net/factors-affecting-performa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dhpe.net/factors-affecting-performance/how-does-training-affect-performance/physiological-adapt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01554"/>
            <a:ext cx="8825658" cy="990308"/>
          </a:xfrm>
        </p:spPr>
        <p:txBody>
          <a:bodyPr/>
          <a:lstStyle/>
          <a:p>
            <a:pPr algn="ctr"/>
            <a:r>
              <a:rPr lang="en-US" sz="6600" b="1" dirty="0" smtClean="0"/>
              <a:t>Aerobic Training</a:t>
            </a:r>
            <a:endParaRPr lang="en-US" sz="6600" b="1" dirty="0"/>
          </a:p>
        </p:txBody>
      </p:sp>
      <p:sp>
        <p:nvSpPr>
          <p:cNvPr id="3" name="Subtitle 2"/>
          <p:cNvSpPr>
            <a:spLocks noGrp="1"/>
          </p:cNvSpPr>
          <p:nvPr>
            <p:ph type="subTitle" idx="1"/>
          </p:nvPr>
        </p:nvSpPr>
        <p:spPr>
          <a:xfrm>
            <a:off x="1154955" y="2160303"/>
            <a:ext cx="8825658" cy="3105379"/>
          </a:xfrm>
        </p:spPr>
        <p:txBody>
          <a:bodyPr>
            <a:normAutofit/>
          </a:bodyPr>
          <a:lstStyle/>
          <a:p>
            <a:pPr marL="285750" indent="-285750">
              <a:buFont typeface="Arial" charset="0"/>
              <a:buChar char="•"/>
            </a:pPr>
            <a:r>
              <a:rPr lang="en-US" sz="2800" dirty="0" smtClean="0"/>
              <a:t>Continuous/uniform</a:t>
            </a:r>
          </a:p>
          <a:p>
            <a:pPr marL="285750" indent="-285750">
              <a:buFont typeface="Arial" charset="0"/>
              <a:buChar char="•"/>
            </a:pPr>
            <a:r>
              <a:rPr lang="en-US" sz="2800" dirty="0" smtClean="0"/>
              <a:t>Fartlek</a:t>
            </a:r>
          </a:p>
          <a:p>
            <a:pPr marL="285750" indent="-285750">
              <a:buFont typeface="Arial" charset="0"/>
              <a:buChar char="•"/>
            </a:pPr>
            <a:r>
              <a:rPr lang="en-US" sz="2800" dirty="0" smtClean="0"/>
              <a:t>Long interval</a:t>
            </a:r>
            <a:endParaRPr lang="en-US" sz="2800" dirty="0"/>
          </a:p>
        </p:txBody>
      </p:sp>
    </p:spTree>
    <p:extLst>
      <p:ext uri="{BB962C8B-B14F-4D97-AF65-F5344CB8AC3E}">
        <p14:creationId xmlns:p14="http://schemas.microsoft.com/office/powerpoint/2010/main" val="18083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1634952" cy="5324535"/>
          </a:xfrm>
          <a:prstGeom prst="rect">
            <a:avLst/>
          </a:prstGeom>
          <a:noFill/>
        </p:spPr>
        <p:txBody>
          <a:bodyPr wrap="square" rtlCol="0">
            <a:spAutoFit/>
          </a:bodyPr>
          <a:lstStyle/>
          <a:p>
            <a:r>
              <a:rPr lang="en-US" sz="2000" dirty="0"/>
              <a:t>Aerobic training is training that focuses on developing the cardiovascular and aerobic energy system. Once again much of this content has already been covered in </a:t>
            </a:r>
            <a:r>
              <a:rPr lang="en-US" sz="2000" dirty="0">
                <a:hlinkClick r:id="rId2"/>
              </a:rPr>
              <a:t>Factors Affecting Performance</a:t>
            </a:r>
            <a:r>
              <a:rPr lang="en-US" sz="2000" dirty="0"/>
              <a:t> when you looked at </a:t>
            </a:r>
            <a:r>
              <a:rPr lang="en-US" sz="2000" dirty="0">
                <a:hlinkClick r:id="rId3"/>
              </a:rPr>
              <a:t>How does training affect performance?</a:t>
            </a:r>
            <a:r>
              <a:rPr lang="en-US" sz="2000" dirty="0"/>
              <a:t> under </a:t>
            </a:r>
            <a:r>
              <a:rPr lang="en-US" sz="2000" dirty="0">
                <a:hlinkClick r:id="rId4"/>
              </a:rPr>
              <a:t>types of training and training methods</a:t>
            </a:r>
            <a:r>
              <a:rPr lang="en-US" sz="2000" dirty="0"/>
              <a:t> </a:t>
            </a:r>
            <a:r>
              <a:rPr lang="en-US" sz="2000" dirty="0">
                <a:hlinkClick r:id="rId5"/>
              </a:rPr>
              <a:t>aerobic training</a:t>
            </a:r>
            <a:r>
              <a:rPr lang="en-US" sz="2000" dirty="0"/>
              <a:t>. However, again we have a change from a dash to a dot point requiring you to have a deeper knowledge of this type of training and the various methods within it</a:t>
            </a:r>
            <a:r>
              <a:rPr lang="en-US" sz="2000" dirty="0" smtClean="0"/>
              <a:t>.</a:t>
            </a:r>
          </a:p>
          <a:p>
            <a:endParaRPr lang="en-US" sz="2000" dirty="0"/>
          </a:p>
          <a:p>
            <a:r>
              <a:rPr lang="en-US" sz="2000" b="1" dirty="0"/>
              <a:t>Aerobic training programs</a:t>
            </a:r>
          </a:p>
          <a:p>
            <a:r>
              <a:rPr lang="en-US" sz="2000" dirty="0"/>
              <a:t>The principles of training are required as an aerobic training program is designed. The work load should increase as adaptations occur and training should be specific to the sport etc. Furthermore, FITT can be used to ensure training produces physiological adaptations</a:t>
            </a:r>
            <a:r>
              <a:rPr lang="en-US" sz="2000" dirty="0" smtClean="0"/>
              <a:t>.</a:t>
            </a:r>
          </a:p>
          <a:p>
            <a:endParaRPr lang="en-US" sz="2000" dirty="0"/>
          </a:p>
          <a:p>
            <a:r>
              <a:rPr lang="en-US" sz="2000" dirty="0"/>
              <a:t>Endurance training should be done frequently at least 3 times a week in order to produce physiological adaptations. The duration of the exercise should be 20+ min, although new research on high intensity interval training, seems to indicate benefits occur with less time. Intensity should be in the aerobic training zone, although you also get benefits from interval training in the anaerobic training zone</a:t>
            </a:r>
            <a:r>
              <a:rPr lang="en-US" sz="2000" dirty="0" smtClean="0"/>
              <a:t>.</a:t>
            </a:r>
            <a:endParaRPr lang="en-US" sz="2000" dirty="0"/>
          </a:p>
        </p:txBody>
      </p:sp>
    </p:spTree>
    <p:extLst>
      <p:ext uri="{BB962C8B-B14F-4D97-AF65-F5344CB8AC3E}">
        <p14:creationId xmlns:p14="http://schemas.microsoft.com/office/powerpoint/2010/main" val="111985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779" y="283779"/>
            <a:ext cx="11666483" cy="4708981"/>
          </a:xfrm>
          <a:prstGeom prst="rect">
            <a:avLst/>
          </a:prstGeom>
        </p:spPr>
        <p:txBody>
          <a:bodyPr wrap="square">
            <a:spAutoFit/>
          </a:bodyPr>
          <a:lstStyle/>
          <a:p>
            <a:pPr>
              <a:spcAft>
                <a:spcPts val="0"/>
              </a:spcAft>
            </a:pPr>
            <a:r>
              <a:rPr lang="en-US" sz="2000" b="1" dirty="0">
                <a:solidFill>
                  <a:srgbClr val="262626"/>
                </a:solidFill>
                <a:ea typeface="Calibri" charset="0"/>
                <a:cs typeface="Helvetica" charset="0"/>
              </a:rPr>
              <a:t>How aerobic training adaptations are measured and </a:t>
            </a:r>
            <a:r>
              <a:rPr lang="en-US" sz="2000" b="1" dirty="0" smtClean="0">
                <a:solidFill>
                  <a:srgbClr val="262626"/>
                </a:solidFill>
                <a:ea typeface="Calibri" charset="0"/>
                <a:cs typeface="Helvetica" charset="0"/>
              </a:rPr>
              <a:t>monitored</a:t>
            </a:r>
            <a:endParaRPr lang="en-US" sz="2000" b="1" dirty="0">
              <a:ea typeface="Calibri" charset="0"/>
              <a:cs typeface="Times New Roman" charset="0"/>
            </a:endParaRPr>
          </a:p>
          <a:p>
            <a:pPr>
              <a:spcAft>
                <a:spcPts val="0"/>
              </a:spcAft>
            </a:pPr>
            <a:r>
              <a:rPr lang="en-US" sz="2000" dirty="0">
                <a:ea typeface="Calibri" charset="0"/>
                <a:cs typeface="PT Sans" charset="-52"/>
              </a:rPr>
              <a:t>Aerobic training produces many physiological adaptations. These adaptations can be to the cardiovascular system (stroke volume, heart rate, </a:t>
            </a:r>
            <a:r>
              <a:rPr lang="en-US" sz="2000" dirty="0" err="1">
                <a:ea typeface="Calibri" charset="0"/>
                <a:cs typeface="PT Sans" charset="-52"/>
              </a:rPr>
              <a:t>haemoglobin</a:t>
            </a:r>
            <a:r>
              <a:rPr lang="en-US" sz="2000" dirty="0">
                <a:ea typeface="Calibri" charset="0"/>
                <a:cs typeface="PT Sans" charset="-52"/>
              </a:rPr>
              <a:t> </a:t>
            </a:r>
            <a:r>
              <a:rPr lang="en-US" sz="2000" dirty="0" err="1">
                <a:ea typeface="Calibri" charset="0"/>
                <a:cs typeface="PT Sans" charset="-52"/>
              </a:rPr>
              <a:t>etc</a:t>
            </a:r>
            <a:r>
              <a:rPr lang="en-US" sz="2000" dirty="0">
                <a:ea typeface="Calibri" charset="0"/>
                <a:cs typeface="PT Sans" charset="-52"/>
              </a:rPr>
              <a:t>) or to the muscles (myoglobin, aerobic enzymes, mitochondria </a:t>
            </a:r>
            <a:r>
              <a:rPr lang="en-US" sz="2000" dirty="0" err="1">
                <a:ea typeface="Calibri" charset="0"/>
                <a:cs typeface="PT Sans" charset="-52"/>
              </a:rPr>
              <a:t>etc</a:t>
            </a:r>
            <a:r>
              <a:rPr lang="en-US" sz="2000" dirty="0">
                <a:ea typeface="Calibri" charset="0"/>
                <a:cs typeface="PT Sans" charset="-52"/>
              </a:rPr>
              <a:t>). Although these can be measured specifically through laboratory testing, these are not often done. Instead aerobic performance is measured, usually relying on VO</a:t>
            </a:r>
            <a:r>
              <a:rPr lang="en-US" sz="2000" baseline="-25000" dirty="0">
                <a:ea typeface="Calibri" charset="0"/>
                <a:cs typeface="PT Sans" charset="-52"/>
              </a:rPr>
              <a:t>2 max </a:t>
            </a:r>
            <a:r>
              <a:rPr lang="en-US" sz="2000" dirty="0">
                <a:ea typeface="Calibri" charset="0"/>
                <a:cs typeface="PT Sans" charset="-52"/>
              </a:rPr>
              <a:t>or sub max testing. These include tests such as: the beep test, treadmill or bike VO</a:t>
            </a:r>
            <a:r>
              <a:rPr lang="en-US" sz="2000" baseline="-25000" dirty="0">
                <a:ea typeface="Calibri" charset="0"/>
                <a:cs typeface="PT Sans" charset="-52"/>
              </a:rPr>
              <a:t>2 max </a:t>
            </a:r>
            <a:r>
              <a:rPr lang="en-US" sz="2000" dirty="0">
                <a:ea typeface="Calibri" charset="0"/>
                <a:cs typeface="PT Sans" charset="-52"/>
              </a:rPr>
              <a:t>test, YMCA sub max test etc</a:t>
            </a:r>
            <a:r>
              <a:rPr lang="en-US" sz="2000" dirty="0" smtClean="0">
                <a:ea typeface="Calibri" charset="0"/>
                <a:cs typeface="PT Sans" charset="-52"/>
              </a:rPr>
              <a:t>.</a:t>
            </a:r>
          </a:p>
          <a:p>
            <a:pPr>
              <a:spcAft>
                <a:spcPts val="0"/>
              </a:spcAft>
            </a:pPr>
            <a:endParaRPr lang="en-US" sz="2000" dirty="0">
              <a:effectLst/>
              <a:ea typeface="Calibri" charset="0"/>
              <a:cs typeface="PT Sans" charset="-52"/>
            </a:endParaRPr>
          </a:p>
          <a:p>
            <a:r>
              <a:rPr lang="en-US" sz="2000" b="1" dirty="0"/>
              <a:t>Safety in aerobic training</a:t>
            </a:r>
          </a:p>
          <a:p>
            <a:r>
              <a:rPr lang="en-US" sz="2000" dirty="0"/>
              <a:t>Safety for endurance training is important. Aspects such as remaining hydrated, waiting after meals before training, using a safe environment, wearing the correct clothing and footwear all help to promote safety in training. Other aspects could include: using fitness professionals such as personal trainers and exercise physiologists to provide fitness appraisals (including prescreening) and write programs will help ensure athlete safety. Overuse injuries are common in aerobic training and it is important to provide rest periods for recovery.</a:t>
            </a:r>
          </a:p>
        </p:txBody>
      </p:sp>
    </p:spTree>
    <p:extLst>
      <p:ext uri="{BB962C8B-B14F-4D97-AF65-F5344CB8AC3E}">
        <p14:creationId xmlns:p14="http://schemas.microsoft.com/office/powerpoint/2010/main" val="134677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83779"/>
            <a:ext cx="11540359" cy="4893647"/>
          </a:xfrm>
          <a:prstGeom prst="rect">
            <a:avLst/>
          </a:prstGeom>
          <a:noFill/>
        </p:spPr>
        <p:txBody>
          <a:bodyPr wrap="square" rtlCol="0">
            <a:spAutoFit/>
          </a:bodyPr>
          <a:lstStyle/>
          <a:p>
            <a:r>
              <a:rPr lang="en-US" sz="2400" b="1" dirty="0"/>
              <a:t>Continuous Uniform</a:t>
            </a:r>
          </a:p>
          <a:p>
            <a:r>
              <a:rPr lang="en-US" sz="2400" dirty="0"/>
              <a:t>Continuous uniform training is aerobic training that involves a single exercise that goes for an extended period of time without rest. This is the most common form of aerobic training and one that many people participate in, particularly for health </a:t>
            </a:r>
            <a:r>
              <a:rPr lang="en-US" sz="2400"/>
              <a:t>benefits</a:t>
            </a:r>
            <a:r>
              <a:rPr lang="en-US" sz="2400" smtClean="0"/>
              <a:t>.</a:t>
            </a:r>
          </a:p>
          <a:p>
            <a:endParaRPr lang="en-US" sz="2400" dirty="0"/>
          </a:p>
          <a:p>
            <a:r>
              <a:rPr lang="en-US" sz="2400" dirty="0"/>
              <a:t>Continuous or uniform training requires the heart rate to move into the aerobic training zone and this heart rate be maintained for a minimum of 20 minutes. The aerobic training zone is between 65-85% maximum heart rate, though this varies depending on the individual. Often elite athletes will perform high intensity continuous training, where they train just below the lactate inflection point or lactate threshold. This allows for greater </a:t>
            </a:r>
            <a:r>
              <a:rPr lang="en-US" sz="2400" dirty="0">
                <a:hlinkClick r:id="rId2"/>
              </a:rPr>
              <a:t>physiological adaptations</a:t>
            </a:r>
            <a:r>
              <a:rPr lang="en-US" sz="2400" dirty="0"/>
              <a:t> to occur as a result of the training.</a:t>
            </a:r>
          </a:p>
        </p:txBody>
      </p:sp>
    </p:spTree>
    <p:extLst>
      <p:ext uri="{BB962C8B-B14F-4D97-AF65-F5344CB8AC3E}">
        <p14:creationId xmlns:p14="http://schemas.microsoft.com/office/powerpoint/2010/main" val="159471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315310"/>
            <a:ext cx="11540359" cy="6001643"/>
          </a:xfrm>
          <a:prstGeom prst="rect">
            <a:avLst/>
          </a:prstGeom>
          <a:noFill/>
        </p:spPr>
        <p:txBody>
          <a:bodyPr wrap="square" rtlCol="0">
            <a:spAutoFit/>
          </a:bodyPr>
          <a:lstStyle/>
          <a:p>
            <a:r>
              <a:rPr lang="en-US" sz="2400" dirty="0"/>
              <a:t>Continuous training is most beneficial for sports that have continuous aerobic movements. These sports include: marathons, cycling, swimming and skiing. Often, continuous training is used in other sports, such as football, or AFL as a form of aerobic training, but it is usually not the only form of aerobic training </a:t>
            </a:r>
            <a:r>
              <a:rPr lang="en-US" sz="2400"/>
              <a:t>used</a:t>
            </a:r>
            <a:r>
              <a:rPr lang="en-US" sz="2400" smtClean="0"/>
              <a:t>.</a:t>
            </a:r>
          </a:p>
          <a:p>
            <a:endParaRPr lang="en-US" sz="2400" dirty="0"/>
          </a:p>
          <a:p>
            <a:r>
              <a:rPr lang="en-US" sz="2400" dirty="0"/>
              <a:t>This type of aerobic training improves an athlete’s oxygen uptake and aerobic capacity, and is particularly useful for sports where repetitious movements are conducted over extended periods of </a:t>
            </a:r>
            <a:r>
              <a:rPr lang="en-US" sz="2400"/>
              <a:t>time</a:t>
            </a:r>
            <a:r>
              <a:rPr lang="en-US" sz="2400" smtClean="0"/>
              <a:t>.</a:t>
            </a:r>
          </a:p>
          <a:p>
            <a:endParaRPr lang="en-US" sz="2400" dirty="0"/>
          </a:p>
          <a:p>
            <a:r>
              <a:rPr lang="en-US" sz="2400" dirty="0"/>
              <a:t>However, continuous training can become boring as the athlete constantly performs the same exercise over and over for extended periods of time. It is good therefore, to break it up and do various forms of aerobic training to improve performance. Continuous training is also covered for </a:t>
            </a:r>
            <a:r>
              <a:rPr lang="en-US" sz="2400" dirty="0">
                <a:hlinkClick r:id="rId2"/>
              </a:rPr>
              <a:t>Factors Affecting Performance</a:t>
            </a:r>
            <a:r>
              <a:rPr lang="en-US" sz="2400" dirty="0"/>
              <a:t>, </a:t>
            </a:r>
            <a:r>
              <a:rPr lang="en-US" sz="2400" dirty="0">
                <a:hlinkClick r:id="rId3"/>
              </a:rPr>
              <a:t>how does training affect performance?</a:t>
            </a:r>
            <a:r>
              <a:rPr lang="en-US" sz="2400" dirty="0"/>
              <a:t>, </a:t>
            </a:r>
            <a:r>
              <a:rPr lang="en-US" sz="2400" dirty="0">
                <a:hlinkClick r:id="rId4"/>
              </a:rPr>
              <a:t>types of training and training methods</a:t>
            </a:r>
            <a:r>
              <a:rPr lang="en-US" sz="2400" dirty="0"/>
              <a:t>, </a:t>
            </a:r>
            <a:r>
              <a:rPr lang="en-US" sz="2400" dirty="0">
                <a:hlinkClick r:id="rId5"/>
              </a:rPr>
              <a:t>aerobic training</a:t>
            </a:r>
            <a:r>
              <a:rPr lang="en-US" sz="2400" dirty="0"/>
              <a:t>.</a:t>
            </a:r>
          </a:p>
        </p:txBody>
      </p:sp>
    </p:spTree>
    <p:extLst>
      <p:ext uri="{BB962C8B-B14F-4D97-AF65-F5344CB8AC3E}">
        <p14:creationId xmlns:p14="http://schemas.microsoft.com/office/powerpoint/2010/main" val="65911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1603421" cy="5016758"/>
          </a:xfrm>
          <a:prstGeom prst="rect">
            <a:avLst/>
          </a:prstGeom>
          <a:noFill/>
        </p:spPr>
        <p:txBody>
          <a:bodyPr wrap="square" rtlCol="0">
            <a:spAutoFit/>
          </a:bodyPr>
          <a:lstStyle/>
          <a:p>
            <a:r>
              <a:rPr lang="en-US" sz="2000" b="1" dirty="0"/>
              <a:t>Fartlek</a:t>
            </a:r>
          </a:p>
          <a:p>
            <a:r>
              <a:rPr lang="en-US" sz="2000" dirty="0"/>
              <a:t>Fartlek training is an aerobic training method that requires the intensity to change at random times. Random changes in intensity helps to replicate many sporting environments and specifically helps the bodies cardiovascular system to adapt quickly as intensity changes.</a:t>
            </a:r>
          </a:p>
          <a:p>
            <a:r>
              <a:rPr lang="en-US" sz="2000" dirty="0"/>
              <a:t>There are various modes of Fartlek training and various methods of changing the intensity</a:t>
            </a:r>
            <a:r>
              <a:rPr lang="en-US" sz="2000"/>
              <a:t>. </a:t>
            </a:r>
            <a:endParaRPr lang="en-US" sz="2000" smtClean="0"/>
          </a:p>
          <a:p>
            <a:endParaRPr lang="en-US" sz="2000"/>
          </a:p>
          <a:p>
            <a:r>
              <a:rPr lang="en-US" sz="2000" smtClean="0"/>
              <a:t>Examples </a:t>
            </a:r>
            <a:r>
              <a:rPr lang="en-US" sz="2000" dirty="0"/>
              <a:t>of Fartlek training </a:t>
            </a:r>
            <a:r>
              <a:rPr lang="en-US" sz="2000"/>
              <a:t>include</a:t>
            </a:r>
            <a:r>
              <a:rPr lang="en-US" sz="2000" smtClean="0"/>
              <a:t>:</a:t>
            </a:r>
            <a:endParaRPr lang="en-US" sz="2000" dirty="0"/>
          </a:p>
          <a:p>
            <a:pPr marL="285750" lvl="0" indent="-285750">
              <a:buFont typeface="Arial" charset="0"/>
              <a:buChar char="•"/>
            </a:pPr>
            <a:r>
              <a:rPr lang="en-US" sz="2000" dirty="0"/>
              <a:t>R</a:t>
            </a:r>
            <a:r>
              <a:rPr lang="en-US" sz="2000" smtClean="0"/>
              <a:t>unning </a:t>
            </a:r>
            <a:r>
              <a:rPr lang="en-US" sz="2000" dirty="0"/>
              <a:t>around an oval changing between sprints, jogs and walking at various sections</a:t>
            </a:r>
          </a:p>
          <a:p>
            <a:pPr marL="285750" lvl="0" indent="-285750">
              <a:buFont typeface="Arial" charset="0"/>
              <a:buChar char="•"/>
            </a:pPr>
            <a:r>
              <a:rPr lang="en-US" sz="2000" dirty="0"/>
              <a:t>O</a:t>
            </a:r>
            <a:r>
              <a:rPr lang="en-US" sz="2000" smtClean="0"/>
              <a:t>utdoor </a:t>
            </a:r>
            <a:r>
              <a:rPr lang="en-US" sz="2000" dirty="0"/>
              <a:t>cycling where the surface is not continually flat, requiring intensity changes going up and down hills</a:t>
            </a:r>
          </a:p>
          <a:p>
            <a:pPr marL="285750" lvl="0" indent="-285750">
              <a:buFont typeface="Arial" charset="0"/>
              <a:buChar char="•"/>
            </a:pPr>
            <a:r>
              <a:rPr lang="en-US" sz="2000" dirty="0"/>
              <a:t>U</a:t>
            </a:r>
            <a:r>
              <a:rPr lang="en-US" sz="2000" smtClean="0"/>
              <a:t>sing </a:t>
            </a:r>
            <a:r>
              <a:rPr lang="en-US" sz="2000" dirty="0"/>
              <a:t>a cross trainer in the gym and changing the resistance at various intervals </a:t>
            </a:r>
            <a:r>
              <a:rPr lang="en-US" sz="2000"/>
              <a:t>etc</a:t>
            </a:r>
            <a:r>
              <a:rPr lang="en-US" sz="2000" smtClean="0"/>
              <a:t>.</a:t>
            </a:r>
          </a:p>
          <a:p>
            <a:pPr marL="285750" lvl="0" indent="-285750">
              <a:buFont typeface="Arial" charset="0"/>
              <a:buChar char="•"/>
            </a:pPr>
            <a:endParaRPr lang="en-US" sz="2000" dirty="0"/>
          </a:p>
          <a:p>
            <a:r>
              <a:rPr lang="en-US" sz="2000" dirty="0"/>
              <a:t>This method of aerobic training allows the athlete to train not just the aerobic systems, but also the anaerobic systems as the higher intensities may move into the anaerobic training zones, and then back into the aerobic zones allowing the body to recover from the higher intensity, before again increasing or decreasing the intensity.</a:t>
            </a:r>
          </a:p>
        </p:txBody>
      </p:sp>
    </p:spTree>
    <p:extLst>
      <p:ext uri="{BB962C8B-B14F-4D97-AF65-F5344CB8AC3E}">
        <p14:creationId xmlns:p14="http://schemas.microsoft.com/office/powerpoint/2010/main" val="389507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52248"/>
            <a:ext cx="11571890" cy="4524315"/>
          </a:xfrm>
          <a:prstGeom prst="rect">
            <a:avLst/>
          </a:prstGeom>
          <a:noFill/>
        </p:spPr>
        <p:txBody>
          <a:bodyPr wrap="square" rtlCol="0">
            <a:spAutoFit/>
          </a:bodyPr>
          <a:lstStyle/>
          <a:p>
            <a:r>
              <a:rPr lang="en-US" sz="2400" dirty="0"/>
              <a:t>Fartlek training, therefore, helps the body to remove lactic acid, and recover from high intensities that may be required during competition, but can also ensure the athlete continues to perform at a high intensity while recovering. This adapting of the body means that during Fartlek training the athletes heart rate will change constantly with the intensity, as will their respiratory rates, cardiac output and oxygen </a:t>
            </a:r>
            <a:r>
              <a:rPr lang="en-US" sz="2400"/>
              <a:t>uptake</a:t>
            </a:r>
            <a:r>
              <a:rPr lang="en-US" sz="2400" smtClean="0"/>
              <a:t>.</a:t>
            </a:r>
          </a:p>
          <a:p>
            <a:endParaRPr lang="en-US" sz="2400" dirty="0"/>
          </a:p>
          <a:p>
            <a:r>
              <a:rPr lang="en-US" sz="2400" dirty="0"/>
              <a:t>Sports that are most suited to Fartlek training include: AFL, football, rugby codes, netball (particularly </a:t>
            </a:r>
            <a:r>
              <a:rPr lang="en-US" sz="2400" dirty="0" err="1"/>
              <a:t>centres</a:t>
            </a:r>
            <a:r>
              <a:rPr lang="en-US" sz="2400" dirty="0"/>
              <a:t> and wing attack/</a:t>
            </a:r>
            <a:r>
              <a:rPr lang="en-US" sz="2400" dirty="0" err="1"/>
              <a:t>defence</a:t>
            </a:r>
            <a:r>
              <a:rPr lang="en-US" sz="2400" dirty="0"/>
              <a:t>, futile, ice-hockey, </a:t>
            </a:r>
            <a:r>
              <a:rPr lang="en-US" sz="2400" dirty="0" err="1"/>
              <a:t>gaelic</a:t>
            </a:r>
            <a:r>
              <a:rPr lang="en-US" sz="2400" dirty="0"/>
              <a:t> football, lacrosse, and more. Fartlek aerobic training is also covered in </a:t>
            </a:r>
            <a:r>
              <a:rPr lang="en-US" sz="2400" dirty="0">
                <a:hlinkClick r:id="rId2"/>
              </a:rPr>
              <a:t>Factors Affecting Performance</a:t>
            </a:r>
            <a:r>
              <a:rPr lang="en-US" sz="2400" dirty="0"/>
              <a:t>, </a:t>
            </a:r>
            <a:r>
              <a:rPr lang="en-US" sz="2400" dirty="0">
                <a:hlinkClick r:id="rId3"/>
              </a:rPr>
              <a:t>how does training affect performance?</a:t>
            </a:r>
            <a:r>
              <a:rPr lang="en-US" sz="2400" dirty="0"/>
              <a:t>, </a:t>
            </a:r>
            <a:r>
              <a:rPr lang="en-US" sz="2400" dirty="0">
                <a:hlinkClick r:id="rId4"/>
              </a:rPr>
              <a:t>types of training and training methods</a:t>
            </a:r>
            <a:r>
              <a:rPr lang="en-US" sz="2400" dirty="0"/>
              <a:t>, </a:t>
            </a:r>
            <a:r>
              <a:rPr lang="en-US" sz="2400" dirty="0">
                <a:hlinkClick r:id="rId5"/>
              </a:rPr>
              <a:t>aerobic training</a:t>
            </a:r>
            <a:r>
              <a:rPr lang="en-US" sz="2400" dirty="0"/>
              <a:t>.</a:t>
            </a:r>
          </a:p>
        </p:txBody>
      </p:sp>
    </p:spTree>
    <p:extLst>
      <p:ext uri="{BB962C8B-B14F-4D97-AF65-F5344CB8AC3E}">
        <p14:creationId xmlns:p14="http://schemas.microsoft.com/office/powerpoint/2010/main" val="146403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0385" y="210047"/>
            <a:ext cx="11603421" cy="6370975"/>
          </a:xfrm>
          <a:prstGeom prst="rect">
            <a:avLst/>
          </a:prstGeom>
          <a:noFill/>
        </p:spPr>
        <p:txBody>
          <a:bodyPr wrap="square" rtlCol="0">
            <a:spAutoFit/>
          </a:bodyPr>
          <a:lstStyle/>
          <a:p>
            <a:r>
              <a:rPr lang="en-US" sz="2400" b="1" dirty="0"/>
              <a:t>Long Interval</a:t>
            </a:r>
          </a:p>
          <a:p>
            <a:r>
              <a:rPr lang="en-US" sz="2400" dirty="0"/>
              <a:t>Long interval training is addressed in </a:t>
            </a:r>
            <a:r>
              <a:rPr lang="en-US" sz="2400" dirty="0">
                <a:hlinkClick r:id="rId2"/>
              </a:rPr>
              <a:t>Factors Affecting Performance</a:t>
            </a:r>
            <a:r>
              <a:rPr lang="en-US" sz="2400" dirty="0"/>
              <a:t>, </a:t>
            </a:r>
            <a:r>
              <a:rPr lang="en-US" sz="2400" dirty="0">
                <a:hlinkClick r:id="rId3"/>
              </a:rPr>
              <a:t>how does training affect performance?</a:t>
            </a:r>
            <a:r>
              <a:rPr lang="en-US" sz="2400" dirty="0"/>
              <a:t>, </a:t>
            </a:r>
            <a:r>
              <a:rPr lang="en-US" sz="2400" dirty="0">
                <a:hlinkClick r:id="rId4"/>
              </a:rPr>
              <a:t>types of training and training methods</a:t>
            </a:r>
            <a:r>
              <a:rPr lang="en-US" sz="2400" dirty="0"/>
              <a:t>, </a:t>
            </a:r>
            <a:r>
              <a:rPr lang="en-US" sz="2400" dirty="0">
                <a:hlinkClick r:id="rId5"/>
              </a:rPr>
              <a:t>aerobic training</a:t>
            </a:r>
            <a:r>
              <a:rPr lang="en-US" sz="2400" dirty="0"/>
              <a:t>. However, in Improving Performance, this content becomes more </a:t>
            </a:r>
            <a:r>
              <a:rPr lang="en-US" sz="2400"/>
              <a:t>detailed</a:t>
            </a:r>
            <a:r>
              <a:rPr lang="en-US" sz="2400" smtClean="0"/>
              <a:t>.</a:t>
            </a:r>
          </a:p>
          <a:p>
            <a:endParaRPr lang="en-US" sz="2400" dirty="0"/>
          </a:p>
          <a:p>
            <a:r>
              <a:rPr lang="en-US" sz="2400" dirty="0"/>
              <a:t>Long interval training is when the athlete has long periods of higher workloads followed by a shorter rest period. The long periods of higher workload usually extend for 3+ min with a short 30-60 sec rest period. The higher workloads can be in the upper range of the aerobic training zone, or push into the anaerobic training zone. The exercise itself can be just about anything: skipping, swimming, running, cycling, </a:t>
            </a:r>
            <a:r>
              <a:rPr lang="en-US" sz="2400"/>
              <a:t>etc</a:t>
            </a:r>
            <a:r>
              <a:rPr lang="en-US" sz="2400" smtClean="0"/>
              <a:t>.</a:t>
            </a:r>
          </a:p>
          <a:p>
            <a:endParaRPr lang="en-US" sz="2400" dirty="0"/>
          </a:p>
          <a:p>
            <a:r>
              <a:rPr lang="en-US" sz="2400" dirty="0"/>
              <a:t>A benefit of long interval training, is that it allows variety to be used throughout the training session. Athletes can move between exercises during rest periods or simply change the length or distance of the higher workload or shorter rest periods</a:t>
            </a:r>
            <a:r>
              <a:rPr lang="en-US" sz="2400" dirty="0" smtClean="0"/>
              <a:t>.</a:t>
            </a:r>
            <a:endParaRPr lang="en-US" sz="2400" dirty="0"/>
          </a:p>
        </p:txBody>
      </p:sp>
    </p:spTree>
    <p:extLst>
      <p:ext uri="{BB962C8B-B14F-4D97-AF65-F5344CB8AC3E}">
        <p14:creationId xmlns:p14="http://schemas.microsoft.com/office/powerpoint/2010/main" val="107095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46841"/>
            <a:ext cx="11508828" cy="4893647"/>
          </a:xfrm>
          <a:prstGeom prst="rect">
            <a:avLst/>
          </a:prstGeom>
          <a:noFill/>
        </p:spPr>
        <p:txBody>
          <a:bodyPr wrap="square" rtlCol="0">
            <a:spAutoFit/>
          </a:bodyPr>
          <a:lstStyle/>
          <a:p>
            <a:r>
              <a:rPr lang="en-US" sz="2400" dirty="0"/>
              <a:t>The distinct benefits of long interval training compared to other aerobic training methods include:</a:t>
            </a:r>
          </a:p>
          <a:p>
            <a:pPr marL="285750" lvl="0" indent="-285750">
              <a:buFont typeface="Arial" charset="0"/>
              <a:buChar char="•"/>
            </a:pPr>
            <a:r>
              <a:rPr lang="en-US" sz="2400" dirty="0" smtClean="0"/>
              <a:t>H</a:t>
            </a:r>
            <a:r>
              <a:rPr lang="en-US" sz="2400" smtClean="0"/>
              <a:t>igher </a:t>
            </a:r>
            <a:r>
              <a:rPr lang="en-US" sz="2400" dirty="0"/>
              <a:t>intensities can be </a:t>
            </a:r>
            <a:r>
              <a:rPr lang="en-US" sz="2400" dirty="0" err="1"/>
              <a:t>utilised</a:t>
            </a:r>
            <a:r>
              <a:rPr lang="en-US" sz="2400" dirty="0"/>
              <a:t> as the duration of the activity is not as long</a:t>
            </a:r>
          </a:p>
          <a:p>
            <a:pPr marL="285750" lvl="0" indent="-285750">
              <a:buFont typeface="Arial" charset="0"/>
              <a:buChar char="•"/>
            </a:pPr>
            <a:r>
              <a:rPr lang="en-US" sz="2400" dirty="0" smtClean="0"/>
              <a:t>A</a:t>
            </a:r>
            <a:r>
              <a:rPr lang="en-US" sz="2400" smtClean="0"/>
              <a:t>thletes </a:t>
            </a:r>
            <a:r>
              <a:rPr lang="en-US" sz="2400" dirty="0"/>
              <a:t>bodies adapt to recover faster from the higher workloads</a:t>
            </a:r>
          </a:p>
          <a:p>
            <a:r>
              <a:rPr lang="en-US" sz="2400" dirty="0"/>
              <a:t>All other benefits are much the same as all methods of aerobic training including: cardiovascular and muscular </a:t>
            </a:r>
            <a:r>
              <a:rPr lang="en-US" sz="2400" dirty="0">
                <a:hlinkClick r:id="rId2"/>
              </a:rPr>
              <a:t>physiological </a:t>
            </a:r>
            <a:r>
              <a:rPr lang="en-US" sz="2400">
                <a:hlinkClick r:id="rId2"/>
              </a:rPr>
              <a:t>adaptations</a:t>
            </a:r>
            <a:r>
              <a:rPr lang="en-US" sz="2400" smtClean="0"/>
              <a:t>.</a:t>
            </a:r>
          </a:p>
          <a:p>
            <a:endParaRPr lang="en-US" sz="2400" dirty="0"/>
          </a:p>
          <a:p>
            <a:r>
              <a:rPr lang="en-US" sz="2400" dirty="0"/>
              <a:t>Long interval training is particularly beneficial for sports that require sustained higher workloads followed by short rest periods. Sports such as: boxing, some martial arts, some cycling competitions, futsal, basketball, netball or tennis. Training programs should </a:t>
            </a:r>
            <a:r>
              <a:rPr lang="en-US" sz="2400" dirty="0" err="1"/>
              <a:t>utilise</a:t>
            </a:r>
            <a:r>
              <a:rPr lang="en-US" sz="2400" dirty="0"/>
              <a:t> specificity when selecting exercises to be done.</a:t>
            </a:r>
            <a:endParaRPr lang="en-US" sz="2400" dirty="0"/>
          </a:p>
        </p:txBody>
      </p:sp>
    </p:spTree>
    <p:extLst>
      <p:ext uri="{BB962C8B-B14F-4D97-AF65-F5344CB8AC3E}">
        <p14:creationId xmlns:p14="http://schemas.microsoft.com/office/powerpoint/2010/main" val="1927292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26</TotalTime>
  <Words>935</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Calibri</vt:lpstr>
      <vt:lpstr>Century Gothic</vt:lpstr>
      <vt:lpstr>Helvetica</vt:lpstr>
      <vt:lpstr>PT Sans</vt:lpstr>
      <vt:lpstr>Times New Roman</vt:lpstr>
      <vt:lpstr>Wingdings 3</vt:lpstr>
      <vt:lpstr>Arial</vt:lpstr>
      <vt:lpstr>Ion Boardroom</vt:lpstr>
      <vt:lpstr>Aerobic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Aerobic Training</dc:title>
  <dc:creator>Microsoft Office User</dc:creator>
  <cp:lastModifiedBy>Microsoft Office User</cp:lastModifiedBy>
  <cp:revision>2</cp:revision>
  <dcterms:created xsi:type="dcterms:W3CDTF">2016-07-12T05:31:58Z</dcterms:created>
  <dcterms:modified xsi:type="dcterms:W3CDTF">2016-07-12T05:58:01Z</dcterms:modified>
</cp:coreProperties>
</file>