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1"/>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7/12/16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7/12/16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7/12/16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7/12/16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7/12/16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7/12/16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7/12/16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7/12/16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7/12/16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pdhpe.net/improving-performance/how-do-athletes-train-for-improved-performance/strength-training/resistance-training/" TargetMode="External"/><Relationship Id="rId3" Type="http://schemas.openxmlformats.org/officeDocument/2006/relationships/hyperlink" Target="https://www.pdhpe.net/improving-performance/how-do-athletes-train-for-improved-performance/strength-training/weight-train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pdhpe.net/factors-affecting-performance/how-does-training-affect-performance/energysystems/alactacid-energy-system/" TargetMode="External"/><Relationship Id="rId4" Type="http://schemas.openxmlformats.org/officeDocument/2006/relationships/hyperlink" Target="https://www.pdhpe.net/factors-affecting-performance/how-does-training-affect-performance/physiological-adaptations/" TargetMode="External"/><Relationship Id="rId5" Type="http://schemas.openxmlformats.org/officeDocument/2006/relationships/hyperlink" Target="https://www.pdhpe.net/factors-affecting-performance/how-does-training-affect-performance/principles-of-training/training-thresholds/" TargetMode="External"/><Relationship Id="rId1" Type="http://schemas.openxmlformats.org/officeDocument/2006/relationships/slideLayout" Target="../slideLayouts/slideLayout7.xml"/><Relationship Id="rId2" Type="http://schemas.openxmlformats.org/officeDocument/2006/relationships/hyperlink" Target="https://www.pdhpe.net/factors-affecting-performance/how-does-training-affect-performance/energysystems/lactic-acid-energy-syste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pdhpe.net/improving-performance/how-do-athletes-train-for-improved-performance/strength-training/weight-trainin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pdhpe.net/improving-performance/how-do-athletes-train-for-improved-performance/strength-training/weight-training/" TargetMode="External"/><Relationship Id="rId3" Type="http://schemas.openxmlformats.org/officeDocument/2006/relationships/hyperlink" Target="https://www.pdhpe.net/improving-performance/how-do-athletes-train-for-improved-performance/strength-training/resistance-train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49148"/>
            <a:ext cx="10572000" cy="1924674"/>
          </a:xfrm>
        </p:spPr>
        <p:txBody>
          <a:bodyPr/>
          <a:lstStyle/>
          <a:p>
            <a:pPr algn="ctr"/>
            <a:r>
              <a:rPr lang="en-US" dirty="0" smtClean="0"/>
              <a:t>Anaerobic Training (Power and Speed)</a:t>
            </a:r>
            <a:endParaRPr lang="en-US" dirty="0"/>
          </a:p>
        </p:txBody>
      </p:sp>
      <p:sp>
        <p:nvSpPr>
          <p:cNvPr id="3" name="Subtitle 2"/>
          <p:cNvSpPr>
            <a:spLocks noGrp="1"/>
          </p:cNvSpPr>
          <p:nvPr>
            <p:ph type="subTitle" idx="1"/>
          </p:nvPr>
        </p:nvSpPr>
        <p:spPr>
          <a:xfrm>
            <a:off x="810001" y="5217784"/>
            <a:ext cx="10572000" cy="1372201"/>
          </a:xfrm>
        </p:spPr>
        <p:txBody>
          <a:bodyPr>
            <a:noAutofit/>
          </a:bodyPr>
          <a:lstStyle/>
          <a:p>
            <a:pPr marL="285750" indent="-285750">
              <a:buFont typeface="Arial" charset="0"/>
              <a:buChar char="•"/>
            </a:pPr>
            <a:r>
              <a:rPr lang="en-US" sz="2400" dirty="0"/>
              <a:t>D</a:t>
            </a:r>
            <a:r>
              <a:rPr lang="en-US" sz="2400" dirty="0" smtClean="0"/>
              <a:t>eveloping </a:t>
            </a:r>
            <a:r>
              <a:rPr lang="en-US" sz="2400" dirty="0"/>
              <a:t>power through resistance/weight training</a:t>
            </a:r>
          </a:p>
          <a:p>
            <a:pPr marL="285750" indent="-285750">
              <a:buFont typeface="Arial" charset="0"/>
              <a:buChar char="•"/>
            </a:pPr>
            <a:r>
              <a:rPr lang="en-US" sz="2400" dirty="0" err="1"/>
              <a:t>P</a:t>
            </a:r>
            <a:r>
              <a:rPr lang="en-US" sz="2400" dirty="0" err="1" smtClean="0"/>
              <a:t>lyometrics</a:t>
            </a:r>
            <a:endParaRPr lang="en-US" sz="2400" dirty="0"/>
          </a:p>
          <a:p>
            <a:pPr marL="285750" indent="-285750">
              <a:buFont typeface="Arial" charset="0"/>
              <a:buChar char="•"/>
            </a:pPr>
            <a:r>
              <a:rPr lang="en-US" sz="2400" dirty="0"/>
              <a:t>S</a:t>
            </a:r>
            <a:r>
              <a:rPr lang="en-US" sz="2400" dirty="0" smtClean="0"/>
              <a:t>hort </a:t>
            </a:r>
            <a:r>
              <a:rPr lang="en-US" sz="2400" dirty="0"/>
              <a:t>interval</a:t>
            </a:r>
            <a:endParaRPr lang="en-US" sz="2400" dirty="0"/>
          </a:p>
        </p:txBody>
      </p:sp>
    </p:spTree>
    <p:extLst>
      <p:ext uri="{BB962C8B-B14F-4D97-AF65-F5344CB8AC3E}">
        <p14:creationId xmlns:p14="http://schemas.microsoft.com/office/powerpoint/2010/main" val="2132772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8372" y="346841"/>
            <a:ext cx="11414235" cy="4401205"/>
          </a:xfrm>
          <a:prstGeom prst="rect">
            <a:avLst/>
          </a:prstGeom>
          <a:noFill/>
        </p:spPr>
        <p:txBody>
          <a:bodyPr wrap="square" rtlCol="0">
            <a:spAutoFit/>
          </a:bodyPr>
          <a:lstStyle/>
          <a:p>
            <a:r>
              <a:rPr lang="en-US" sz="2800" dirty="0"/>
              <a:t>The difference between </a:t>
            </a:r>
            <a:r>
              <a:rPr lang="en-US" sz="2800" dirty="0">
                <a:hlinkClick r:id="rId2"/>
              </a:rPr>
              <a:t>resistance training</a:t>
            </a:r>
            <a:r>
              <a:rPr lang="en-US" sz="2800" dirty="0"/>
              <a:t> in general and </a:t>
            </a:r>
            <a:r>
              <a:rPr lang="en-US" sz="2800" dirty="0">
                <a:hlinkClick r:id="rId3"/>
              </a:rPr>
              <a:t>weight training</a:t>
            </a:r>
            <a:r>
              <a:rPr lang="en-US" sz="2800" dirty="0"/>
              <a:t> specifically is what is used to increase the load. </a:t>
            </a:r>
            <a:endParaRPr lang="en-US" sz="2800" dirty="0" smtClean="0"/>
          </a:p>
          <a:p>
            <a:endParaRPr lang="en-US" sz="2800" dirty="0">
              <a:hlinkClick r:id="rId3"/>
            </a:endParaRPr>
          </a:p>
          <a:p>
            <a:r>
              <a:rPr lang="en-US" sz="2800" dirty="0" smtClean="0">
                <a:hlinkClick r:id="rId3"/>
              </a:rPr>
              <a:t>weight </a:t>
            </a:r>
            <a:r>
              <a:rPr lang="en-US" sz="2800" dirty="0">
                <a:hlinkClick r:id="rId3"/>
              </a:rPr>
              <a:t>training</a:t>
            </a:r>
            <a:r>
              <a:rPr lang="en-US" sz="2800" dirty="0"/>
              <a:t> requires weights, while in </a:t>
            </a:r>
            <a:r>
              <a:rPr lang="en-US" sz="2800" dirty="0">
                <a:hlinkClick r:id="rId2"/>
              </a:rPr>
              <a:t>resistance training</a:t>
            </a:r>
            <a:r>
              <a:rPr lang="en-US" sz="2800" dirty="0"/>
              <a:t> anything can be used to create the resistance from a parachute, weight sled, body weight, elastics, hydraulics etc</a:t>
            </a:r>
            <a:r>
              <a:rPr lang="en-US" sz="2800" dirty="0" smtClean="0"/>
              <a:t>.</a:t>
            </a:r>
          </a:p>
          <a:p>
            <a:endParaRPr lang="en-US" sz="2800" dirty="0"/>
          </a:p>
          <a:p>
            <a:r>
              <a:rPr lang="en-US" sz="2800" dirty="0"/>
              <a:t>Developing power through resistance/ weight training is foundational for sports such as: Rugby codes, NFL, weight lifting, sprinting etc.</a:t>
            </a:r>
          </a:p>
        </p:txBody>
      </p:sp>
    </p:spTree>
    <p:extLst>
      <p:ext uri="{BB962C8B-B14F-4D97-AF65-F5344CB8AC3E}">
        <p14:creationId xmlns:p14="http://schemas.microsoft.com/office/powerpoint/2010/main" val="1520443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8372" y="378372"/>
            <a:ext cx="11477297" cy="6001643"/>
          </a:xfrm>
          <a:prstGeom prst="rect">
            <a:avLst/>
          </a:prstGeom>
          <a:noFill/>
        </p:spPr>
        <p:txBody>
          <a:bodyPr wrap="square" rtlCol="0">
            <a:spAutoFit/>
          </a:bodyPr>
          <a:lstStyle/>
          <a:p>
            <a:r>
              <a:rPr lang="en-US" sz="2400" b="1" dirty="0" err="1"/>
              <a:t>Plyometrics</a:t>
            </a:r>
            <a:endParaRPr lang="en-US" sz="2400" b="1" dirty="0"/>
          </a:p>
          <a:p>
            <a:r>
              <a:rPr lang="en-US" sz="2400" dirty="0" err="1"/>
              <a:t>Plyometrics</a:t>
            </a:r>
            <a:r>
              <a:rPr lang="en-US" sz="2400" dirty="0"/>
              <a:t> is a method of anaerobic training involving a stretch-shortening cycle to exert maximal force in short fast intervals. The stretch-shortening cycle involves a brief eccentric contraction where the muscle is stretched. This stretch produces an “extra” elastic force in the muscles that then adds to the maximal muscular concentric contraction to produce more force and power than would be produced from a static jump</a:t>
            </a:r>
            <a:r>
              <a:rPr lang="en-US" sz="2400" dirty="0" smtClean="0"/>
              <a:t>.</a:t>
            </a:r>
          </a:p>
          <a:p>
            <a:endParaRPr lang="en-US" sz="2400" dirty="0"/>
          </a:p>
          <a:p>
            <a:r>
              <a:rPr lang="en-US" sz="2400" b="1" dirty="0"/>
              <a:t>Stretch-shortening cycle</a:t>
            </a:r>
          </a:p>
          <a:p>
            <a:r>
              <a:rPr lang="en-US" sz="2400" dirty="0"/>
              <a:t>The stretch-shortening cycle needs to be performed as fast as possible in </a:t>
            </a:r>
            <a:r>
              <a:rPr lang="en-US" sz="2400" dirty="0" err="1"/>
              <a:t>plyometrics</a:t>
            </a:r>
            <a:r>
              <a:rPr lang="en-US" sz="2400" dirty="0"/>
              <a:t> training. In addition to this, the eccentric contraction in </a:t>
            </a:r>
            <a:r>
              <a:rPr lang="en-US" sz="2400" dirty="0" err="1"/>
              <a:t>plyometrics</a:t>
            </a:r>
            <a:r>
              <a:rPr lang="en-US" sz="2400" dirty="0"/>
              <a:t> stimulates the stretch reflex. This reflex is the one checked when the doctor taps your knee and causes a muscular contraction moving your lower leg. When a muscle is stretched at speed, the stretch reflex stimulus a muscular contraction to slow down or reverse the stretching. This reflex is there to help avoid injury and is turned off during static and PNF stretching</a:t>
            </a:r>
            <a:r>
              <a:rPr lang="en-US" sz="2400" dirty="0" smtClean="0"/>
              <a:t>.</a:t>
            </a:r>
            <a:endParaRPr lang="en-US" sz="2400" dirty="0"/>
          </a:p>
        </p:txBody>
      </p:sp>
    </p:spTree>
    <p:extLst>
      <p:ext uri="{BB962C8B-B14F-4D97-AF65-F5344CB8AC3E}">
        <p14:creationId xmlns:p14="http://schemas.microsoft.com/office/powerpoint/2010/main" val="681189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841" y="346841"/>
            <a:ext cx="11540359" cy="6001643"/>
          </a:xfrm>
          <a:prstGeom prst="rect">
            <a:avLst/>
          </a:prstGeom>
          <a:noFill/>
        </p:spPr>
        <p:txBody>
          <a:bodyPr wrap="square" rtlCol="0">
            <a:spAutoFit/>
          </a:bodyPr>
          <a:lstStyle/>
          <a:p>
            <a:r>
              <a:rPr lang="en-US" sz="2400" dirty="0" err="1"/>
              <a:t>Plyometrics</a:t>
            </a:r>
            <a:r>
              <a:rPr lang="en-US" sz="2400" dirty="0"/>
              <a:t> exercises often involve jumping, hopping or sprinting. They are always performed at maximal power and are used for the purpose of developing power, which in turn increases speed.</a:t>
            </a:r>
          </a:p>
          <a:p>
            <a:r>
              <a:rPr lang="en-US" sz="2400" dirty="0"/>
              <a:t>Plyometric exercises include:</a:t>
            </a:r>
          </a:p>
          <a:p>
            <a:pPr marL="285750" lvl="0" indent="-285750">
              <a:buFont typeface="Arial" charset="0"/>
              <a:buChar char="•"/>
            </a:pPr>
            <a:r>
              <a:rPr lang="en-US" sz="2400" dirty="0"/>
              <a:t>double legged hurdle jumps</a:t>
            </a:r>
          </a:p>
          <a:p>
            <a:pPr marL="285750" lvl="0" indent="-285750">
              <a:buFont typeface="Arial" charset="0"/>
              <a:buChar char="•"/>
            </a:pPr>
            <a:r>
              <a:rPr lang="en-US" sz="2400" dirty="0"/>
              <a:t>speed ladders</a:t>
            </a:r>
          </a:p>
          <a:p>
            <a:pPr marL="285750" lvl="0" indent="-285750">
              <a:buFont typeface="Arial" charset="0"/>
              <a:buChar char="•"/>
            </a:pPr>
            <a:r>
              <a:rPr lang="en-US" sz="2400" dirty="0"/>
              <a:t>power skipping</a:t>
            </a:r>
          </a:p>
          <a:p>
            <a:pPr marL="285750" lvl="0" indent="-285750">
              <a:buFont typeface="Arial" charset="0"/>
              <a:buChar char="•"/>
            </a:pPr>
            <a:r>
              <a:rPr lang="en-US" sz="2400" dirty="0"/>
              <a:t>vertical depth jumps etc</a:t>
            </a:r>
            <a:r>
              <a:rPr lang="en-US" sz="2400" dirty="0" smtClean="0"/>
              <a:t>.</a:t>
            </a:r>
          </a:p>
          <a:p>
            <a:pPr lvl="0"/>
            <a:endParaRPr lang="en-US" sz="2400" dirty="0"/>
          </a:p>
          <a:p>
            <a:r>
              <a:rPr lang="en-US" sz="2400" dirty="0"/>
              <a:t>The most important aspect of </a:t>
            </a:r>
            <a:r>
              <a:rPr lang="en-US" sz="2400" dirty="0" err="1"/>
              <a:t>plyometrics</a:t>
            </a:r>
            <a:r>
              <a:rPr lang="en-US" sz="2400" dirty="0"/>
              <a:t> training is the speed at which the athlete can switch from the eccentric contraction to the concentric contraction.</a:t>
            </a:r>
          </a:p>
          <a:p>
            <a:r>
              <a:rPr lang="en-US" sz="2400" dirty="0" err="1"/>
              <a:t>Plyometrics</a:t>
            </a:r>
            <a:r>
              <a:rPr lang="en-US" sz="2400" dirty="0"/>
              <a:t> has been shown to develop: speed, power, force development and speed endurance. There are many sports that benefit from this training method including: basketball, netball, volleyball, high-jump, and any other sport where speed or power is required</a:t>
            </a:r>
            <a:r>
              <a:rPr lang="en-US" sz="2400" dirty="0" smtClean="0"/>
              <a:t>.</a:t>
            </a:r>
            <a:endParaRPr lang="en-US" sz="2400" dirty="0"/>
          </a:p>
        </p:txBody>
      </p:sp>
    </p:spTree>
    <p:extLst>
      <p:ext uri="{BB962C8B-B14F-4D97-AF65-F5344CB8AC3E}">
        <p14:creationId xmlns:p14="http://schemas.microsoft.com/office/powerpoint/2010/main" val="1305530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5310" y="346841"/>
            <a:ext cx="11540359" cy="4708981"/>
          </a:xfrm>
          <a:prstGeom prst="rect">
            <a:avLst/>
          </a:prstGeom>
          <a:noFill/>
        </p:spPr>
        <p:txBody>
          <a:bodyPr wrap="square" rtlCol="0">
            <a:spAutoFit/>
          </a:bodyPr>
          <a:lstStyle/>
          <a:p>
            <a:r>
              <a:rPr lang="en-US" sz="2000" b="1" dirty="0"/>
              <a:t>Short Interval</a:t>
            </a:r>
          </a:p>
          <a:p>
            <a:r>
              <a:rPr lang="en-US" sz="2000" dirty="0"/>
              <a:t>Short interval training has short work periods followed by longer rest periods. Often the work to rest ratio is around 1:2 with the rest interval being twice as long and the work period. This method of training is, therefore, different from long interval training in that long interval training has larger work periods than rest intervals</a:t>
            </a:r>
            <a:r>
              <a:rPr lang="en-US" sz="2000" dirty="0" smtClean="0"/>
              <a:t>.</a:t>
            </a:r>
          </a:p>
          <a:p>
            <a:endParaRPr lang="en-US" sz="2000" dirty="0"/>
          </a:p>
          <a:p>
            <a:r>
              <a:rPr lang="en-US" sz="2000" dirty="0"/>
              <a:t>Today many people know short interval training by the buzz acronym “H.I.I.T.” High Intensity Interval Training. HIIT is a great acronym for understanding this training method, because this short interval training is done at high intensities, usually between 85-100% maximal workload, for short periods of time</a:t>
            </a:r>
            <a:r>
              <a:rPr lang="en-US" sz="2000" dirty="0" smtClean="0"/>
              <a:t>.</a:t>
            </a:r>
          </a:p>
          <a:p>
            <a:endParaRPr lang="en-US" sz="2000" dirty="0"/>
          </a:p>
          <a:p>
            <a:r>
              <a:rPr lang="en-US" sz="2000" dirty="0"/>
              <a:t>Exercises used during short interval training include: bike riding, rowing, running, cross-trainers, skipping, jumping, push-ups, etc. In fact just about any exercises that can be done at a high intensity for 10sec-3 min can be used. This is because it relies on the anaerobic energy systems during the work period and the aerobic system for </a:t>
            </a:r>
            <a:r>
              <a:rPr lang="en-US" sz="2000" dirty="0" smtClean="0"/>
              <a:t>recovery. </a:t>
            </a:r>
            <a:endParaRPr lang="en-US" sz="2000" dirty="0"/>
          </a:p>
        </p:txBody>
      </p:sp>
    </p:spTree>
    <p:extLst>
      <p:ext uri="{BB962C8B-B14F-4D97-AF65-F5344CB8AC3E}">
        <p14:creationId xmlns:p14="http://schemas.microsoft.com/office/powerpoint/2010/main" val="418696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310" y="346841"/>
            <a:ext cx="11540359" cy="5632311"/>
          </a:xfrm>
          <a:prstGeom prst="rect">
            <a:avLst/>
          </a:prstGeom>
          <a:noFill/>
        </p:spPr>
        <p:txBody>
          <a:bodyPr wrap="square" rtlCol="0">
            <a:spAutoFit/>
          </a:bodyPr>
          <a:lstStyle/>
          <a:p>
            <a:r>
              <a:rPr lang="en-US" sz="2400" dirty="0"/>
              <a:t>It is important during short interval training that the athlete achieve a good level of recovery before the next work period. This helps to ensure the work periods are maintained at high intensities</a:t>
            </a:r>
            <a:r>
              <a:rPr lang="en-US" sz="2400" dirty="0" smtClean="0"/>
              <a:t>.</a:t>
            </a:r>
          </a:p>
          <a:p>
            <a:endParaRPr lang="en-US" sz="2400" dirty="0"/>
          </a:p>
          <a:p>
            <a:r>
              <a:rPr lang="en-US" sz="2400" dirty="0"/>
              <a:t>Specific benefits of short interval training include:</a:t>
            </a:r>
          </a:p>
          <a:p>
            <a:pPr marL="285750" lvl="0" indent="-285750">
              <a:buFont typeface="Arial" charset="0"/>
              <a:buChar char="•"/>
            </a:pPr>
            <a:r>
              <a:rPr lang="en-US" sz="2400" dirty="0"/>
              <a:t>can focus on the </a:t>
            </a:r>
            <a:r>
              <a:rPr lang="en-US" sz="2400" dirty="0" err="1"/>
              <a:t>alactacid</a:t>
            </a:r>
            <a:r>
              <a:rPr lang="en-US" sz="2400" dirty="0"/>
              <a:t> or lactic acid energy systems</a:t>
            </a:r>
          </a:p>
          <a:p>
            <a:pPr marL="285750" lvl="0" indent="-285750">
              <a:buFont typeface="Arial" charset="0"/>
              <a:buChar char="•"/>
            </a:pPr>
            <a:r>
              <a:rPr lang="en-US" sz="2400" dirty="0"/>
              <a:t>focuses on improved recovery after high intensity work periods</a:t>
            </a:r>
          </a:p>
          <a:p>
            <a:pPr marL="285750" lvl="0" indent="-285750">
              <a:buFont typeface="Arial" charset="0"/>
              <a:buChar char="•"/>
            </a:pPr>
            <a:r>
              <a:rPr lang="en-US" sz="2400" dirty="0"/>
              <a:t>improves waste product removal speed</a:t>
            </a:r>
          </a:p>
          <a:p>
            <a:pPr marL="285750" lvl="0" indent="-285750">
              <a:buFont typeface="Arial" charset="0"/>
              <a:buChar char="•"/>
            </a:pPr>
            <a:r>
              <a:rPr lang="en-US" sz="2400" dirty="0"/>
              <a:t>increases in speed and </a:t>
            </a:r>
            <a:r>
              <a:rPr lang="en-US" sz="2400" dirty="0" smtClean="0"/>
              <a:t>power</a:t>
            </a:r>
          </a:p>
          <a:p>
            <a:pPr marL="285750" lvl="0" indent="-285750">
              <a:buFont typeface="Arial" charset="0"/>
              <a:buChar char="•"/>
            </a:pPr>
            <a:endParaRPr lang="en-US" sz="2400" dirty="0"/>
          </a:p>
          <a:p>
            <a:r>
              <a:rPr lang="en-US" sz="2400" dirty="0"/>
              <a:t>These benefits are suited to many sports, but particularly replicate sports such as the rugby codes, where high intensity is often followed by short breaks before another high intensity action is required. Other sports that benefit include: netball, basketball, futsal, football, cricket (particularly batting) and tennis.</a:t>
            </a:r>
          </a:p>
        </p:txBody>
      </p:sp>
    </p:spTree>
    <p:extLst>
      <p:ext uri="{BB962C8B-B14F-4D97-AF65-F5344CB8AC3E}">
        <p14:creationId xmlns:p14="http://schemas.microsoft.com/office/powerpoint/2010/main" val="544228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841" y="378372"/>
            <a:ext cx="11445766" cy="3108543"/>
          </a:xfrm>
          <a:prstGeom prst="rect">
            <a:avLst/>
          </a:prstGeom>
          <a:noFill/>
        </p:spPr>
        <p:txBody>
          <a:bodyPr wrap="square" rtlCol="0">
            <a:spAutoFit/>
          </a:bodyPr>
          <a:lstStyle/>
          <a:p>
            <a:r>
              <a:rPr lang="en-US" sz="2800" b="1" dirty="0"/>
              <a:t>ANAEROBIC TRAINING</a:t>
            </a:r>
          </a:p>
          <a:p>
            <a:r>
              <a:rPr lang="en-US" sz="2800" dirty="0"/>
              <a:t>Anaerobic training focuses on the anaerobic energy systems (</a:t>
            </a:r>
            <a:r>
              <a:rPr lang="en-US" sz="2800" dirty="0">
                <a:hlinkClick r:id="rId2"/>
              </a:rPr>
              <a:t>lactic acid</a:t>
            </a:r>
            <a:r>
              <a:rPr lang="en-US" sz="2800" dirty="0"/>
              <a:t> and </a:t>
            </a:r>
            <a:r>
              <a:rPr lang="en-US" sz="2800" dirty="0">
                <a:hlinkClick r:id="rId3"/>
              </a:rPr>
              <a:t>alactacid</a:t>
            </a:r>
            <a:r>
              <a:rPr lang="en-US" sz="2800" dirty="0"/>
              <a:t>) and obtaining </a:t>
            </a:r>
            <a:r>
              <a:rPr lang="en-US" sz="2800" dirty="0">
                <a:hlinkClick r:id="rId4"/>
              </a:rPr>
              <a:t>physiological adaptations</a:t>
            </a:r>
            <a:r>
              <a:rPr lang="en-US" sz="2800" dirty="0"/>
              <a:t> that benefit these systems. However, you should note that here in Improving Performance the focus is not on improving lactate </a:t>
            </a:r>
            <a:r>
              <a:rPr lang="en-US" sz="2800" dirty="0">
                <a:hlinkClick r:id="rId5"/>
              </a:rPr>
              <a:t>thresholds</a:t>
            </a:r>
            <a:r>
              <a:rPr lang="en-US" sz="2800" dirty="0"/>
              <a:t> or durations of anaerobic activity, but on speed and power. </a:t>
            </a:r>
            <a:endParaRPr lang="en-US" sz="2800" dirty="0"/>
          </a:p>
        </p:txBody>
      </p:sp>
    </p:spTree>
    <p:extLst>
      <p:ext uri="{BB962C8B-B14F-4D97-AF65-F5344CB8AC3E}">
        <p14:creationId xmlns:p14="http://schemas.microsoft.com/office/powerpoint/2010/main" val="1452820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248" y="283779"/>
            <a:ext cx="11634952" cy="5262979"/>
          </a:xfrm>
          <a:prstGeom prst="rect">
            <a:avLst/>
          </a:prstGeom>
          <a:noFill/>
        </p:spPr>
        <p:txBody>
          <a:bodyPr wrap="square" rtlCol="0">
            <a:spAutoFit/>
          </a:bodyPr>
          <a:lstStyle/>
          <a:p>
            <a:r>
              <a:rPr lang="en-US" sz="2400" b="1" dirty="0"/>
              <a:t>Anaerobic training for speed</a:t>
            </a:r>
          </a:p>
          <a:p>
            <a:r>
              <a:rPr lang="en-US" sz="2400" dirty="0"/>
              <a:t>Speed training seeks to develop the quickness of limb movement and by nature is a form of anaerobic training. There are various methods used to focus on speed development, many overlap with the development of power, since the two (2) are so connected. </a:t>
            </a:r>
            <a:endParaRPr lang="en-US" sz="2400" dirty="0" smtClean="0"/>
          </a:p>
          <a:p>
            <a:endParaRPr lang="en-US" sz="2400" dirty="0"/>
          </a:p>
          <a:p>
            <a:r>
              <a:rPr lang="en-US" sz="2400" dirty="0" smtClean="0"/>
              <a:t>Frequently </a:t>
            </a:r>
            <a:r>
              <a:rPr lang="en-US" sz="2400" dirty="0"/>
              <a:t>speed training will focus on running technique, as proper running technique is very important for the athlete to reach top speeds and produce maximum power during acceleration. Other specifics depend on the method of training. </a:t>
            </a:r>
            <a:endParaRPr lang="en-US" sz="2400" dirty="0" smtClean="0"/>
          </a:p>
          <a:p>
            <a:endParaRPr lang="en-US" sz="2400" dirty="0"/>
          </a:p>
          <a:p>
            <a:r>
              <a:rPr lang="en-US" sz="2400" dirty="0" smtClean="0"/>
              <a:t>Some </a:t>
            </a:r>
            <a:r>
              <a:rPr lang="en-US" sz="2400" dirty="0"/>
              <a:t>of the more common methods include: weight/resistance training, </a:t>
            </a:r>
            <a:r>
              <a:rPr lang="en-US" sz="2400" dirty="0" err="1"/>
              <a:t>plyometrics</a:t>
            </a:r>
            <a:r>
              <a:rPr lang="en-US" sz="2400" dirty="0"/>
              <a:t>, and short interval training. Speed is a vital component of fitness for sports such as: sprinting, football, ice-hockey, baseball, and netball.</a:t>
            </a:r>
          </a:p>
        </p:txBody>
      </p:sp>
    </p:spTree>
    <p:extLst>
      <p:ext uri="{BB962C8B-B14F-4D97-AF65-F5344CB8AC3E}">
        <p14:creationId xmlns:p14="http://schemas.microsoft.com/office/powerpoint/2010/main" val="1536847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310" y="346841"/>
            <a:ext cx="11508828" cy="4401205"/>
          </a:xfrm>
          <a:prstGeom prst="rect">
            <a:avLst/>
          </a:prstGeom>
          <a:noFill/>
        </p:spPr>
        <p:txBody>
          <a:bodyPr wrap="square" rtlCol="0">
            <a:spAutoFit/>
          </a:bodyPr>
          <a:lstStyle/>
          <a:p>
            <a:r>
              <a:rPr lang="en-US" sz="2800" b="1" dirty="0"/>
              <a:t>Anaerobic training for power</a:t>
            </a:r>
          </a:p>
          <a:p>
            <a:r>
              <a:rPr lang="en-US" sz="2800" dirty="0"/>
              <a:t>Power is the combination of velocity and strength (force). A strong athlete is not by definition powerful, and neither is a fast athlete necessarily powerful. There must be a combination of both velocity and power for an athlete to be considered powerful. Power is beneficial for many sports, but particularly sports that require acceleration or deceleration (rugby codes, football, netball, basketball </a:t>
            </a:r>
            <a:r>
              <a:rPr lang="en-US" sz="2800" dirty="0" err="1"/>
              <a:t>etc</a:t>
            </a:r>
            <a:r>
              <a:rPr lang="en-US" sz="2800" dirty="0"/>
              <a:t>). Power training is often done through the use of weight/resistance training, </a:t>
            </a:r>
            <a:r>
              <a:rPr lang="en-US" sz="2800" dirty="0" err="1"/>
              <a:t>plyometrics</a:t>
            </a:r>
            <a:r>
              <a:rPr lang="en-US" sz="2800" dirty="0"/>
              <a:t>, and short interval training.</a:t>
            </a:r>
          </a:p>
        </p:txBody>
      </p:sp>
    </p:spTree>
    <p:extLst>
      <p:ext uri="{BB962C8B-B14F-4D97-AF65-F5344CB8AC3E}">
        <p14:creationId xmlns:p14="http://schemas.microsoft.com/office/powerpoint/2010/main" val="1883183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8372" y="315310"/>
            <a:ext cx="11414235" cy="5324535"/>
          </a:xfrm>
          <a:prstGeom prst="rect">
            <a:avLst/>
          </a:prstGeom>
          <a:noFill/>
        </p:spPr>
        <p:txBody>
          <a:bodyPr wrap="square" rtlCol="0">
            <a:spAutoFit/>
          </a:bodyPr>
          <a:lstStyle/>
          <a:p>
            <a:r>
              <a:rPr lang="en-US" sz="2000" b="1" dirty="0"/>
              <a:t>Design an anaerobic training program</a:t>
            </a:r>
          </a:p>
          <a:p>
            <a:r>
              <a:rPr lang="en-US" sz="2000" dirty="0"/>
              <a:t>Anaerobic training programs involve work periods at very high intensities and have longer rest periods built into the training to ensure the muscle recovers before the next work period. This applies to all forms of anaerobic training. Weight/resistance training will have a rest period between sets, plyometric training will have short breaks between each exercise, and short interval training has rest periods by definition</a:t>
            </a:r>
            <a:r>
              <a:rPr lang="en-US" sz="2000" dirty="0" smtClean="0"/>
              <a:t>.</a:t>
            </a:r>
          </a:p>
          <a:p>
            <a:endParaRPr lang="en-US" sz="2000" dirty="0"/>
          </a:p>
          <a:p>
            <a:r>
              <a:rPr lang="en-US" sz="2000" dirty="0"/>
              <a:t>Rest periods are vital in anaerobic training programs, as they ensure the athlete’s anaerobic energy systems recover before the next work period. This allows for greater intensities to occur during the work period, and a greater volume of work to be completed at the higher intensities. This is important because the greater the volume of work done at the higher intensities the greater the physiological adaptations will be</a:t>
            </a:r>
            <a:r>
              <a:rPr lang="en-US" sz="2000" dirty="0" smtClean="0"/>
              <a:t>.</a:t>
            </a:r>
          </a:p>
          <a:p>
            <a:endParaRPr lang="en-US" sz="2000" dirty="0"/>
          </a:p>
          <a:p>
            <a:r>
              <a:rPr lang="en-US" sz="2000" dirty="0"/>
              <a:t>Anaerobic training will have work periods that are at an intensity above the lactate threshold/lactate inflection point, ensuring that adaptations occur in the anaerobic energy system and that the adaptations are anaerobic specific (although aerobic physiological adaptations will occur as well</a:t>
            </a:r>
            <a:r>
              <a:rPr lang="en-US" sz="2000" dirty="0" smtClean="0"/>
              <a:t>).</a:t>
            </a:r>
          </a:p>
        </p:txBody>
      </p:sp>
    </p:spTree>
    <p:extLst>
      <p:ext uri="{BB962C8B-B14F-4D97-AF65-F5344CB8AC3E}">
        <p14:creationId xmlns:p14="http://schemas.microsoft.com/office/powerpoint/2010/main" val="379779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8372" y="315310"/>
            <a:ext cx="11477297" cy="5940088"/>
          </a:xfrm>
          <a:prstGeom prst="rect">
            <a:avLst/>
          </a:prstGeom>
          <a:noFill/>
        </p:spPr>
        <p:txBody>
          <a:bodyPr wrap="square" rtlCol="0">
            <a:spAutoFit/>
          </a:bodyPr>
          <a:lstStyle/>
          <a:p>
            <a:r>
              <a:rPr lang="en-US" sz="2000" b="1" dirty="0"/>
              <a:t>Measuring anaerobic training adaptations</a:t>
            </a:r>
          </a:p>
          <a:p>
            <a:r>
              <a:rPr lang="en-US" sz="2000" dirty="0"/>
              <a:t>Anaerobic adaptations include:</a:t>
            </a:r>
          </a:p>
          <a:p>
            <a:pPr marL="285750" lvl="0" indent="-285750">
              <a:buFont typeface="Arial" charset="0"/>
              <a:buChar char="•"/>
            </a:pPr>
            <a:r>
              <a:rPr lang="en-US" sz="2000" dirty="0"/>
              <a:t>increased anaerobic enzymes</a:t>
            </a:r>
          </a:p>
          <a:p>
            <a:pPr marL="285750" lvl="0" indent="-285750">
              <a:buFont typeface="Arial" charset="0"/>
              <a:buChar char="•"/>
            </a:pPr>
            <a:r>
              <a:rPr lang="en-US" sz="2000" dirty="0"/>
              <a:t>increased PC stores</a:t>
            </a:r>
          </a:p>
          <a:p>
            <a:pPr marL="285750" lvl="0" indent="-285750">
              <a:buFont typeface="Arial" charset="0"/>
              <a:buChar char="•"/>
            </a:pPr>
            <a:r>
              <a:rPr lang="en-US" sz="2000" dirty="0"/>
              <a:t>increased strength</a:t>
            </a:r>
          </a:p>
          <a:p>
            <a:pPr marL="285750" lvl="0" indent="-285750">
              <a:buFont typeface="Arial" charset="0"/>
              <a:buChar char="•"/>
            </a:pPr>
            <a:r>
              <a:rPr lang="en-US" sz="2000" dirty="0"/>
              <a:t>increased speed</a:t>
            </a:r>
          </a:p>
          <a:p>
            <a:pPr marL="285750" lvl="0" indent="-285750">
              <a:buFont typeface="Arial" charset="0"/>
              <a:buChar char="•"/>
            </a:pPr>
            <a:r>
              <a:rPr lang="en-US" sz="2000" dirty="0"/>
              <a:t>increased removal of waste products</a:t>
            </a:r>
          </a:p>
          <a:p>
            <a:pPr marL="285750" lvl="0" indent="-285750">
              <a:buFont typeface="Arial" charset="0"/>
              <a:buChar char="•"/>
            </a:pPr>
            <a:r>
              <a:rPr lang="en-US" sz="2000" dirty="0"/>
              <a:t>faster recovery</a:t>
            </a:r>
          </a:p>
          <a:p>
            <a:pPr marL="285750" lvl="0" indent="-285750">
              <a:buFont typeface="Arial" charset="0"/>
              <a:buChar char="•"/>
            </a:pPr>
            <a:r>
              <a:rPr lang="en-US" sz="2000" dirty="0"/>
              <a:t>hypertrophy </a:t>
            </a:r>
            <a:r>
              <a:rPr lang="en-US" sz="2000" dirty="0" err="1" smtClean="0"/>
              <a:t>etc</a:t>
            </a:r>
            <a:endParaRPr lang="en-US" sz="2000" dirty="0" smtClean="0"/>
          </a:p>
          <a:p>
            <a:pPr marL="285750" lvl="0" indent="-285750">
              <a:buFont typeface="Arial" charset="0"/>
              <a:buChar char="•"/>
            </a:pPr>
            <a:endParaRPr lang="en-US" sz="2000" dirty="0"/>
          </a:p>
          <a:p>
            <a:r>
              <a:rPr lang="en-US" sz="2000" dirty="0"/>
              <a:t>These can be measured in various ways. Lactic threshold testing can provide information regarding improvements in waste product removal, circumference measurements will provide information on hypertrophy, 1 RM testing will provide measures for strength gains etc</a:t>
            </a:r>
            <a:r>
              <a:rPr lang="en-US" sz="2000" dirty="0" smtClean="0"/>
              <a:t>.</a:t>
            </a:r>
          </a:p>
          <a:p>
            <a:endParaRPr lang="en-US" sz="2000" dirty="0"/>
          </a:p>
          <a:p>
            <a:r>
              <a:rPr lang="en-US" sz="2000" dirty="0"/>
              <a:t>Tests for measuring speed and power are often sport specific, though they can also be conducted in laboratory environments. Tests for power include: Vertical jump, standing long jump, seated medicine ball throw, etc. Tests for speed include: 20 </a:t>
            </a:r>
            <a:r>
              <a:rPr lang="en-US" sz="2000" dirty="0" err="1"/>
              <a:t>metre</a:t>
            </a:r>
            <a:r>
              <a:rPr lang="en-US" sz="2000" dirty="0"/>
              <a:t> dash, radar testing, exercise bike testing </a:t>
            </a:r>
            <a:r>
              <a:rPr lang="en-US" sz="2000" dirty="0" err="1"/>
              <a:t>etc</a:t>
            </a:r>
            <a:r>
              <a:rPr lang="en-US" sz="2000" dirty="0"/>
              <a:t> </a:t>
            </a:r>
          </a:p>
        </p:txBody>
      </p:sp>
    </p:spTree>
    <p:extLst>
      <p:ext uri="{BB962C8B-B14F-4D97-AF65-F5344CB8AC3E}">
        <p14:creationId xmlns:p14="http://schemas.microsoft.com/office/powerpoint/2010/main" val="271442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841" y="315310"/>
            <a:ext cx="11540359" cy="6370975"/>
          </a:xfrm>
          <a:prstGeom prst="rect">
            <a:avLst/>
          </a:prstGeom>
          <a:noFill/>
        </p:spPr>
        <p:txBody>
          <a:bodyPr wrap="square" rtlCol="0">
            <a:spAutoFit/>
          </a:bodyPr>
          <a:lstStyle/>
          <a:p>
            <a:r>
              <a:rPr lang="en-US" sz="2400" b="1" dirty="0"/>
              <a:t>Safety for anaerobic training</a:t>
            </a:r>
          </a:p>
          <a:p>
            <a:r>
              <a:rPr lang="en-US" sz="2400" dirty="0"/>
              <a:t>Anaerobic training is one of the more dangerous forms of training, especially </a:t>
            </a:r>
            <a:r>
              <a:rPr lang="en-US" sz="2400" dirty="0" err="1"/>
              <a:t>plyometrics</a:t>
            </a:r>
            <a:r>
              <a:rPr lang="en-US" sz="2400" dirty="0"/>
              <a:t> and power weight training. This is due not just to the high intensities, but the high force and high velocity movements. These place large amounts of stress on the body and minor mistakes can cause serious injuries</a:t>
            </a:r>
            <a:r>
              <a:rPr lang="en-US" sz="2400" dirty="0" smtClean="0"/>
              <a:t>.</a:t>
            </a:r>
          </a:p>
          <a:p>
            <a:endParaRPr lang="en-US" sz="2400" dirty="0"/>
          </a:p>
          <a:p>
            <a:r>
              <a:rPr lang="en-US" sz="2400" dirty="0"/>
              <a:t>Technique MUST be mastered before power training. Athletes will usually develop their strength before adapting it to power, where the focus becomes developing the force at speed.</a:t>
            </a:r>
          </a:p>
          <a:p>
            <a:r>
              <a:rPr lang="en-US" sz="2400" dirty="0"/>
              <a:t>Rest is also an important safety measure in anaerobic training. This is not just rest between sets, though it includes this, but also rest between training sessions or competition.</a:t>
            </a:r>
          </a:p>
          <a:p>
            <a:r>
              <a:rPr lang="en-US" sz="2400" dirty="0"/>
              <a:t>Anaerobic training should be conducted under professional supervision (personal trainer, coach, exercise scientist </a:t>
            </a:r>
            <a:r>
              <a:rPr lang="en-US" sz="2400" dirty="0" err="1"/>
              <a:t>etc</a:t>
            </a:r>
            <a:r>
              <a:rPr lang="en-US" sz="2400" dirty="0"/>
              <a:t>). Overuse injuries and soft tissue injuries are the types of injuries that commonly occur in anaerobic training.</a:t>
            </a:r>
          </a:p>
        </p:txBody>
      </p:sp>
    </p:spTree>
    <p:extLst>
      <p:ext uri="{BB962C8B-B14F-4D97-AF65-F5344CB8AC3E}">
        <p14:creationId xmlns:p14="http://schemas.microsoft.com/office/powerpoint/2010/main" val="483216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965" y="283779"/>
            <a:ext cx="11382704" cy="5632311"/>
          </a:xfrm>
          <a:prstGeom prst="rect">
            <a:avLst/>
          </a:prstGeom>
          <a:noFill/>
        </p:spPr>
        <p:txBody>
          <a:bodyPr wrap="square" rtlCol="0">
            <a:spAutoFit/>
          </a:bodyPr>
          <a:lstStyle/>
          <a:p>
            <a:r>
              <a:rPr lang="en-US" sz="2400" b="1" dirty="0"/>
              <a:t>Developing Power through Resistance/Weight Training</a:t>
            </a:r>
          </a:p>
          <a:p>
            <a:r>
              <a:rPr lang="en-US" sz="2400" dirty="0"/>
              <a:t>Developing power through resistance weight training is common in many sports, especially when size is an advantage. Resistance training is often used in reference to </a:t>
            </a:r>
            <a:r>
              <a:rPr lang="en-US" sz="2400" dirty="0">
                <a:hlinkClick r:id="rId2"/>
              </a:rPr>
              <a:t>weight training</a:t>
            </a:r>
            <a:r>
              <a:rPr lang="en-US" sz="2400" dirty="0"/>
              <a:t>, but includes more than just </a:t>
            </a:r>
            <a:r>
              <a:rPr lang="en-US" sz="2400" dirty="0">
                <a:hlinkClick r:id="rId2"/>
              </a:rPr>
              <a:t>weight training</a:t>
            </a:r>
            <a:r>
              <a:rPr lang="en-US" sz="2400" dirty="0"/>
              <a:t>.</a:t>
            </a:r>
          </a:p>
          <a:p>
            <a:r>
              <a:rPr lang="en-US" sz="2400" dirty="0"/>
              <a:t> </a:t>
            </a:r>
          </a:p>
          <a:p>
            <a:r>
              <a:rPr lang="en-US" sz="2400" b="1" dirty="0"/>
              <a:t>E</a:t>
            </a:r>
            <a:r>
              <a:rPr lang="en-US" sz="2400" b="1" dirty="0" smtClean="0"/>
              <a:t>xample </a:t>
            </a:r>
            <a:r>
              <a:rPr lang="en-US" sz="2400" b="1" dirty="0"/>
              <a:t>program for developing power through resistance</a:t>
            </a:r>
            <a:r>
              <a:rPr lang="en-US" sz="2400" b="1" dirty="0" smtClean="0"/>
              <a:t>: weight </a:t>
            </a:r>
            <a:r>
              <a:rPr lang="en-US" sz="2400" b="1" dirty="0"/>
              <a:t>training</a:t>
            </a:r>
          </a:p>
          <a:p>
            <a:r>
              <a:rPr lang="en-US" sz="2400" dirty="0"/>
              <a:t>Developing power through </a:t>
            </a:r>
            <a:r>
              <a:rPr lang="en-US" sz="2400" dirty="0">
                <a:hlinkClick r:id="rId2"/>
              </a:rPr>
              <a:t>weight training</a:t>
            </a:r>
            <a:r>
              <a:rPr lang="en-US" sz="2400" dirty="0"/>
              <a:t> revolves around very high intensities, long rest periods and low work volumes. </a:t>
            </a:r>
            <a:endParaRPr lang="en-US" sz="2400" dirty="0"/>
          </a:p>
          <a:p>
            <a:endParaRPr lang="en-US" sz="2400" dirty="0" smtClean="0"/>
          </a:p>
          <a:p>
            <a:r>
              <a:rPr lang="en-US" sz="2400" dirty="0" smtClean="0"/>
              <a:t>In </a:t>
            </a:r>
            <a:r>
              <a:rPr lang="en-US" sz="2400" dirty="0"/>
              <a:t>order to develop power it is generally recommended that </a:t>
            </a:r>
            <a:r>
              <a:rPr lang="en-US" sz="2400" dirty="0" smtClean="0"/>
              <a:t>the athlete</a:t>
            </a:r>
            <a:r>
              <a:rPr lang="en-US" sz="2400" dirty="0"/>
              <a:t> complete</a:t>
            </a:r>
            <a:r>
              <a:rPr lang="en-US" sz="2400" dirty="0" smtClean="0"/>
              <a:t>:</a:t>
            </a:r>
            <a:r>
              <a:rPr lang="en-US" sz="2400" dirty="0"/>
              <a:t> </a:t>
            </a:r>
          </a:p>
          <a:p>
            <a:pPr marL="285750" lvl="0" indent="-285750">
              <a:buFont typeface="Arial" charset="0"/>
              <a:buChar char="•"/>
            </a:pPr>
            <a:r>
              <a:rPr lang="en-US" sz="2400" dirty="0"/>
              <a:t>1-3 sets</a:t>
            </a:r>
          </a:p>
          <a:p>
            <a:pPr marL="285750" lvl="0" indent="-285750">
              <a:buFont typeface="Arial" charset="0"/>
              <a:buChar char="•"/>
            </a:pPr>
            <a:r>
              <a:rPr lang="en-US" sz="2400" dirty="0"/>
              <a:t>1-5 RM</a:t>
            </a:r>
          </a:p>
          <a:p>
            <a:pPr marL="285750" lvl="0" indent="-285750">
              <a:buFont typeface="Arial" charset="0"/>
              <a:buChar char="•"/>
            </a:pPr>
            <a:r>
              <a:rPr lang="en-US" sz="2400" dirty="0"/>
              <a:t>1-5 times a </a:t>
            </a:r>
            <a:r>
              <a:rPr lang="en-US" sz="2400" dirty="0" smtClean="0"/>
              <a:t>week</a:t>
            </a:r>
            <a:endParaRPr lang="en-US" sz="2400" dirty="0"/>
          </a:p>
        </p:txBody>
      </p:sp>
    </p:spTree>
    <p:extLst>
      <p:ext uri="{BB962C8B-B14F-4D97-AF65-F5344CB8AC3E}">
        <p14:creationId xmlns:p14="http://schemas.microsoft.com/office/powerpoint/2010/main" val="1577305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8372" y="315310"/>
            <a:ext cx="11508828" cy="5262979"/>
          </a:xfrm>
          <a:prstGeom prst="rect">
            <a:avLst/>
          </a:prstGeom>
          <a:noFill/>
        </p:spPr>
        <p:txBody>
          <a:bodyPr wrap="square" rtlCol="0">
            <a:spAutoFit/>
          </a:bodyPr>
          <a:lstStyle/>
          <a:p>
            <a:r>
              <a:rPr lang="en-US" sz="2400" dirty="0"/>
              <a:t>However, research seems to indicate that the most important aspect of developing power through </a:t>
            </a:r>
            <a:r>
              <a:rPr lang="en-US" sz="2400" dirty="0">
                <a:hlinkClick r:id="rId2"/>
              </a:rPr>
              <a:t>weight training</a:t>
            </a:r>
            <a:r>
              <a:rPr lang="en-US" sz="2400" dirty="0"/>
              <a:t> is “bar speed”. The faster the bar speed, or the greater the velocity at which the weight is lifted the greater the improvements in power</a:t>
            </a:r>
            <a:r>
              <a:rPr lang="en-US" sz="2400" dirty="0" smtClean="0"/>
              <a:t>.</a:t>
            </a:r>
          </a:p>
          <a:p>
            <a:endParaRPr lang="en-US" sz="2400" dirty="0"/>
          </a:p>
          <a:p>
            <a:r>
              <a:rPr lang="en-US" sz="2400" i="1" dirty="0"/>
              <a:t>In </a:t>
            </a:r>
            <a:r>
              <a:rPr lang="en-US" sz="2400" i="1" dirty="0">
                <a:hlinkClick r:id="rId3"/>
              </a:rPr>
              <a:t>resistance training</a:t>
            </a:r>
            <a:r>
              <a:rPr lang="en-US" sz="2400" i="1" dirty="0"/>
              <a:t> programs, training with a faster bar speed seems likely to enhance gains in power, training closer to muscular failure and using longer rest periods may enhance gains in power, while the effects of training with heavier relative loads, higher volumes, or larger ROMs are </a:t>
            </a:r>
            <a:r>
              <a:rPr lang="en-US" sz="2400" i="1" dirty="0" smtClean="0"/>
              <a:t>unclear.</a:t>
            </a:r>
            <a:endParaRPr lang="en-US" sz="2400" i="1" dirty="0"/>
          </a:p>
          <a:p>
            <a:endParaRPr lang="en-US" sz="2400" dirty="0"/>
          </a:p>
          <a:p>
            <a:r>
              <a:rPr lang="en-US" sz="2400" dirty="0"/>
              <a:t>Advice for </a:t>
            </a:r>
            <a:r>
              <a:rPr lang="en-US" sz="2400" dirty="0">
                <a:hlinkClick r:id="rId3"/>
              </a:rPr>
              <a:t>resistance training</a:t>
            </a:r>
            <a:r>
              <a:rPr lang="en-US" sz="2400" dirty="0"/>
              <a:t> and power development seems to be the same. The aspect of training that is of most importance is the speed at which movements are completed. Higher intensities could possibly increase gains in power along with shorter rest periods.</a:t>
            </a:r>
          </a:p>
        </p:txBody>
      </p:sp>
    </p:spTree>
    <p:extLst>
      <p:ext uri="{BB962C8B-B14F-4D97-AF65-F5344CB8AC3E}">
        <p14:creationId xmlns:p14="http://schemas.microsoft.com/office/powerpoint/2010/main" val="3561729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23</TotalTime>
  <Words>1206</Words>
  <Application>Microsoft Macintosh PowerPoint</Application>
  <PresentationFormat>Widescreen</PresentationFormat>
  <Paragraphs>88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Century Gothic</vt:lpstr>
      <vt:lpstr>Wingdings 2</vt:lpstr>
      <vt:lpstr>Arial</vt:lpstr>
      <vt:lpstr>Quotable</vt:lpstr>
      <vt:lpstr>Anaerobic Training (Power and Speed)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Anaerobic Training (Power and Speed)</dc:title>
  <dc:creator>Microsoft Office User</dc:creator>
  <cp:lastModifiedBy>Microsoft Office User</cp:lastModifiedBy>
  <cp:revision>3</cp:revision>
  <dcterms:created xsi:type="dcterms:W3CDTF">2016-07-12T05:58:34Z</dcterms:created>
  <dcterms:modified xsi:type="dcterms:W3CDTF">2016-07-12T06:21:49Z</dcterms:modified>
</cp:coreProperties>
</file>