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4" pos="7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EBD8"/>
    <a:srgbClr val="8335E5"/>
    <a:srgbClr val="6B8DE1"/>
    <a:srgbClr val="6C92E1"/>
    <a:srgbClr val="6313DC"/>
    <a:srgbClr val="1E3ADA"/>
    <a:srgbClr val="030553"/>
    <a:srgbClr val="7D4BC9"/>
    <a:srgbClr val="16286E"/>
    <a:srgbClr val="652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2" autoAdjust="0"/>
  </p:normalViewPr>
  <p:slideViewPr>
    <p:cSldViewPr snapToGrid="0" showGuides="1">
      <p:cViewPr varScale="1">
        <p:scale>
          <a:sx n="127" d="100"/>
          <a:sy n="127" d="100"/>
        </p:scale>
        <p:origin x="308" y="96"/>
      </p:cViewPr>
      <p:guideLst>
        <p:guide orient="horz" pos="2064"/>
        <p:guide pos="3840"/>
        <p:guide pos="456"/>
        <p:guide pos="7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29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8BDD7-4F37-46AB-9A13-BF4D77EDD71D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8F48A-6110-47DA-8521-A1D1FFD22F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9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0BBB5-FEB0-47AD-A01D-A9D346203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207C41-C17D-4E84-B9CC-CA142B94C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5F25D-6082-47DE-9B2C-675944DD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4B0FF-3B25-4E5C-A0A7-4E163636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77007-1A01-499B-ACAD-C9F9C20B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6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81C24-32F4-4208-B651-CDCBFCD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74779-B577-461F-A409-71F6A5A11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044BD-4FA0-432C-95D7-517D2DE8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7F283-FE61-4C9A-9E39-74D429C5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9B807-6FE9-4E47-846B-BCB39B7A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8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2594DD-FFD4-4AA9-BCDA-0BA87C146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C2B6E-24EB-42CE-8B4D-3178D08C7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92C56-63F3-4246-AAEE-2FBC89E8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10319-C816-40EC-B1D0-FD9748E4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4E9AB-6952-407A-9F06-2EB91717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ADCE2-978E-4923-B0E9-4C966B67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B0BD6-F012-4C6D-BDAD-9E90ED25A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2F9E5-192C-4E88-9147-D263893B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A7138-3EAF-4C9D-903E-55D9BC04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B0B82-496D-45C3-A682-7AF9AFFB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2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DAD0-5F6F-47DA-A010-1C4A30C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EFA6E-A768-42A8-B2C3-F100D826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46640-E89E-47CE-984D-0C0ECF7C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77A8F-F167-4C43-AEE7-45067080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DA754-ED79-4909-833D-55BF9A5D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8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A026-BFE6-4D2A-9ABF-C593B566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747E8-A36B-4B4A-B2A4-B5283152A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6B59D-87BD-4F32-B9BC-31F9B1A5D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49B47-0C41-4DCC-9902-126916D9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D28B7-2F2D-4E80-A107-C1F266C6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D650A-4D0F-46AE-A132-267FCD92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7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4C6F9-F6F6-4EA1-98AA-81B84F7C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8B83E-B37C-46C9-8284-D6EBA0033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150B8-0288-44AC-9CE7-E7BD9FB3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5DCAE-6027-49B9-A818-F45FADE27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4FAE16-DBCB-4A42-BFFC-053F2D529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E8C038-E6A1-499D-9E24-FA598042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F911B6-A759-487E-8CB6-CF9EF73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906EC0-369D-4138-8D70-148CFDE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5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2F8A-97AC-456C-B9E3-45A7D520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0F483-F2B9-47A3-9B5C-8C264B7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49874-9D9B-4597-B20D-33D6F58B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5894C-9062-435A-9758-82ED9C6D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A3F6AD-4D61-4238-AB7D-613625BF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ACDC9-944D-47C6-B286-82C86AD9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AC43-3846-4080-B764-AB2DB308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7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F4779-0336-4AFA-B9A7-259EE8BE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2F449-DDC3-4694-81E5-91A4B8F4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0A2C4-3B2E-46AC-9605-73F5B2CC1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9769-F5A5-4635-BD0C-D6049DEB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52DC3-D3D7-446F-A866-D7820B7B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CDB00-5218-4567-902B-845073BE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2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61E4-9FF7-494B-A1C9-C9A1DD70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245657-DA21-4769-84F8-88DC64450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7B310-6692-4981-9CB8-FE79A091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A2C9E-A9AD-4BB9-A691-90BB84F5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3D45D-C826-4846-BBFC-A0D98B7E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16961-40DC-443E-9DB8-3A987DF4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3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341CFC-63B9-4A19-A8AB-62B9E452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A838B-134E-40B6-A7E3-1119BB8BF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943BB-9EAD-4CBC-9CA2-75F70C6B5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4036C-9E7C-4FFC-99FA-414B61E345DD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4E537-5CBA-4B86-9D30-577B9F741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79E72-0F12-4646-BCDF-4C9EAA89C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This image is an abstract decorative shape. ">
            <a:extLst>
              <a:ext uri="{FF2B5EF4-FFF2-40B4-BE49-F238E27FC236}">
                <a16:creationId xmlns:a16="http://schemas.microsoft.com/office/drawing/2014/main" id="{8E504344-8563-476C-9EF9-4200B272FDC1}"/>
              </a:ext>
            </a:extLst>
          </p:cNvPr>
          <p:cNvGrpSpPr/>
          <p:nvPr/>
        </p:nvGrpSpPr>
        <p:grpSpPr>
          <a:xfrm>
            <a:off x="4855953" y="-2833465"/>
            <a:ext cx="8948964" cy="12105059"/>
            <a:chOff x="4855953" y="-2833465"/>
            <a:chExt cx="8948964" cy="12105059"/>
          </a:xfrm>
        </p:grpSpPr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73D22BE5-D5D5-4BF2-A935-5C4AB588B45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42C174B-303A-45F6-8FF1-93001A3AAFC1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22AA5A4F-A0EB-453F-A699-F817D4616C6F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1165547-DF3A-4694-9097-2BDAF2003713}"/>
              </a:ext>
            </a:extLst>
          </p:cNvPr>
          <p:cNvSpPr txBox="1"/>
          <p:nvPr/>
        </p:nvSpPr>
        <p:spPr>
          <a:xfrm>
            <a:off x="355646" y="404222"/>
            <a:ext cx="484570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5400" b="1" dirty="0"/>
              <a:t>ANXIETY &amp; AROUSAL</a:t>
            </a:r>
            <a:endParaRPr lang="en-US" sz="5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Human resources slide 1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8B14E07-4E46-40AE-A56A-76CAE9528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46" y="3386135"/>
            <a:ext cx="7243156" cy="3106105"/>
          </a:xfrm>
        </p:spPr>
        <p:txBody>
          <a:bodyPr numCol="2">
            <a:normAutofit/>
          </a:bodyPr>
          <a:lstStyle/>
          <a:p>
            <a:pPr algn="l">
              <a:defRPr/>
            </a:pPr>
            <a:r>
              <a:rPr lang="en-AU" b="1" dirty="0"/>
              <a:t>STUDENTS LEARN ABOUT</a:t>
            </a:r>
            <a:r>
              <a:rPr lang="en-AU" b="1" dirty="0" smtClean="0"/>
              <a:t>:</a:t>
            </a:r>
          </a:p>
          <a:p>
            <a:pPr algn="l">
              <a:defRPr/>
            </a:pPr>
            <a:endParaRPr lang="en-AU" b="1" dirty="0"/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AU" dirty="0" smtClean="0"/>
              <a:t>Trait </a:t>
            </a:r>
            <a:r>
              <a:rPr lang="en-AU" dirty="0"/>
              <a:t>and state anxiety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AU" dirty="0"/>
              <a:t>Sources of stress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AU" dirty="0"/>
              <a:t>Optimum arousal</a:t>
            </a:r>
          </a:p>
          <a:p>
            <a:pPr algn="l">
              <a:defRPr/>
            </a:pPr>
            <a:endParaRPr lang="en-AU" dirty="0" smtClean="0"/>
          </a:p>
          <a:p>
            <a:pPr algn="l">
              <a:defRPr/>
            </a:pPr>
            <a:endParaRPr lang="en-AU" b="1" dirty="0" smtClean="0"/>
          </a:p>
          <a:p>
            <a:pPr algn="l">
              <a:defRPr/>
            </a:pPr>
            <a:r>
              <a:rPr lang="en-AU" b="1" dirty="0" smtClean="0"/>
              <a:t>STUDENTS </a:t>
            </a:r>
            <a:r>
              <a:rPr lang="en-AU" b="1" dirty="0"/>
              <a:t>LEARN TO: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AU" dirty="0"/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AU" dirty="0"/>
              <a:t>Explain the difference between anxiety and arousal in terms of the effects on performance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5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/>
              <a:t>OPTIMAL AROUSAL CONT…</a:t>
            </a:r>
            <a:endParaRPr lang="en-AU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878" y="1448811"/>
            <a:ext cx="3972743" cy="493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74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/>
              <a:t>OPTIMAL AROUSAL CONT…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AU" dirty="0"/>
              <a:t>Arousal varies from one skill to another</a:t>
            </a:r>
          </a:p>
          <a:p>
            <a:pPr lvl="1">
              <a:defRPr/>
            </a:pPr>
            <a:r>
              <a:rPr lang="en-AU" dirty="0"/>
              <a:t>Hard skills (multi muscular = archery, golf) need a lower arousal </a:t>
            </a:r>
          </a:p>
          <a:p>
            <a:pPr lvl="1">
              <a:defRPr/>
            </a:pPr>
            <a:r>
              <a:rPr lang="en-AU" dirty="0"/>
              <a:t>Easy skills (large muscle groups running =  weight lifting) need high arousal</a:t>
            </a:r>
            <a:r>
              <a:rPr lang="en-AU" dirty="0" smtClean="0"/>
              <a:t>.</a:t>
            </a:r>
          </a:p>
          <a:p>
            <a:pPr marL="457200" lvl="1" indent="0">
              <a:buNone/>
              <a:defRPr/>
            </a:pPr>
            <a:endParaRPr lang="en-AU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AU" b="1" dirty="0"/>
              <a:t>Optimal arousal</a:t>
            </a:r>
            <a:r>
              <a:rPr lang="en-AU" dirty="0"/>
              <a:t> depends on:</a:t>
            </a:r>
          </a:p>
          <a:p>
            <a:pPr>
              <a:lnSpc>
                <a:spcPct val="80000"/>
              </a:lnSpc>
              <a:defRPr/>
            </a:pPr>
            <a:r>
              <a:rPr lang="en-AU" dirty="0"/>
              <a:t>Self expectation</a:t>
            </a:r>
          </a:p>
          <a:p>
            <a:pPr>
              <a:lnSpc>
                <a:spcPct val="80000"/>
              </a:lnSpc>
              <a:defRPr/>
            </a:pPr>
            <a:r>
              <a:rPr lang="en-AU" dirty="0"/>
              <a:t>Expectation by others</a:t>
            </a:r>
          </a:p>
          <a:p>
            <a:pPr>
              <a:lnSpc>
                <a:spcPct val="80000"/>
              </a:lnSpc>
              <a:defRPr/>
            </a:pPr>
            <a:r>
              <a:rPr lang="en-AU" dirty="0"/>
              <a:t>Experience</a:t>
            </a:r>
          </a:p>
          <a:p>
            <a:pPr>
              <a:lnSpc>
                <a:spcPct val="80000"/>
              </a:lnSpc>
              <a:defRPr/>
            </a:pPr>
            <a:r>
              <a:rPr lang="en-AU" dirty="0"/>
              <a:t>Financial pressures</a:t>
            </a:r>
          </a:p>
          <a:p>
            <a:pPr>
              <a:lnSpc>
                <a:spcPct val="80000"/>
              </a:lnSpc>
              <a:defRPr/>
            </a:pPr>
            <a:r>
              <a:rPr lang="en-AU" dirty="0"/>
              <a:t>Level of competition</a:t>
            </a:r>
          </a:p>
          <a:p>
            <a:pPr>
              <a:lnSpc>
                <a:spcPct val="80000"/>
              </a:lnSpc>
              <a:defRPr/>
            </a:pPr>
            <a:r>
              <a:rPr lang="en-AU" dirty="0"/>
              <a:t>Degree of difficulty</a:t>
            </a:r>
          </a:p>
          <a:p>
            <a:pPr>
              <a:lnSpc>
                <a:spcPct val="80000"/>
              </a:lnSpc>
              <a:defRPr/>
            </a:pPr>
            <a:r>
              <a:rPr lang="en-AU" dirty="0"/>
              <a:t>Skills finesse</a:t>
            </a:r>
          </a:p>
          <a:p>
            <a:pPr>
              <a:lnSpc>
                <a:spcPct val="80000"/>
              </a:lnSpc>
              <a:defRPr/>
            </a:pPr>
            <a:r>
              <a:rPr lang="en-AU" dirty="0"/>
              <a:t>When arousal is controlled it will produce quality performances.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840" y="3072598"/>
            <a:ext cx="3813663" cy="228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8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ANXIETY &amp; AROUSAL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n-AU" b="1" dirty="0" smtClean="0"/>
              <a:t>ANXIETY</a:t>
            </a:r>
          </a:p>
          <a:p>
            <a:pPr>
              <a:lnSpc>
                <a:spcPct val="120000"/>
              </a:lnSpc>
              <a:defRPr/>
            </a:pPr>
            <a:r>
              <a:rPr lang="en-AU" dirty="0" smtClean="0"/>
              <a:t>Is </a:t>
            </a:r>
            <a:r>
              <a:rPr lang="en-AU" dirty="0"/>
              <a:t>predominantly a psychological process characterised by fear or apprehension in anticipation of confronting a situation perceived to be potentially threatening.</a:t>
            </a:r>
          </a:p>
          <a:p>
            <a:pPr>
              <a:lnSpc>
                <a:spcPct val="120000"/>
              </a:lnSpc>
              <a:defRPr/>
            </a:pPr>
            <a:r>
              <a:rPr lang="en-AU" dirty="0"/>
              <a:t>Anxiety is extremely complex emotion identified by various levels of agitation</a:t>
            </a:r>
          </a:p>
          <a:p>
            <a:pPr>
              <a:lnSpc>
                <a:spcPct val="120000"/>
              </a:lnSpc>
              <a:defRPr/>
            </a:pPr>
            <a:r>
              <a:rPr lang="en-AU" dirty="0"/>
              <a:t>Caused by a reaction to a threat or perceived threat that generates a ‘fight’ or ‘flight’ response.</a:t>
            </a:r>
          </a:p>
          <a:p>
            <a:pPr>
              <a:lnSpc>
                <a:spcPct val="120000"/>
              </a:lnSpc>
              <a:defRPr/>
            </a:pPr>
            <a:r>
              <a:rPr lang="en-AU" dirty="0"/>
              <a:t>At the top of anxiety – it disrupts focus, concentration and can affect muscular control</a:t>
            </a:r>
          </a:p>
          <a:p>
            <a:pPr>
              <a:lnSpc>
                <a:spcPct val="120000"/>
              </a:lnSpc>
              <a:defRPr/>
            </a:pPr>
            <a:r>
              <a:rPr lang="en-AU" dirty="0"/>
              <a:t>There is a fine line between ‘psyched up’ and ‘psyched out’. A person’s state of mind depends almost entirely upon their perceptions and expectations</a:t>
            </a:r>
            <a:r>
              <a:rPr lang="en-AU" dirty="0" smtClean="0"/>
              <a:t>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80" y="82550"/>
            <a:ext cx="26289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215" y="222529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2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TRAIT &amp; STATE ANXIETY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AU" sz="1800" b="1" dirty="0"/>
              <a:t>TRAIT ANXIETY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AU" altLang="en-US" sz="1800" dirty="0"/>
              <a:t>The general level of stress that an individual can handle. 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AU" altLang="en-US" sz="1800" dirty="0"/>
              <a:t>It is evident in day to day activities we deal with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AU" altLang="en-US" sz="1800" dirty="0"/>
              <a:t>It ranges from one person to another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AU" altLang="en-US" sz="1800" dirty="0"/>
              <a:t>If well trained in public speaking (no </a:t>
            </a:r>
            <a:r>
              <a:rPr lang="en-AU" altLang="en-US" sz="1800" dirty="0" err="1"/>
              <a:t>probs</a:t>
            </a:r>
            <a:r>
              <a:rPr lang="en-AU" altLang="en-US" sz="1800" dirty="0"/>
              <a:t>) if not then anxiety will set in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AU" altLang="en-US" sz="1800" dirty="0"/>
              <a:t>Can be controlled by relaxation techniques or progressive muscular relaxation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AU" altLang="en-US" sz="1800" dirty="0"/>
              <a:t>Support, positive comments and encouragement positively affect a player’s level of trait anxiety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AU" altLang="en-US" sz="1800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AU" altLang="en-US" sz="1800" b="1" dirty="0"/>
              <a:t>STATE ANXIETY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AU" altLang="en-US" sz="1800" dirty="0"/>
              <a:t>Is a more specific type of anxiety - it can fluctuate - </a:t>
            </a:r>
            <a:r>
              <a:rPr lang="en-AU" altLang="en-US" sz="1800" dirty="0" err="1"/>
              <a:t>eg</a:t>
            </a:r>
            <a:r>
              <a:rPr lang="en-AU" altLang="en-US" sz="1800" dirty="0"/>
              <a:t> when an athlete has a penalty goal.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AU" altLang="en-US" sz="1800" dirty="0"/>
              <a:t>It comes from a fear of failure (nerves/shaking)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AU" altLang="en-US" sz="1800" dirty="0"/>
              <a:t>It can contribute to a feeling of mental and physical paralysis preventing normal actions – </a:t>
            </a:r>
            <a:r>
              <a:rPr lang="en-AU" altLang="en-US" sz="1800" dirty="0" err="1"/>
              <a:t>eg</a:t>
            </a:r>
            <a:r>
              <a:rPr lang="en-AU" altLang="en-US" sz="1800" dirty="0"/>
              <a:t> missing easy shots in basketball, breaking in a swimming race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AU" altLang="en-US" sz="1800" dirty="0"/>
              <a:t>Relaxation, slow breathing, changing the pattern of thinking and engaging in through distractions are commonly used anxiety techniques suggested by </a:t>
            </a:r>
            <a:r>
              <a:rPr lang="en-AU" altLang="en-US" sz="1800" dirty="0" smtClean="0"/>
              <a:t>coaches</a:t>
            </a:r>
            <a:endParaRPr lang="en-AU" alt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822" y="1027906"/>
            <a:ext cx="2145978" cy="2145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15" y="92075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SOURCES OF STRESS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AU" sz="2000" dirty="0"/>
              <a:t>Stress is a non-specific response by the body when a demand has been placed upon it.</a:t>
            </a:r>
          </a:p>
          <a:p>
            <a:pPr>
              <a:defRPr/>
            </a:pPr>
            <a:r>
              <a:rPr lang="en-AU" sz="2000" dirty="0"/>
              <a:t>Stress has the potential to cause body reactions (shaking and nausea)</a:t>
            </a:r>
          </a:p>
          <a:p>
            <a:pPr>
              <a:defRPr/>
            </a:pPr>
            <a:r>
              <a:rPr lang="en-AU" sz="2000" dirty="0"/>
              <a:t>Felt by all participants but particularly individual sports – feeling of isolation and exposure</a:t>
            </a:r>
          </a:p>
          <a:p>
            <a:pPr>
              <a:defRPr/>
            </a:pPr>
            <a:r>
              <a:rPr lang="en-AU" sz="2000" dirty="0"/>
              <a:t>So what causes stress - an increase in adrenaline</a:t>
            </a:r>
          </a:p>
          <a:p>
            <a:pPr>
              <a:defRPr/>
            </a:pPr>
            <a:r>
              <a:rPr lang="en-AU" sz="2000" dirty="0"/>
              <a:t>It is characterised by:</a:t>
            </a:r>
          </a:p>
          <a:p>
            <a:pPr lvl="1">
              <a:defRPr/>
            </a:pPr>
            <a:r>
              <a:rPr lang="en-AU" sz="1600" dirty="0"/>
              <a:t>Increased blood supply to skeletal muscles</a:t>
            </a:r>
          </a:p>
          <a:p>
            <a:pPr lvl="1">
              <a:defRPr/>
            </a:pPr>
            <a:r>
              <a:rPr lang="en-AU" sz="1600" dirty="0"/>
              <a:t>More oxygen to lungs</a:t>
            </a:r>
          </a:p>
          <a:p>
            <a:pPr lvl="1">
              <a:defRPr/>
            </a:pPr>
            <a:r>
              <a:rPr lang="en-AU" sz="1600" dirty="0"/>
              <a:t>Increased glucose production – provide extra fuel</a:t>
            </a:r>
          </a:p>
          <a:p>
            <a:pPr lvl="1">
              <a:defRPr/>
            </a:pPr>
            <a:r>
              <a:rPr lang="en-AU" sz="1600" dirty="0"/>
              <a:t>Increased sweat production to cool body</a:t>
            </a:r>
          </a:p>
          <a:p>
            <a:pPr lvl="1">
              <a:defRPr/>
            </a:pPr>
            <a:r>
              <a:rPr lang="en-AU" sz="1600" dirty="0"/>
              <a:t>Tightened muscles to prepare for action 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688" y="163809"/>
            <a:ext cx="2102113" cy="1574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165" y="372307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77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SOURCES OF STRESS CONT…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Can be real or imaginary</a:t>
            </a:r>
          </a:p>
          <a:p>
            <a:pPr lvl="1">
              <a:defRPr/>
            </a:pPr>
            <a:r>
              <a:rPr lang="en-AU" dirty="0"/>
              <a:t>Real – spiders in your bed</a:t>
            </a:r>
          </a:p>
          <a:p>
            <a:pPr lvl="1">
              <a:defRPr/>
            </a:pPr>
            <a:r>
              <a:rPr lang="en-AU" dirty="0"/>
              <a:t>Imaginative – Just thinking about spiders in your bed</a:t>
            </a:r>
          </a:p>
          <a:p>
            <a:pPr>
              <a:defRPr/>
            </a:pPr>
            <a:r>
              <a:rPr lang="en-AU" dirty="0"/>
              <a:t>Both can cause immediate body changes</a:t>
            </a:r>
          </a:p>
          <a:p>
            <a:pPr>
              <a:defRPr/>
            </a:pPr>
            <a:r>
              <a:rPr lang="en-AU" dirty="0"/>
              <a:t>The mind finds it very hard to differentiate between real or imagined experience</a:t>
            </a:r>
          </a:p>
          <a:p>
            <a:pPr>
              <a:defRPr/>
            </a:pPr>
            <a:r>
              <a:rPr lang="en-AU" dirty="0"/>
              <a:t>Imaginative stress can cause increased sweat and HR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712" y="102790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6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SOURCES OF STRESS CONT…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AU" sz="2400" dirty="0"/>
              <a:t>Stress depends on the individual = meaning genetic make up and coping strategies. </a:t>
            </a:r>
          </a:p>
          <a:p>
            <a:pPr lvl="1">
              <a:defRPr/>
            </a:pPr>
            <a:r>
              <a:rPr lang="en-AU" sz="2000" dirty="0"/>
              <a:t>A lot of people go to the toilet to relieve anxiety or chew gum</a:t>
            </a:r>
          </a:p>
          <a:p>
            <a:pPr>
              <a:defRPr/>
            </a:pPr>
            <a:r>
              <a:rPr lang="en-AU" sz="2400" dirty="0"/>
              <a:t>How a person can handle stress will reflect the following attributes:</a:t>
            </a:r>
          </a:p>
          <a:p>
            <a:pPr lvl="1">
              <a:defRPr/>
            </a:pPr>
            <a:r>
              <a:rPr lang="en-AU" sz="2000" dirty="0"/>
              <a:t>Past experience</a:t>
            </a:r>
          </a:p>
          <a:p>
            <a:pPr lvl="1">
              <a:defRPr/>
            </a:pPr>
            <a:r>
              <a:rPr lang="en-AU" sz="2000" dirty="0"/>
              <a:t>Routines</a:t>
            </a:r>
          </a:p>
          <a:p>
            <a:pPr lvl="1">
              <a:defRPr/>
            </a:pPr>
            <a:r>
              <a:rPr lang="en-AU" sz="2000" dirty="0"/>
              <a:t>Expectations</a:t>
            </a:r>
          </a:p>
          <a:p>
            <a:pPr lvl="1">
              <a:defRPr/>
            </a:pPr>
            <a:r>
              <a:rPr lang="en-AU" sz="2000" dirty="0"/>
              <a:t>Amount of support</a:t>
            </a:r>
          </a:p>
          <a:p>
            <a:pPr lvl="1">
              <a:defRPr/>
            </a:pPr>
            <a:r>
              <a:rPr lang="en-AU" sz="2000" dirty="0"/>
              <a:t>Frequency of stress </a:t>
            </a:r>
          </a:p>
          <a:p>
            <a:pPr>
              <a:defRPr/>
            </a:pPr>
            <a:r>
              <a:rPr lang="en-AU" sz="2400" dirty="0"/>
              <a:t>Stress can come from:</a:t>
            </a:r>
          </a:p>
          <a:p>
            <a:pPr lvl="1">
              <a:defRPr/>
            </a:pPr>
            <a:r>
              <a:rPr lang="en-AU" sz="2000" dirty="0"/>
              <a:t>Lack of income</a:t>
            </a:r>
          </a:p>
          <a:p>
            <a:pPr lvl="1">
              <a:defRPr/>
            </a:pPr>
            <a:r>
              <a:rPr lang="en-AU" sz="2000" dirty="0"/>
              <a:t>Family problems</a:t>
            </a:r>
          </a:p>
          <a:p>
            <a:pPr lvl="1">
              <a:defRPr/>
            </a:pPr>
            <a:r>
              <a:rPr lang="en-AU" sz="2000" dirty="0"/>
              <a:t>Relationship problems</a:t>
            </a:r>
          </a:p>
          <a:p>
            <a:pPr lvl="1">
              <a:defRPr/>
            </a:pPr>
            <a:r>
              <a:rPr lang="en-AU" sz="2000" dirty="0"/>
              <a:t>Illness 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242" y="370297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82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SOURCES OF STRESS CONT…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AU" dirty="0"/>
              <a:t>In sport stress can come from: </a:t>
            </a:r>
          </a:p>
          <a:p>
            <a:pPr lvl="1">
              <a:defRPr/>
            </a:pPr>
            <a:r>
              <a:rPr lang="en-AU" dirty="0"/>
              <a:t>Personal pressure - desire to win</a:t>
            </a:r>
          </a:p>
          <a:p>
            <a:pPr lvl="1">
              <a:defRPr/>
            </a:pPr>
            <a:r>
              <a:rPr lang="en-AU" dirty="0"/>
              <a:t>Competition pressure - exerted by competition</a:t>
            </a:r>
          </a:p>
          <a:p>
            <a:pPr lvl="1">
              <a:defRPr/>
            </a:pPr>
            <a:r>
              <a:rPr lang="en-AU" dirty="0"/>
              <a:t>Social pressure - from coaches, parents or other athletes</a:t>
            </a:r>
          </a:p>
          <a:p>
            <a:pPr lvl="1">
              <a:defRPr/>
            </a:pPr>
            <a:r>
              <a:rPr lang="en-AU" dirty="0"/>
              <a:t>Physical pressure - having to perform learned skill under pressure</a:t>
            </a:r>
          </a:p>
          <a:p>
            <a:pPr marL="0" indent="0">
              <a:buNone/>
              <a:defRPr/>
            </a:pPr>
            <a:r>
              <a:rPr lang="en-AU" dirty="0" smtClean="0"/>
              <a:t>How </a:t>
            </a:r>
            <a:r>
              <a:rPr lang="en-AU" dirty="0"/>
              <a:t>to deal with it:</a:t>
            </a:r>
          </a:p>
          <a:p>
            <a:pPr lvl="1">
              <a:defRPr/>
            </a:pPr>
            <a:r>
              <a:rPr lang="en-AU" dirty="0"/>
              <a:t>Relaxation techniques</a:t>
            </a:r>
          </a:p>
          <a:p>
            <a:pPr lvl="1">
              <a:defRPr/>
            </a:pPr>
            <a:r>
              <a:rPr lang="en-AU" dirty="0"/>
              <a:t>Practice of focusing on the skill not the result (concentration skills)</a:t>
            </a:r>
          </a:p>
          <a:p>
            <a:pPr lvl="1">
              <a:defRPr/>
            </a:pPr>
            <a:r>
              <a:rPr lang="en-AU" dirty="0"/>
              <a:t>By developing confidence in your skills</a:t>
            </a:r>
          </a:p>
          <a:p>
            <a:pPr lvl="1">
              <a:defRPr/>
            </a:pPr>
            <a:r>
              <a:rPr lang="en-AU" dirty="0"/>
              <a:t>Planning strategies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984" y="1435763"/>
            <a:ext cx="27051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5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OPTIMAL AROUSAL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AU" dirty="0"/>
              <a:t>Arousal is the level of anxiety before or during a performance.</a:t>
            </a:r>
          </a:p>
          <a:p>
            <a:pPr>
              <a:defRPr/>
            </a:pPr>
            <a:r>
              <a:rPr lang="en-AU" dirty="0"/>
              <a:t>Arousal is different to anxiety as arousal is essentially a  physiological process. </a:t>
            </a:r>
          </a:p>
          <a:p>
            <a:pPr>
              <a:defRPr/>
            </a:pPr>
            <a:r>
              <a:rPr lang="en-AU" dirty="0"/>
              <a:t>Arousal is necessary for athletes to have.</a:t>
            </a:r>
          </a:p>
          <a:p>
            <a:pPr>
              <a:defRPr/>
            </a:pPr>
            <a:r>
              <a:rPr lang="en-AU" dirty="0"/>
              <a:t>It can increase performance or decrease it depending on the level.</a:t>
            </a:r>
          </a:p>
          <a:p>
            <a:pPr>
              <a:lnSpc>
                <a:spcPct val="80000"/>
              </a:lnSpc>
              <a:defRPr/>
            </a:pPr>
            <a:r>
              <a:rPr lang="en-AU" dirty="0"/>
              <a:t>Levels of arousal are very much dependant on the athlete.</a:t>
            </a:r>
          </a:p>
          <a:p>
            <a:pPr>
              <a:lnSpc>
                <a:spcPct val="80000"/>
              </a:lnSpc>
              <a:defRPr/>
            </a:pPr>
            <a:endParaRPr lang="en-AU" dirty="0" smtClean="0"/>
          </a:p>
          <a:p>
            <a:pPr>
              <a:lnSpc>
                <a:spcPct val="80000"/>
              </a:lnSpc>
              <a:defRPr/>
            </a:pPr>
            <a:r>
              <a:rPr lang="en-AU" dirty="0" smtClean="0"/>
              <a:t>Two </a:t>
            </a:r>
            <a:r>
              <a:rPr lang="en-AU" dirty="0"/>
              <a:t>examples:</a:t>
            </a:r>
          </a:p>
          <a:p>
            <a:pPr lvl="1">
              <a:lnSpc>
                <a:spcPct val="120000"/>
              </a:lnSpc>
              <a:defRPr/>
            </a:pPr>
            <a:r>
              <a:rPr lang="en-AU" dirty="0" smtClean="0"/>
              <a:t>A surfer performs really poor due to a lack of motivation and energy due to poor performance prior – low arousal</a:t>
            </a:r>
          </a:p>
          <a:p>
            <a:pPr lvl="1">
              <a:lnSpc>
                <a:spcPct val="120000"/>
              </a:lnSpc>
              <a:defRPr/>
            </a:pPr>
            <a:r>
              <a:rPr lang="en-AU" dirty="0" smtClean="0"/>
              <a:t>A golfer performs a putt poorly due to a high level of motivation and anxiety (they become to tense) high arousal</a:t>
            </a:r>
            <a:endParaRPr lang="en-AU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AU" dirty="0"/>
          </a:p>
          <a:p>
            <a:pPr>
              <a:lnSpc>
                <a:spcPct val="80000"/>
              </a:lnSpc>
              <a:defRPr/>
            </a:pPr>
            <a:r>
              <a:rPr lang="en-AU" dirty="0"/>
              <a:t>Those athletes who have high anxiety usually will require </a:t>
            </a:r>
            <a:r>
              <a:rPr lang="en-AU" b="1" u="sng" dirty="0"/>
              <a:t>less arousal</a:t>
            </a:r>
          </a:p>
          <a:p>
            <a:pPr>
              <a:lnSpc>
                <a:spcPct val="80000"/>
              </a:lnSpc>
              <a:defRPr/>
            </a:pPr>
            <a:r>
              <a:rPr lang="en-AU" dirty="0"/>
              <a:t>Those athletes who have a low anxiety level will require </a:t>
            </a:r>
            <a:r>
              <a:rPr lang="en-AU" b="1" u="sng" dirty="0"/>
              <a:t>more arousal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000" y="365125"/>
            <a:ext cx="1695450" cy="2124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65" y="166666"/>
            <a:ext cx="2540036" cy="152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1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/>
              <a:t>OPTIMAL AROUSAL CONT…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Both a high and a low arousal will result in a poor performance.</a:t>
            </a:r>
          </a:p>
          <a:p>
            <a:pPr>
              <a:defRPr/>
            </a:pPr>
            <a:r>
              <a:rPr lang="en-AU" dirty="0"/>
              <a:t>Optimum Arousal can be reached by achieving a middle ground (this changes for different skills and for different people)</a:t>
            </a:r>
          </a:p>
          <a:p>
            <a:pPr>
              <a:defRPr/>
            </a:pPr>
            <a:r>
              <a:rPr lang="en-AU" dirty="0"/>
              <a:t>Motivation, reinforcement and anxiety all affect arousal and how an athlete reaches their optimum arousal.</a:t>
            </a:r>
          </a:p>
          <a:p>
            <a:pPr>
              <a:defRPr/>
            </a:pPr>
            <a:r>
              <a:rPr lang="en-AU" dirty="0"/>
              <a:t>It is the coaches and athletes job to know about their levels of arousal and how they can achieve their optimal arousal.  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604" y="5154542"/>
            <a:ext cx="33623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07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rosoft_Human_resources.potx" id="{FCA23E4D-BBA6-42AA-B584-B2F61B58D23B}" vid="{FACEDC86-E352-46D7-8179-62AC0FE9D0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 resources, from 24Slides</Template>
  <TotalTime>0</TotalTime>
  <Words>866</Words>
  <Application>Microsoft Office PowerPoint</Application>
  <PresentationFormat>Widescreen</PresentationFormat>
  <Paragraphs>109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Office Theme</vt:lpstr>
      <vt:lpstr>Human resources slide 1</vt:lpstr>
      <vt:lpstr>ANXIETY &amp; AROUSAL</vt:lpstr>
      <vt:lpstr>TRAIT &amp; STATE ANXIETY</vt:lpstr>
      <vt:lpstr>SOURCES OF STRESS</vt:lpstr>
      <vt:lpstr>SOURCES OF STRESS CONT…</vt:lpstr>
      <vt:lpstr>SOURCES OF STRESS CONT…</vt:lpstr>
      <vt:lpstr>SOURCES OF STRESS CONT…</vt:lpstr>
      <vt:lpstr>OPTIMAL AROUSAL</vt:lpstr>
      <vt:lpstr>OPTIMAL AROUSAL CONT…</vt:lpstr>
      <vt:lpstr>OPTIMAL AROUSAL CONT…</vt:lpstr>
      <vt:lpstr>OPTIMAL AROUSAL CONT…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2019-02-26T22:49:02Z</dcterms:created>
  <dcterms:modified xsi:type="dcterms:W3CDTF">2019-02-27T01:13:43Z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2018-11-20T23:59:14.8270896Z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