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3" r:id="rId4"/>
    <p:sldId id="264" r:id="rId5"/>
    <p:sldId id="266" r:id="rId6"/>
    <p:sldId id="268" r:id="rId7"/>
    <p:sldId id="267" r:id="rId8"/>
    <p:sldId id="270" r:id="rId9"/>
    <p:sldId id="269"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38"/>
    <p:restoredTop sz="94671"/>
  </p:normalViewPr>
  <p:slideViewPr>
    <p:cSldViewPr snapToGrid="0" snapToObjects="1">
      <p:cViewPr>
        <p:scale>
          <a:sx n="65" d="100"/>
          <a:sy n="65" d="100"/>
        </p:scale>
        <p:origin x="9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3/6/2018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3/6/2018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3/6/2018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3/6/2018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rPr>
              <a:t>ASSESSMENT OF INJURIES</a:t>
            </a:r>
            <a:endParaRPr lang="en-US" b="1" dirty="0">
              <a:solidFill>
                <a:schemeClr val="tx1"/>
              </a:solidFill>
            </a:endParaRPr>
          </a:p>
        </p:txBody>
      </p:sp>
      <p:sp>
        <p:nvSpPr>
          <p:cNvPr id="3" name="Subtitle 2"/>
          <p:cNvSpPr>
            <a:spLocks noGrp="1"/>
          </p:cNvSpPr>
          <p:nvPr>
            <p:ph type="subTitle" idx="1"/>
          </p:nvPr>
        </p:nvSpPr>
        <p:spPr/>
        <p:txBody>
          <a:bodyPr/>
          <a:lstStyle/>
          <a:p>
            <a:r>
              <a:rPr lang="en-US" b="1" dirty="0" smtClean="0"/>
              <a:t>TOTAPS</a:t>
            </a:r>
            <a:endParaRPr lang="en-US" b="1" dirty="0"/>
          </a:p>
        </p:txBody>
      </p:sp>
    </p:spTree>
    <p:extLst>
      <p:ext uri="{BB962C8B-B14F-4D97-AF65-F5344CB8AC3E}">
        <p14:creationId xmlns:p14="http://schemas.microsoft.com/office/powerpoint/2010/main" val="436441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TOTAPS CONT…</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smtClean="0">
                <a:solidFill>
                  <a:schemeClr val="tx1"/>
                </a:solidFill>
              </a:rPr>
              <a:t>TOTAP</a:t>
            </a:r>
            <a:r>
              <a:rPr lang="en-AU" dirty="0" smtClean="0">
                <a:solidFill>
                  <a:schemeClr val="accent1"/>
                </a:solidFill>
              </a:rPr>
              <a:t>S</a:t>
            </a:r>
            <a:r>
              <a:rPr lang="en-AU" dirty="0" smtClean="0">
                <a:solidFill>
                  <a:schemeClr val="tx1"/>
                </a:solidFill>
              </a:rPr>
              <a:t>:</a:t>
            </a:r>
          </a:p>
          <a:p>
            <a:pPr lvl="1">
              <a:buFont typeface="Wingdings" panose="05000000000000000000" pitchFamily="2" charset="2"/>
              <a:buChar char="q"/>
            </a:pPr>
            <a:r>
              <a:rPr lang="en-AU" dirty="0" smtClean="0">
                <a:solidFill>
                  <a:schemeClr val="accent1"/>
                </a:solidFill>
              </a:rPr>
              <a:t>Skills Test</a:t>
            </a:r>
            <a:r>
              <a:rPr lang="en-AU" dirty="0"/>
              <a:t> – </a:t>
            </a:r>
            <a:r>
              <a:rPr lang="en-AU" dirty="0" smtClean="0"/>
              <a:t>Used </a:t>
            </a:r>
            <a:r>
              <a:rPr lang="en-AU" dirty="0"/>
              <a:t>to assess the injury to determine if the injured area can undergo the forces often found in the sport being played. </a:t>
            </a:r>
            <a:endParaRPr lang="en-AU" dirty="0" smtClean="0"/>
          </a:p>
          <a:p>
            <a:pPr lvl="1">
              <a:buFont typeface="Wingdings" panose="05000000000000000000" pitchFamily="2" charset="2"/>
              <a:buChar char="q"/>
            </a:pPr>
            <a:r>
              <a:rPr lang="en-AU" dirty="0" smtClean="0"/>
              <a:t>Skills </a:t>
            </a:r>
            <a:r>
              <a:rPr lang="en-AU" dirty="0"/>
              <a:t>tests are specific to the sport and progress from basic low intensity/force movements (such as putting weight on the injured limb, walking or jogging) to the faster more powerful and forceful activities (such as jumping and changing direction at speed). </a:t>
            </a:r>
            <a:endParaRPr lang="en-AU" dirty="0" smtClean="0"/>
          </a:p>
          <a:p>
            <a:pPr lvl="1">
              <a:buFont typeface="Wingdings" panose="05000000000000000000" pitchFamily="2" charset="2"/>
              <a:buChar char="q"/>
            </a:pPr>
            <a:r>
              <a:rPr lang="en-AU" dirty="0" smtClean="0"/>
              <a:t>It </a:t>
            </a:r>
            <a:r>
              <a:rPr lang="en-AU" dirty="0"/>
              <a:t>will also progress from no equipment to the full range of equipment being used as it would be used in the sport, e.g. serving with a tennis racket at top speed, hitting back hands and forehands as well as volleys and other strokes, while running and changing directions for a tennis player.</a:t>
            </a:r>
            <a:endParaRPr lang="en-AU" dirty="0">
              <a:solidFill>
                <a:schemeClr val="tx1"/>
              </a:solidFill>
            </a:endParaRPr>
          </a:p>
          <a:p>
            <a:pPr lvl="1">
              <a:buFont typeface="Wingdings" panose="05000000000000000000" pitchFamily="2" charset="2"/>
              <a:buChar char="q"/>
            </a:pPr>
            <a:endParaRPr lang="en-AU" dirty="0">
              <a:solidFill>
                <a:schemeClr val="tx1"/>
              </a:solidFill>
            </a:endParaRPr>
          </a:p>
        </p:txBody>
      </p:sp>
    </p:spTree>
    <p:extLst>
      <p:ext uri="{BB962C8B-B14F-4D97-AF65-F5344CB8AC3E}">
        <p14:creationId xmlns:p14="http://schemas.microsoft.com/office/powerpoint/2010/main" val="391015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ASSESSMENT OF INJURIES</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a:solidFill>
                  <a:schemeClr val="tx1"/>
                </a:solidFill>
              </a:rPr>
              <a:t>In the assessment of injuries in the sport context there are three step-by-step procedures that are used and overlap with each </a:t>
            </a:r>
            <a:r>
              <a:rPr lang="en-AU" dirty="0" smtClean="0">
                <a:solidFill>
                  <a:schemeClr val="tx1"/>
                </a:solidFill>
              </a:rPr>
              <a:t>other:</a:t>
            </a:r>
          </a:p>
          <a:p>
            <a:pPr lvl="1">
              <a:buFont typeface="Wingdings" panose="05000000000000000000" pitchFamily="2" charset="2"/>
              <a:buChar char="q"/>
            </a:pPr>
            <a:r>
              <a:rPr lang="en-AU" dirty="0">
                <a:solidFill>
                  <a:schemeClr val="tx1"/>
                </a:solidFill>
              </a:rPr>
              <a:t>F</a:t>
            </a:r>
            <a:r>
              <a:rPr lang="en-AU" dirty="0" smtClean="0">
                <a:solidFill>
                  <a:schemeClr val="tx1"/>
                </a:solidFill>
              </a:rPr>
              <a:t>irst </a:t>
            </a:r>
            <a:r>
              <a:rPr lang="en-AU" dirty="0">
                <a:solidFill>
                  <a:schemeClr val="tx1"/>
                </a:solidFill>
              </a:rPr>
              <a:t>aid DRSABCD </a:t>
            </a:r>
            <a:r>
              <a:rPr lang="en-AU" dirty="0" smtClean="0">
                <a:solidFill>
                  <a:schemeClr val="tx1"/>
                </a:solidFill>
              </a:rPr>
              <a:t>procedure</a:t>
            </a:r>
          </a:p>
          <a:p>
            <a:pPr lvl="1">
              <a:buFont typeface="Wingdings" panose="05000000000000000000" pitchFamily="2" charset="2"/>
              <a:buChar char="q"/>
            </a:pPr>
            <a:r>
              <a:rPr lang="en-AU" dirty="0">
                <a:solidFill>
                  <a:schemeClr val="tx1"/>
                </a:solidFill>
              </a:rPr>
              <a:t>O</a:t>
            </a:r>
            <a:r>
              <a:rPr lang="en-AU" dirty="0" smtClean="0">
                <a:solidFill>
                  <a:schemeClr val="tx1"/>
                </a:solidFill>
              </a:rPr>
              <a:t>n </a:t>
            </a:r>
            <a:r>
              <a:rPr lang="en-AU" dirty="0">
                <a:solidFill>
                  <a:schemeClr val="tx1"/>
                </a:solidFill>
              </a:rPr>
              <a:t>field STOP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Off </a:t>
            </a:r>
            <a:r>
              <a:rPr lang="en-AU" dirty="0">
                <a:solidFill>
                  <a:schemeClr val="tx1"/>
                </a:solidFill>
              </a:rPr>
              <a:t>field complete assessment TOTAPS.</a:t>
            </a:r>
            <a:endParaRPr lang="en-AU" dirty="0">
              <a:solidFill>
                <a:schemeClr val="tx1"/>
              </a:solidFill>
            </a:endParaRPr>
          </a:p>
        </p:txBody>
      </p:sp>
      <p:pic>
        <p:nvPicPr>
          <p:cNvPr id="4" name="Picture 3"/>
          <p:cNvPicPr>
            <a:picLocks noChangeAspect="1"/>
          </p:cNvPicPr>
          <p:nvPr/>
        </p:nvPicPr>
        <p:blipFill>
          <a:blip r:embed="rId2"/>
          <a:stretch>
            <a:fillRect/>
          </a:stretch>
        </p:blipFill>
        <p:spPr>
          <a:xfrm>
            <a:off x="5274063" y="2574886"/>
            <a:ext cx="2781300" cy="3514725"/>
          </a:xfrm>
          <a:prstGeom prst="rect">
            <a:avLst/>
          </a:prstGeom>
        </p:spPr>
      </p:pic>
    </p:spTree>
    <p:extLst>
      <p:ext uri="{BB962C8B-B14F-4D97-AF65-F5344CB8AC3E}">
        <p14:creationId xmlns:p14="http://schemas.microsoft.com/office/powerpoint/2010/main" val="209216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DRSABCD</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a:solidFill>
                  <a:schemeClr val="tx1"/>
                </a:solidFill>
              </a:rPr>
              <a:t>DRSABCD is followed before any specific assessment of injury occurs. </a:t>
            </a:r>
            <a:endParaRPr lang="en-AU" dirty="0" smtClean="0">
              <a:solidFill>
                <a:schemeClr val="tx1"/>
              </a:solidFill>
            </a:endParaRPr>
          </a:p>
          <a:p>
            <a:pPr>
              <a:buFont typeface="Wingdings" panose="05000000000000000000" pitchFamily="2" charset="2"/>
              <a:buChar char="q"/>
            </a:pPr>
            <a:r>
              <a:rPr lang="en-AU" dirty="0" smtClean="0">
                <a:solidFill>
                  <a:schemeClr val="tx1"/>
                </a:solidFill>
              </a:rPr>
              <a:t>The </a:t>
            </a:r>
            <a:r>
              <a:rPr lang="en-AU" dirty="0">
                <a:solidFill>
                  <a:schemeClr val="tx1"/>
                </a:solidFill>
              </a:rPr>
              <a:t>person assessing the injury should first check for danger to themselves, by-standers and then the casualty</a:t>
            </a:r>
            <a:r>
              <a:rPr lang="en-AU" dirty="0" smtClean="0">
                <a:solidFill>
                  <a:schemeClr val="tx1"/>
                </a:solidFill>
              </a:rPr>
              <a:t>.</a:t>
            </a:r>
          </a:p>
          <a:p>
            <a:pPr>
              <a:buFont typeface="Wingdings" panose="05000000000000000000" pitchFamily="2" charset="2"/>
              <a:buChar char="q"/>
            </a:pPr>
            <a:r>
              <a:rPr lang="en-AU" dirty="0" smtClean="0">
                <a:solidFill>
                  <a:schemeClr val="tx1"/>
                </a:solidFill>
              </a:rPr>
              <a:t>They </a:t>
            </a:r>
            <a:r>
              <a:rPr lang="en-AU" dirty="0">
                <a:solidFill>
                  <a:schemeClr val="tx1"/>
                </a:solidFill>
              </a:rPr>
              <a:t>then look for a response from the </a:t>
            </a:r>
            <a:r>
              <a:rPr lang="en-AU" dirty="0" smtClean="0">
                <a:solidFill>
                  <a:schemeClr val="tx1"/>
                </a:solidFill>
              </a:rPr>
              <a:t>athlete</a:t>
            </a:r>
          </a:p>
          <a:p>
            <a:pPr>
              <a:buFont typeface="Wingdings" panose="05000000000000000000" pitchFamily="2" charset="2"/>
              <a:buChar char="q"/>
            </a:pPr>
            <a:r>
              <a:rPr lang="en-AU" dirty="0" smtClean="0">
                <a:solidFill>
                  <a:schemeClr val="tx1"/>
                </a:solidFill>
              </a:rPr>
              <a:t>Provided </a:t>
            </a:r>
            <a:r>
              <a:rPr lang="en-AU" dirty="0">
                <a:solidFill>
                  <a:schemeClr val="tx1"/>
                </a:solidFill>
              </a:rPr>
              <a:t>there is a </a:t>
            </a:r>
            <a:r>
              <a:rPr lang="en-AU" dirty="0" smtClean="0">
                <a:solidFill>
                  <a:schemeClr val="tx1"/>
                </a:solidFill>
              </a:rPr>
              <a:t>response, progress </a:t>
            </a:r>
            <a:r>
              <a:rPr lang="en-AU" dirty="0">
                <a:solidFill>
                  <a:schemeClr val="tx1"/>
                </a:solidFill>
              </a:rPr>
              <a:t>through STOP (Stop, Talk, Observe, Prevent further injury). </a:t>
            </a:r>
            <a:endParaRPr lang="en-AU" dirty="0" smtClean="0">
              <a:solidFill>
                <a:schemeClr val="tx1"/>
              </a:solidFill>
            </a:endParaRPr>
          </a:p>
          <a:p>
            <a:pPr>
              <a:buFont typeface="Wingdings" panose="05000000000000000000" pitchFamily="2" charset="2"/>
              <a:buChar char="q"/>
            </a:pPr>
            <a:r>
              <a:rPr lang="en-AU" dirty="0" smtClean="0">
                <a:solidFill>
                  <a:schemeClr val="tx1"/>
                </a:solidFill>
              </a:rPr>
              <a:t>If </a:t>
            </a:r>
            <a:r>
              <a:rPr lang="en-AU" dirty="0">
                <a:solidFill>
                  <a:schemeClr val="tx1"/>
                </a:solidFill>
              </a:rPr>
              <a:t>there is no response then the assessor should continue through SABCD.</a:t>
            </a:r>
            <a:endParaRPr lang="en-AU" dirty="0">
              <a:solidFill>
                <a:schemeClr val="tx1"/>
              </a:solidFill>
            </a:endParaRPr>
          </a:p>
        </p:txBody>
      </p:sp>
    </p:spTree>
    <p:extLst>
      <p:ext uri="{BB962C8B-B14F-4D97-AF65-F5344CB8AC3E}">
        <p14:creationId xmlns:p14="http://schemas.microsoft.com/office/powerpoint/2010/main" val="370151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STOP</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normAutofit fontScale="92500" lnSpcReduction="20000"/>
          </a:bodyPr>
          <a:lstStyle/>
          <a:p>
            <a:pPr>
              <a:buFont typeface="Wingdings" panose="05000000000000000000" pitchFamily="2" charset="2"/>
              <a:buChar char="q"/>
            </a:pPr>
            <a:r>
              <a:rPr lang="en-AU" dirty="0">
                <a:solidFill>
                  <a:schemeClr val="tx1"/>
                </a:solidFill>
              </a:rPr>
              <a:t>STOP is an on-field assessment done to quickly assess the injury and determine if further assessment is required or if the athlete can continue to play. </a:t>
            </a:r>
            <a:endParaRPr lang="en-AU" dirty="0" smtClean="0">
              <a:solidFill>
                <a:schemeClr val="tx1"/>
              </a:solidFill>
            </a:endParaRPr>
          </a:p>
          <a:p>
            <a:pPr>
              <a:buFont typeface="Wingdings" panose="05000000000000000000" pitchFamily="2" charset="2"/>
              <a:buChar char="q"/>
            </a:pPr>
            <a:r>
              <a:rPr lang="en-AU" dirty="0" smtClean="0">
                <a:solidFill>
                  <a:schemeClr val="tx1"/>
                </a:solidFill>
              </a:rPr>
              <a:t>Stop means:</a:t>
            </a:r>
          </a:p>
          <a:p>
            <a:pPr lvl="1">
              <a:buFont typeface="Wingdings" panose="05000000000000000000" pitchFamily="2" charset="2"/>
              <a:buChar char="q"/>
            </a:pPr>
            <a:r>
              <a:rPr lang="en-AU" dirty="0" smtClean="0">
                <a:solidFill>
                  <a:schemeClr val="tx1"/>
                </a:solidFill>
              </a:rPr>
              <a:t>Stop </a:t>
            </a:r>
            <a:r>
              <a:rPr lang="en-AU" dirty="0">
                <a:solidFill>
                  <a:schemeClr val="tx1"/>
                </a:solidFill>
              </a:rPr>
              <a:t>the athlete </a:t>
            </a:r>
            <a:r>
              <a:rPr lang="en-AU" dirty="0" smtClean="0">
                <a:solidFill>
                  <a:schemeClr val="tx1"/>
                </a:solidFill>
              </a:rPr>
              <a:t>from </a:t>
            </a:r>
            <a:r>
              <a:rPr lang="en-AU" dirty="0">
                <a:solidFill>
                  <a:schemeClr val="tx1"/>
                </a:solidFill>
              </a:rPr>
              <a:t>further </a:t>
            </a:r>
            <a:r>
              <a:rPr lang="en-AU" dirty="0" smtClean="0">
                <a:solidFill>
                  <a:schemeClr val="tx1"/>
                </a:solidFill>
              </a:rPr>
              <a:t>participating (game is stopped only if necessary)</a:t>
            </a:r>
          </a:p>
          <a:p>
            <a:pPr lvl="1">
              <a:buFont typeface="Wingdings" panose="05000000000000000000" pitchFamily="2" charset="2"/>
              <a:buChar char="q"/>
            </a:pPr>
            <a:r>
              <a:rPr lang="en-AU" dirty="0" smtClean="0">
                <a:solidFill>
                  <a:schemeClr val="tx1"/>
                </a:solidFill>
              </a:rPr>
              <a:t>Talk </a:t>
            </a:r>
            <a:r>
              <a:rPr lang="en-AU" dirty="0">
                <a:solidFill>
                  <a:schemeClr val="tx1"/>
                </a:solidFill>
              </a:rPr>
              <a:t>to the athlete determine what happened, how it happened? Where it hurts? etc.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Observe - while </a:t>
            </a:r>
            <a:r>
              <a:rPr lang="en-AU" dirty="0">
                <a:solidFill>
                  <a:schemeClr val="tx1"/>
                </a:solidFill>
              </a:rPr>
              <a:t>talking to the athlete you </a:t>
            </a:r>
            <a:r>
              <a:rPr lang="en-AU" dirty="0">
                <a:solidFill>
                  <a:schemeClr val="tx1"/>
                </a:solidFill>
              </a:rPr>
              <a:t>o</a:t>
            </a:r>
            <a:r>
              <a:rPr lang="en-AU" dirty="0" smtClean="0">
                <a:solidFill>
                  <a:schemeClr val="tx1"/>
                </a:solidFill>
              </a:rPr>
              <a:t>bserve </a:t>
            </a:r>
            <a:r>
              <a:rPr lang="en-AU" dirty="0">
                <a:solidFill>
                  <a:schemeClr val="tx1"/>
                </a:solidFill>
              </a:rPr>
              <a:t>the area and the athlete. From this fast on-field assessment the assessor determines if the athlete can continue or if they need to be taken off for further assessment.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Prevent - any </a:t>
            </a:r>
            <a:r>
              <a:rPr lang="en-AU" dirty="0">
                <a:solidFill>
                  <a:schemeClr val="tx1"/>
                </a:solidFill>
              </a:rPr>
              <a:t>further injury, which comes by taking the player off for further assessment if required</a:t>
            </a:r>
            <a:r>
              <a:rPr lang="en-AU" dirty="0" smtClean="0">
                <a:solidFill>
                  <a:schemeClr val="tx1"/>
                </a:solidFill>
              </a:rPr>
              <a:t>.</a:t>
            </a:r>
          </a:p>
          <a:p>
            <a:pPr>
              <a:buFont typeface="Wingdings" panose="05000000000000000000" pitchFamily="2" charset="2"/>
              <a:buChar char="q"/>
            </a:pPr>
            <a:r>
              <a:rPr lang="en-AU" dirty="0" smtClean="0">
                <a:solidFill>
                  <a:schemeClr val="tx1"/>
                </a:solidFill>
              </a:rPr>
              <a:t>Example </a:t>
            </a:r>
            <a:r>
              <a:rPr lang="en-AU" dirty="0">
                <a:solidFill>
                  <a:schemeClr val="tx1"/>
                </a:solidFill>
              </a:rPr>
              <a:t>of </a:t>
            </a:r>
            <a:r>
              <a:rPr lang="en-AU" dirty="0" smtClean="0">
                <a:solidFill>
                  <a:schemeClr val="tx1"/>
                </a:solidFill>
              </a:rPr>
              <a:t>STOP:</a:t>
            </a:r>
          </a:p>
          <a:p>
            <a:pPr lvl="1">
              <a:buFont typeface="Wingdings" panose="05000000000000000000" pitchFamily="2" charset="2"/>
              <a:buChar char="q"/>
            </a:pPr>
            <a:r>
              <a:rPr lang="en-AU" dirty="0" smtClean="0">
                <a:solidFill>
                  <a:schemeClr val="tx1"/>
                </a:solidFill>
              </a:rPr>
              <a:t>Rugby </a:t>
            </a:r>
            <a:r>
              <a:rPr lang="en-AU" dirty="0">
                <a:solidFill>
                  <a:schemeClr val="tx1"/>
                </a:solidFill>
              </a:rPr>
              <a:t>League player has suffered a contusion (cork) and is limping.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The </a:t>
            </a:r>
            <a:r>
              <a:rPr lang="en-AU" dirty="0">
                <a:solidFill>
                  <a:schemeClr val="tx1"/>
                </a:solidFill>
              </a:rPr>
              <a:t>Sports Trainer will come on to the field and talk to the player behind the play and find out what happened, and have a look to see if the player needs to come off.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After </a:t>
            </a:r>
            <a:r>
              <a:rPr lang="en-AU" dirty="0">
                <a:solidFill>
                  <a:schemeClr val="tx1"/>
                </a:solidFill>
              </a:rPr>
              <a:t>a short conversation and observation it can be quickly determined that the athlete can continue to play, or if they need to be taken for further assessment in order to prevent further injury.</a:t>
            </a:r>
          </a:p>
          <a:p>
            <a:r>
              <a:rPr lang="en-AU" dirty="0"/>
              <a:t/>
            </a:r>
            <a:br>
              <a:rPr lang="en-AU" dirty="0"/>
            </a:br>
            <a:endParaRPr lang="en-AU" dirty="0"/>
          </a:p>
        </p:txBody>
      </p:sp>
    </p:spTree>
    <p:extLst>
      <p:ext uri="{BB962C8B-B14F-4D97-AF65-F5344CB8AC3E}">
        <p14:creationId xmlns:p14="http://schemas.microsoft.com/office/powerpoint/2010/main" val="398627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TOTAPS</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normAutofit/>
          </a:bodyPr>
          <a:lstStyle/>
          <a:p>
            <a:pPr>
              <a:buFont typeface="Wingdings" panose="05000000000000000000" pitchFamily="2" charset="2"/>
              <a:buChar char="q"/>
            </a:pPr>
            <a:r>
              <a:rPr lang="en-AU" dirty="0" smtClean="0">
                <a:solidFill>
                  <a:schemeClr val="tx1"/>
                </a:solidFill>
              </a:rPr>
              <a:t>If the athlete has been removed from play following the STOP assessment - the </a:t>
            </a:r>
            <a:r>
              <a:rPr lang="en-AU" dirty="0">
                <a:solidFill>
                  <a:schemeClr val="tx1"/>
                </a:solidFill>
              </a:rPr>
              <a:t>assessment of injuries follows TOTAPS. </a:t>
            </a:r>
            <a:endParaRPr lang="en-AU" dirty="0" smtClean="0">
              <a:solidFill>
                <a:schemeClr val="tx1"/>
              </a:solidFill>
            </a:endParaRPr>
          </a:p>
          <a:p>
            <a:pPr>
              <a:buFont typeface="Wingdings" panose="05000000000000000000" pitchFamily="2" charset="2"/>
              <a:buChar char="q"/>
            </a:pPr>
            <a:r>
              <a:rPr lang="en-AU" dirty="0" smtClean="0">
                <a:solidFill>
                  <a:schemeClr val="tx1"/>
                </a:solidFill>
              </a:rPr>
              <a:t>If an athlete fails any part of the TOTAPS assessment, the assessment is stopped, they cannot continue to play and medical treatment is sought.</a:t>
            </a:r>
          </a:p>
          <a:p>
            <a:pPr>
              <a:buFont typeface="Wingdings" panose="05000000000000000000" pitchFamily="2" charset="2"/>
              <a:buChar char="q"/>
            </a:pPr>
            <a:r>
              <a:rPr lang="en-AU" dirty="0" smtClean="0">
                <a:solidFill>
                  <a:schemeClr val="accent1"/>
                </a:solidFill>
              </a:rPr>
              <a:t>T</a:t>
            </a:r>
            <a:r>
              <a:rPr lang="en-AU" dirty="0" smtClean="0">
                <a:solidFill>
                  <a:schemeClr val="tx1"/>
                </a:solidFill>
              </a:rPr>
              <a:t>OTAPS </a:t>
            </a:r>
            <a:r>
              <a:rPr lang="en-AU" dirty="0">
                <a:solidFill>
                  <a:schemeClr val="tx1"/>
                </a:solidFill>
              </a:rPr>
              <a:t>stands </a:t>
            </a:r>
            <a:r>
              <a:rPr lang="en-AU" dirty="0" smtClean="0">
                <a:solidFill>
                  <a:schemeClr val="tx1"/>
                </a:solidFill>
              </a:rPr>
              <a:t>for:</a:t>
            </a:r>
          </a:p>
          <a:p>
            <a:pPr lvl="1">
              <a:buFont typeface="Wingdings" panose="05000000000000000000" pitchFamily="2" charset="2"/>
              <a:buChar char="q"/>
            </a:pPr>
            <a:r>
              <a:rPr lang="en-AU" dirty="0" smtClean="0">
                <a:solidFill>
                  <a:schemeClr val="accent1"/>
                </a:solidFill>
              </a:rPr>
              <a:t>Talk</a:t>
            </a:r>
            <a:r>
              <a:rPr lang="en-AU" dirty="0" smtClean="0"/>
              <a:t> </a:t>
            </a:r>
            <a:r>
              <a:rPr lang="en-AU" dirty="0" smtClean="0">
                <a:solidFill>
                  <a:schemeClr val="tx1"/>
                </a:solidFill>
              </a:rPr>
              <a:t>- </a:t>
            </a:r>
            <a:r>
              <a:rPr lang="en-AU" dirty="0">
                <a:solidFill>
                  <a:schemeClr val="tx1"/>
                </a:solidFill>
              </a:rPr>
              <a:t>gather as much information about the injury as possible. </a:t>
            </a:r>
            <a:endParaRPr lang="en-AU" dirty="0" smtClean="0">
              <a:solidFill>
                <a:schemeClr val="tx1"/>
              </a:solidFill>
            </a:endParaRPr>
          </a:p>
          <a:p>
            <a:pPr lvl="2">
              <a:buFont typeface="Wingdings" panose="05000000000000000000" pitchFamily="2" charset="2"/>
              <a:buChar char="q"/>
            </a:pPr>
            <a:r>
              <a:rPr lang="en-AU" dirty="0" smtClean="0">
                <a:solidFill>
                  <a:schemeClr val="tx1"/>
                </a:solidFill>
              </a:rPr>
              <a:t>Often </a:t>
            </a:r>
            <a:r>
              <a:rPr lang="en-AU" dirty="0">
                <a:solidFill>
                  <a:schemeClr val="tx1"/>
                </a:solidFill>
              </a:rPr>
              <a:t>the sports trainer, or first aid officer will ask questions such as:</a:t>
            </a:r>
          </a:p>
          <a:p>
            <a:pPr lvl="2"/>
            <a:r>
              <a:rPr lang="en-AU" dirty="0">
                <a:solidFill>
                  <a:schemeClr val="tx1"/>
                </a:solidFill>
              </a:rPr>
              <a:t>W</a:t>
            </a:r>
            <a:r>
              <a:rPr lang="en-AU" dirty="0" smtClean="0">
                <a:solidFill>
                  <a:schemeClr val="tx1"/>
                </a:solidFill>
              </a:rPr>
              <a:t>here </a:t>
            </a:r>
            <a:r>
              <a:rPr lang="en-AU" dirty="0">
                <a:solidFill>
                  <a:schemeClr val="tx1"/>
                </a:solidFill>
              </a:rPr>
              <a:t>does it hurt?</a:t>
            </a:r>
          </a:p>
          <a:p>
            <a:pPr lvl="2"/>
            <a:r>
              <a:rPr lang="en-AU" dirty="0">
                <a:solidFill>
                  <a:schemeClr val="tx1"/>
                </a:solidFill>
              </a:rPr>
              <a:t>H</a:t>
            </a:r>
            <a:r>
              <a:rPr lang="en-AU" dirty="0" smtClean="0">
                <a:solidFill>
                  <a:schemeClr val="tx1"/>
                </a:solidFill>
              </a:rPr>
              <a:t>ow </a:t>
            </a:r>
            <a:r>
              <a:rPr lang="en-AU" dirty="0">
                <a:solidFill>
                  <a:schemeClr val="tx1"/>
                </a:solidFill>
              </a:rPr>
              <a:t>painful is it out of 10?</a:t>
            </a:r>
          </a:p>
          <a:p>
            <a:pPr lvl="2"/>
            <a:r>
              <a:rPr lang="en-AU" dirty="0">
                <a:solidFill>
                  <a:schemeClr val="tx1"/>
                </a:solidFill>
              </a:rPr>
              <a:t>I</a:t>
            </a:r>
            <a:r>
              <a:rPr lang="en-AU" dirty="0" smtClean="0">
                <a:solidFill>
                  <a:schemeClr val="tx1"/>
                </a:solidFill>
              </a:rPr>
              <a:t>s </a:t>
            </a:r>
            <a:r>
              <a:rPr lang="en-AU" dirty="0">
                <a:solidFill>
                  <a:schemeClr val="tx1"/>
                </a:solidFill>
              </a:rPr>
              <a:t>the pain sharp or </a:t>
            </a:r>
            <a:r>
              <a:rPr lang="en-AU" dirty="0" smtClean="0">
                <a:solidFill>
                  <a:schemeClr val="tx1"/>
                </a:solidFill>
              </a:rPr>
              <a:t>dull?</a:t>
            </a:r>
          </a:p>
          <a:p>
            <a:pPr lvl="2"/>
            <a:r>
              <a:rPr lang="en-AU" dirty="0">
                <a:solidFill>
                  <a:schemeClr val="tx1"/>
                </a:solidFill>
              </a:rPr>
              <a:t>D</a:t>
            </a:r>
            <a:r>
              <a:rPr lang="en-AU" dirty="0" smtClean="0">
                <a:solidFill>
                  <a:schemeClr val="tx1"/>
                </a:solidFill>
              </a:rPr>
              <a:t>id </a:t>
            </a:r>
            <a:r>
              <a:rPr lang="en-AU" dirty="0">
                <a:solidFill>
                  <a:schemeClr val="tx1"/>
                </a:solidFill>
              </a:rPr>
              <a:t>you hear a snap or a </a:t>
            </a:r>
            <a:r>
              <a:rPr lang="en-AU" dirty="0" smtClean="0">
                <a:solidFill>
                  <a:schemeClr val="tx1"/>
                </a:solidFill>
              </a:rPr>
              <a:t>crack?</a:t>
            </a:r>
          </a:p>
          <a:p>
            <a:pPr lvl="2"/>
            <a:r>
              <a:rPr lang="en-AU" dirty="0">
                <a:solidFill>
                  <a:schemeClr val="tx1"/>
                </a:solidFill>
              </a:rPr>
              <a:t>H</a:t>
            </a:r>
            <a:r>
              <a:rPr lang="en-AU" dirty="0" smtClean="0">
                <a:solidFill>
                  <a:schemeClr val="tx1"/>
                </a:solidFill>
              </a:rPr>
              <a:t>ow </a:t>
            </a:r>
            <a:r>
              <a:rPr lang="en-AU" dirty="0">
                <a:solidFill>
                  <a:schemeClr val="tx1"/>
                </a:solidFill>
              </a:rPr>
              <a:t>did it happen? </a:t>
            </a:r>
            <a:r>
              <a:rPr lang="en-AU" dirty="0" err="1">
                <a:solidFill>
                  <a:schemeClr val="tx1"/>
                </a:solidFill>
              </a:rPr>
              <a:t>etc</a:t>
            </a:r>
            <a:endParaRPr lang="en-AU" dirty="0">
              <a:solidFill>
                <a:schemeClr val="tx1"/>
              </a:solidFill>
            </a:endParaRPr>
          </a:p>
          <a:p>
            <a:pPr lvl="1">
              <a:buFont typeface="Wingdings" panose="05000000000000000000" pitchFamily="2" charset="2"/>
              <a:buChar char="q"/>
            </a:pPr>
            <a:r>
              <a:rPr lang="en-AU" dirty="0">
                <a:solidFill>
                  <a:schemeClr val="tx1"/>
                </a:solidFill>
              </a:rPr>
              <a:t>If the casualty reports that they have immense pain, </a:t>
            </a:r>
            <a:r>
              <a:rPr lang="en-AU" dirty="0" smtClean="0">
                <a:solidFill>
                  <a:schemeClr val="tx1"/>
                </a:solidFill>
              </a:rPr>
              <a:t>that </a:t>
            </a:r>
            <a:r>
              <a:rPr lang="en-AU" dirty="0">
                <a:solidFill>
                  <a:schemeClr val="tx1"/>
                </a:solidFill>
              </a:rPr>
              <a:t>they heard a snap or crack or does not respond, the process is stopped immediately, and First Aid is applied as medical attention is found.</a:t>
            </a:r>
            <a:endParaRPr lang="en-AU" dirty="0">
              <a:solidFill>
                <a:schemeClr val="tx1"/>
              </a:solidFill>
            </a:endParaRPr>
          </a:p>
        </p:txBody>
      </p:sp>
    </p:spTree>
    <p:extLst>
      <p:ext uri="{BB962C8B-B14F-4D97-AF65-F5344CB8AC3E}">
        <p14:creationId xmlns:p14="http://schemas.microsoft.com/office/powerpoint/2010/main" val="49015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TOTAPS CONT…</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smtClean="0"/>
              <a:t>T</a:t>
            </a:r>
            <a:r>
              <a:rPr lang="en-AU" dirty="0" smtClean="0">
                <a:solidFill>
                  <a:schemeClr val="accent1"/>
                </a:solidFill>
              </a:rPr>
              <a:t>O</a:t>
            </a:r>
            <a:r>
              <a:rPr lang="en-AU" dirty="0" smtClean="0">
                <a:solidFill>
                  <a:schemeClr val="tx1"/>
                </a:solidFill>
              </a:rPr>
              <a:t>TAPS:</a:t>
            </a:r>
          </a:p>
          <a:p>
            <a:pPr lvl="1">
              <a:buFont typeface="Wingdings" panose="05000000000000000000" pitchFamily="2" charset="2"/>
              <a:buChar char="q"/>
            </a:pPr>
            <a:r>
              <a:rPr lang="en-AU" dirty="0" smtClean="0">
                <a:solidFill>
                  <a:schemeClr val="accent1"/>
                </a:solidFill>
              </a:rPr>
              <a:t>Observe</a:t>
            </a:r>
            <a:r>
              <a:rPr lang="en-AU" dirty="0" smtClean="0">
                <a:solidFill>
                  <a:schemeClr val="tx1"/>
                </a:solidFill>
              </a:rPr>
              <a:t> – the injured </a:t>
            </a:r>
            <a:r>
              <a:rPr lang="en-AU" dirty="0">
                <a:solidFill>
                  <a:schemeClr val="tx1"/>
                </a:solidFill>
              </a:rPr>
              <a:t>area.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Compare </a:t>
            </a:r>
            <a:r>
              <a:rPr lang="en-AU" dirty="0">
                <a:solidFill>
                  <a:schemeClr val="tx1"/>
                </a:solidFill>
              </a:rPr>
              <a:t>both limbs or sides of the body in order to determine if there is an obvious abnormality and whether there are any signs of the injury.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Signs </a:t>
            </a:r>
            <a:r>
              <a:rPr lang="en-AU" dirty="0">
                <a:solidFill>
                  <a:schemeClr val="tx1"/>
                </a:solidFill>
              </a:rPr>
              <a:t>could include: obvious abnormalities, swelling, redness, blood etc.</a:t>
            </a:r>
          </a:p>
          <a:p>
            <a:pPr>
              <a:buFont typeface="Wingdings" panose="05000000000000000000" pitchFamily="2" charset="2"/>
              <a:buChar char="q"/>
            </a:pPr>
            <a:r>
              <a:rPr lang="en-AU" dirty="0">
                <a:solidFill>
                  <a:schemeClr val="tx1"/>
                </a:solidFill>
              </a:rPr>
              <a:t>If there is an obvious abnormality or the areas is already </a:t>
            </a:r>
            <a:r>
              <a:rPr lang="en-AU" dirty="0" err="1" smtClean="0">
                <a:solidFill>
                  <a:schemeClr val="tx1"/>
                </a:solidFill>
              </a:rPr>
              <a:t>inflammed</a:t>
            </a:r>
            <a:r>
              <a:rPr lang="en-AU" dirty="0" smtClean="0">
                <a:solidFill>
                  <a:schemeClr val="tx1"/>
                </a:solidFill>
              </a:rPr>
              <a:t> </a:t>
            </a:r>
            <a:r>
              <a:rPr lang="en-AU" dirty="0">
                <a:solidFill>
                  <a:schemeClr val="tx1"/>
                </a:solidFill>
              </a:rPr>
              <a:t>or swollen, then the process it stopped, and First Aid is applied as medical attention is sought.</a:t>
            </a:r>
          </a:p>
          <a:p>
            <a:pPr lvl="1">
              <a:buFont typeface="Wingdings" panose="05000000000000000000" pitchFamily="2" charset="2"/>
              <a:buChar char="q"/>
            </a:pPr>
            <a:endParaRPr lang="en-AU" dirty="0">
              <a:solidFill>
                <a:schemeClr val="accent1"/>
              </a:solidFill>
            </a:endParaRPr>
          </a:p>
        </p:txBody>
      </p:sp>
    </p:spTree>
    <p:extLst>
      <p:ext uri="{BB962C8B-B14F-4D97-AF65-F5344CB8AC3E}">
        <p14:creationId xmlns:p14="http://schemas.microsoft.com/office/powerpoint/2010/main" val="130329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TOTAPS CONT…</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smtClean="0">
                <a:solidFill>
                  <a:schemeClr val="tx1"/>
                </a:solidFill>
              </a:rPr>
              <a:t>TO</a:t>
            </a:r>
            <a:r>
              <a:rPr lang="en-AU" dirty="0" smtClean="0">
                <a:solidFill>
                  <a:schemeClr val="accent1"/>
                </a:solidFill>
              </a:rPr>
              <a:t>T</a:t>
            </a:r>
            <a:r>
              <a:rPr lang="en-AU" dirty="0" smtClean="0">
                <a:solidFill>
                  <a:schemeClr val="tx1"/>
                </a:solidFill>
              </a:rPr>
              <a:t>APS:</a:t>
            </a:r>
          </a:p>
          <a:p>
            <a:pPr lvl="1">
              <a:buFont typeface="Wingdings" panose="05000000000000000000" pitchFamily="2" charset="2"/>
              <a:buChar char="q"/>
            </a:pPr>
            <a:r>
              <a:rPr lang="en-AU" dirty="0" smtClean="0">
                <a:solidFill>
                  <a:schemeClr val="accent1"/>
                </a:solidFill>
              </a:rPr>
              <a:t>Touch</a:t>
            </a:r>
            <a:r>
              <a:rPr lang="en-AU" dirty="0" smtClean="0">
                <a:solidFill>
                  <a:schemeClr val="tx1"/>
                </a:solidFill>
              </a:rPr>
              <a:t> - Touch </a:t>
            </a:r>
            <a:r>
              <a:rPr lang="en-AU" dirty="0">
                <a:solidFill>
                  <a:schemeClr val="tx1"/>
                </a:solidFill>
              </a:rPr>
              <a:t>the casualty, again comparing to the other limb or other side of the body. During his step of the assessment of injuries you are looking to see where the pain begins moving along the limb or injured side towards the site of injury. You are also feeling for abnormalities, heat, and swelling.</a:t>
            </a:r>
          </a:p>
          <a:p>
            <a:r>
              <a:rPr lang="en-AU" dirty="0">
                <a:solidFill>
                  <a:schemeClr val="tx1"/>
                </a:solidFill>
              </a:rPr>
              <a:t>If an abnormality or excessive pain exists during touch, then the assessment of injuries is stopped, and First Aid is applied as medical attention is sought.</a:t>
            </a:r>
          </a:p>
          <a:p>
            <a:pPr lvl="1">
              <a:buFont typeface="Wingdings" panose="05000000000000000000" pitchFamily="2" charset="2"/>
              <a:buChar char="q"/>
            </a:pPr>
            <a:endParaRPr lang="en-AU" dirty="0">
              <a:solidFill>
                <a:schemeClr val="accent1"/>
              </a:solidFill>
            </a:endParaRPr>
          </a:p>
        </p:txBody>
      </p:sp>
    </p:spTree>
    <p:extLst>
      <p:ext uri="{BB962C8B-B14F-4D97-AF65-F5344CB8AC3E}">
        <p14:creationId xmlns:p14="http://schemas.microsoft.com/office/powerpoint/2010/main" val="2844976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TOTAPS CONT…</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smtClean="0">
                <a:solidFill>
                  <a:schemeClr val="tx1"/>
                </a:solidFill>
              </a:rPr>
              <a:t>TOT</a:t>
            </a:r>
            <a:r>
              <a:rPr lang="en-AU" dirty="0" smtClean="0">
                <a:solidFill>
                  <a:schemeClr val="accent1"/>
                </a:solidFill>
              </a:rPr>
              <a:t>A</a:t>
            </a:r>
            <a:r>
              <a:rPr lang="en-AU" dirty="0" smtClean="0">
                <a:solidFill>
                  <a:schemeClr val="tx1"/>
                </a:solidFill>
              </a:rPr>
              <a:t>PS:</a:t>
            </a:r>
          </a:p>
          <a:p>
            <a:pPr lvl="1">
              <a:buFont typeface="Wingdings" panose="05000000000000000000" pitchFamily="2" charset="2"/>
              <a:buChar char="q"/>
            </a:pPr>
            <a:r>
              <a:rPr lang="en-AU" dirty="0" smtClean="0">
                <a:solidFill>
                  <a:schemeClr val="accent1"/>
                </a:solidFill>
              </a:rPr>
              <a:t>Active Movement </a:t>
            </a:r>
            <a:r>
              <a:rPr lang="en-AU" dirty="0" smtClean="0">
                <a:solidFill>
                  <a:schemeClr val="tx1"/>
                </a:solidFill>
              </a:rPr>
              <a:t>- Ask </a:t>
            </a:r>
            <a:r>
              <a:rPr lang="en-AU" dirty="0">
                <a:solidFill>
                  <a:schemeClr val="tx1"/>
                </a:solidFill>
              </a:rPr>
              <a:t>the casualty to move the injured area.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During </a:t>
            </a:r>
            <a:r>
              <a:rPr lang="en-AU" dirty="0">
                <a:solidFill>
                  <a:schemeClr val="tx1"/>
                </a:solidFill>
              </a:rPr>
              <a:t>this step, you are looking to see if the athlete has full range of motion around the injured site and that this movement is pain free.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You </a:t>
            </a:r>
            <a:r>
              <a:rPr lang="en-AU" dirty="0">
                <a:solidFill>
                  <a:schemeClr val="tx1"/>
                </a:solidFill>
              </a:rPr>
              <a:t>may also place a hand on the injured area to feel for grating as the athlete moves.</a:t>
            </a:r>
          </a:p>
          <a:p>
            <a:pPr>
              <a:buFont typeface="Wingdings" panose="05000000000000000000" pitchFamily="2" charset="2"/>
              <a:buChar char="q"/>
            </a:pPr>
            <a:r>
              <a:rPr lang="en-AU" dirty="0">
                <a:solidFill>
                  <a:schemeClr val="tx1"/>
                </a:solidFill>
              </a:rPr>
              <a:t>If there is excessive pain, or a limited range of </a:t>
            </a:r>
            <a:r>
              <a:rPr lang="en-AU" dirty="0" smtClean="0">
                <a:solidFill>
                  <a:schemeClr val="tx1"/>
                </a:solidFill>
              </a:rPr>
              <a:t>motion then </a:t>
            </a:r>
            <a:r>
              <a:rPr lang="en-AU" dirty="0">
                <a:solidFill>
                  <a:schemeClr val="tx1"/>
                </a:solidFill>
              </a:rPr>
              <a:t>the assessment of injuries is stopped, and First Aid is applied as medical attention is sought.</a:t>
            </a:r>
          </a:p>
          <a:p>
            <a:pPr lvl="1">
              <a:buFont typeface="Wingdings" panose="05000000000000000000" pitchFamily="2" charset="2"/>
              <a:buChar char="q"/>
            </a:pPr>
            <a:endParaRPr lang="en-AU" dirty="0" smtClean="0">
              <a:solidFill>
                <a:schemeClr val="tx1"/>
              </a:solidFill>
            </a:endParaRPr>
          </a:p>
          <a:p>
            <a:pPr lvl="1">
              <a:buFont typeface="Wingdings" panose="05000000000000000000" pitchFamily="2" charset="2"/>
              <a:buChar char="q"/>
            </a:pPr>
            <a:endParaRPr lang="en-AU" dirty="0">
              <a:solidFill>
                <a:schemeClr val="tx1"/>
              </a:solidFill>
            </a:endParaRPr>
          </a:p>
        </p:txBody>
      </p:sp>
    </p:spTree>
    <p:extLst>
      <p:ext uri="{BB962C8B-B14F-4D97-AF65-F5344CB8AC3E}">
        <p14:creationId xmlns:p14="http://schemas.microsoft.com/office/powerpoint/2010/main" val="198045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128239"/>
            <a:ext cx="11909503" cy="1505415"/>
          </a:xfrm>
        </p:spPr>
        <p:txBody>
          <a:bodyPr anchor="ctr"/>
          <a:lstStyle/>
          <a:p>
            <a:pPr algn="ctr"/>
            <a:r>
              <a:rPr lang="en-AU" b="1" dirty="0" smtClean="0">
                <a:solidFill>
                  <a:schemeClr val="tx1"/>
                </a:solidFill>
              </a:rPr>
              <a:t>TOTAPS CONT…</a:t>
            </a:r>
            <a:endParaRPr lang="en-AU" b="1" dirty="0">
              <a:solidFill>
                <a:schemeClr val="tx1"/>
              </a:solidFill>
            </a:endParaRPr>
          </a:p>
        </p:txBody>
      </p:sp>
      <p:sp>
        <p:nvSpPr>
          <p:cNvPr id="3" name="Content Placeholder 2"/>
          <p:cNvSpPr>
            <a:spLocks noGrp="1"/>
          </p:cNvSpPr>
          <p:nvPr>
            <p:ph idx="1"/>
          </p:nvPr>
        </p:nvSpPr>
        <p:spPr>
          <a:xfrm>
            <a:off x="156117" y="1845733"/>
            <a:ext cx="11909503" cy="4371071"/>
          </a:xfrm>
        </p:spPr>
        <p:txBody>
          <a:bodyPr/>
          <a:lstStyle/>
          <a:p>
            <a:pPr>
              <a:buFont typeface="Wingdings" panose="05000000000000000000" pitchFamily="2" charset="2"/>
              <a:buChar char="q"/>
            </a:pPr>
            <a:r>
              <a:rPr lang="en-AU" dirty="0" smtClean="0">
                <a:solidFill>
                  <a:schemeClr val="tx1"/>
                </a:solidFill>
              </a:rPr>
              <a:t>TOTA</a:t>
            </a:r>
            <a:r>
              <a:rPr lang="en-AU" dirty="0" smtClean="0">
                <a:solidFill>
                  <a:schemeClr val="accent1"/>
                </a:solidFill>
              </a:rPr>
              <a:t>P</a:t>
            </a:r>
            <a:r>
              <a:rPr lang="en-AU" dirty="0" smtClean="0">
                <a:solidFill>
                  <a:schemeClr val="tx1"/>
                </a:solidFill>
              </a:rPr>
              <a:t>S:</a:t>
            </a:r>
          </a:p>
          <a:p>
            <a:pPr lvl="1">
              <a:buFont typeface="Wingdings" panose="05000000000000000000" pitchFamily="2" charset="2"/>
              <a:buChar char="q"/>
            </a:pPr>
            <a:r>
              <a:rPr lang="en-AU" dirty="0" smtClean="0">
                <a:solidFill>
                  <a:schemeClr val="accent1"/>
                </a:solidFill>
              </a:rPr>
              <a:t>Passive Movement</a:t>
            </a:r>
            <a:r>
              <a:rPr lang="en-AU" dirty="0">
                <a:solidFill>
                  <a:schemeClr val="tx1"/>
                </a:solidFill>
              </a:rPr>
              <a:t> – </a:t>
            </a:r>
            <a:r>
              <a:rPr lang="en-AU" dirty="0">
                <a:solidFill>
                  <a:schemeClr val="tx1"/>
                </a:solidFill>
              </a:rPr>
              <a:t>Y</a:t>
            </a:r>
            <a:r>
              <a:rPr lang="en-AU" dirty="0" smtClean="0">
                <a:solidFill>
                  <a:schemeClr val="tx1"/>
                </a:solidFill>
              </a:rPr>
              <a:t>ou </a:t>
            </a:r>
            <a:r>
              <a:rPr lang="en-AU" dirty="0">
                <a:solidFill>
                  <a:schemeClr val="tx1"/>
                </a:solidFill>
              </a:rPr>
              <a:t>move the injured area for the injured athlete.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Involves </a:t>
            </a:r>
            <a:r>
              <a:rPr lang="en-AU" dirty="0">
                <a:solidFill>
                  <a:schemeClr val="tx1"/>
                </a:solidFill>
              </a:rPr>
              <a:t>applying force to the area such as pulling or pushing the joint as well as moving the joint through its full range of motion. </a:t>
            </a:r>
            <a:endParaRPr lang="en-AU" dirty="0" smtClean="0">
              <a:solidFill>
                <a:schemeClr val="tx1"/>
              </a:solidFill>
            </a:endParaRPr>
          </a:p>
          <a:p>
            <a:pPr lvl="1">
              <a:buFont typeface="Wingdings" panose="05000000000000000000" pitchFamily="2" charset="2"/>
              <a:buChar char="q"/>
            </a:pPr>
            <a:r>
              <a:rPr lang="en-AU" dirty="0" smtClean="0">
                <a:solidFill>
                  <a:schemeClr val="tx1"/>
                </a:solidFill>
              </a:rPr>
              <a:t>The </a:t>
            </a:r>
            <a:r>
              <a:rPr lang="en-AU" dirty="0">
                <a:solidFill>
                  <a:schemeClr val="tx1"/>
                </a:solidFill>
              </a:rPr>
              <a:t>pushing and pulling around a joint is done to test the ligaments, tendons and joint stability. If there is no pain and full range of motion then the next step applies.</a:t>
            </a:r>
          </a:p>
          <a:p>
            <a:pPr>
              <a:buFont typeface="Wingdings" panose="05000000000000000000" pitchFamily="2" charset="2"/>
              <a:buChar char="q"/>
            </a:pPr>
            <a:r>
              <a:rPr lang="en-AU" dirty="0">
                <a:solidFill>
                  <a:schemeClr val="tx1"/>
                </a:solidFill>
              </a:rPr>
              <a:t>However, if the injured athlete reports pain and a lack of mobility then the assessment of injuries is stopped, and First Aid is applied as medical attention is sought.</a:t>
            </a:r>
          </a:p>
          <a:p>
            <a:pPr lvl="1">
              <a:buFont typeface="Wingdings" panose="05000000000000000000" pitchFamily="2" charset="2"/>
              <a:buChar char="q"/>
            </a:pPr>
            <a:endParaRPr lang="en-AU" dirty="0">
              <a:solidFill>
                <a:schemeClr val="tx1"/>
              </a:solidFill>
            </a:endParaRPr>
          </a:p>
        </p:txBody>
      </p:sp>
    </p:spTree>
    <p:extLst>
      <p:ext uri="{BB962C8B-B14F-4D97-AF65-F5344CB8AC3E}">
        <p14:creationId xmlns:p14="http://schemas.microsoft.com/office/powerpoint/2010/main" val="129794226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76</TotalTime>
  <Words>607</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ASSESSMENT OF INJURIES</vt:lpstr>
      <vt:lpstr>ASSESSMENT OF INJURIES</vt:lpstr>
      <vt:lpstr>DRSABCD</vt:lpstr>
      <vt:lpstr>STOP</vt:lpstr>
      <vt:lpstr>TOTAPS</vt:lpstr>
      <vt:lpstr>TOTAPS CONT…</vt:lpstr>
      <vt:lpstr>TOTAPS CONT…</vt:lpstr>
      <vt:lpstr>TOTAPS CONT…</vt:lpstr>
      <vt:lpstr>TOTAPS CONT…</vt:lpstr>
      <vt:lpstr>TOTAPS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INJURIES</dc:title>
  <dc:creator>Michelle Lumsden</dc:creator>
  <cp:lastModifiedBy>Lenovo</cp:lastModifiedBy>
  <cp:revision>6</cp:revision>
  <dcterms:created xsi:type="dcterms:W3CDTF">2016-05-18T04:59:25Z</dcterms:created>
  <dcterms:modified xsi:type="dcterms:W3CDTF">2018-03-06T03:13:46Z</dcterms:modified>
</cp:coreProperties>
</file>