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65" r:id="rId5"/>
    <p:sldId id="308" r:id="rId6"/>
    <p:sldId id="309" r:id="rId7"/>
    <p:sldId id="315" r:id="rId8"/>
    <p:sldId id="314" r:id="rId9"/>
    <p:sldId id="313" r:id="rId10"/>
    <p:sldId id="312" r:id="rId11"/>
    <p:sldId id="311" r:id="rId12"/>
    <p:sldId id="317" r:id="rId13"/>
    <p:sldId id="320" r:id="rId14"/>
    <p:sldId id="319" r:id="rId15"/>
    <p:sldId id="318" r:id="rId16"/>
    <p:sldId id="323" r:id="rId17"/>
    <p:sldId id="322" r:id="rId18"/>
    <p:sldId id="321" r:id="rId19"/>
    <p:sldId id="316" r:id="rId20"/>
    <p:sldId id="325" r:id="rId21"/>
    <p:sldId id="324" r:id="rId22"/>
    <p:sldId id="326" r:id="rId23"/>
  </p:sldIdLst>
  <p:sldSz cx="12188825"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559" autoAdjust="0"/>
  </p:normalViewPr>
  <p:slideViewPr>
    <p:cSldViewPr showGuides="1">
      <p:cViewPr varScale="1">
        <p:scale>
          <a:sx n="127" d="100"/>
          <a:sy n="127" d="100"/>
        </p:scale>
        <p:origin x="248" y="96"/>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en-US"/>
              <a:t>4/3/2018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a:t>‹#›</a:t>
            </a:fld>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4/3/2018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Picture 8" descr="Large 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Rectangle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7008813" y="1600200"/>
            <a:ext cx="4572001" cy="3733800"/>
          </a:xfrm>
        </p:spPr>
        <p:txBody>
          <a:bodyPr anchor="b">
            <a:normAutofit/>
          </a:bodyPr>
          <a:lstStyle>
            <a:lvl1pPr>
              <a:lnSpc>
                <a:spcPct val="80000"/>
              </a:lnSpc>
              <a:defRPr sz="54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7008813" y="5562599"/>
            <a:ext cx="4571999"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3A713B6B-E340-4FC0-A085-B71A4639D1AA}" type="datetime1">
              <a:rPr lang="en-US" smtClean="0"/>
              <a:t>4/3/2018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609600"/>
            <a:ext cx="19812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609600"/>
            <a:ext cx="7391399"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FDCB42DF-42F7-4DF8-92F8-78154BDE12B4}" type="datetime1">
              <a:rPr lang="en-US" smtClean="0"/>
              <a:t>4/3/2018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Footer Placeholder 4"/>
          <p:cNvSpPr>
            <a:spLocks noGrp="1"/>
          </p:cNvSpPr>
          <p:nvPr>
            <p:ph type="ftr" sz="quarter" idx="11"/>
          </p:nvPr>
        </p:nvSpPr>
        <p:spPr>
          <a:xfrm>
            <a:off x="1979611" y="6400800"/>
            <a:ext cx="5954834" cy="276228"/>
          </a:xfrm>
        </p:spPr>
        <p:txBody>
          <a:bodyPr/>
          <a:lstStyle/>
          <a:p>
            <a:r>
              <a:rPr lang="en-US" dirty="0"/>
              <a:t>Add a footer</a:t>
            </a:r>
            <a:endParaRPr dirty="0"/>
          </a:p>
        </p:txBody>
      </p:sp>
      <p:sp>
        <p:nvSpPr>
          <p:cNvPr id="5" name="Date Placeholder 3"/>
          <p:cNvSpPr>
            <a:spLocks noGrp="1"/>
          </p:cNvSpPr>
          <p:nvPr>
            <p:ph type="dt" sz="half" idx="10"/>
          </p:nvPr>
        </p:nvSpPr>
        <p:spPr>
          <a:xfrm>
            <a:off x="8228011" y="6400800"/>
            <a:ext cx="1548659" cy="276228"/>
          </a:xfrm>
        </p:spPr>
        <p:txBody>
          <a:bodyPr/>
          <a:lstStyle/>
          <a:p>
            <a:fld id="{A43FAFC5-F11C-4205-99FD-FC66DAA2AE2D}" type="datetime1">
              <a:rPr lang="en-US" smtClean="0"/>
              <a:t>4/3/2018</a:t>
            </a:fld>
            <a:endParaRPr/>
          </a:p>
        </p:txBody>
      </p:sp>
      <p:sp>
        <p:nvSpPr>
          <p:cNvPr id="6" name="Slide Number Placeholder 5"/>
          <p:cNvSpPr>
            <a:spLocks noGrp="1"/>
          </p:cNvSpPr>
          <p:nvPr>
            <p:ph type="sldNum" sz="quarter" idx="12"/>
          </p:nvPr>
        </p:nvSpPr>
        <p:spPr>
          <a:xfrm>
            <a:off x="10056811" y="6400800"/>
            <a:ext cx="1066802" cy="276228"/>
          </a:xfrm>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6812" y="1616074"/>
            <a:ext cx="7315198" cy="2727325"/>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2436814" y="4495800"/>
            <a:ext cx="731519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A43FAFC5-F11C-4205-99FD-FC66DAA2AE2D}" type="datetime1">
              <a:rPr lang="en-US" smtClean="0"/>
              <a:t>4/3/2018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979613" y="1828800"/>
            <a:ext cx="4419599"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704015" y="1828800"/>
            <a:ext cx="4419600"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EFD82905-3DC5-49B9-B8B8-9D80D3609DB5}" type="datetime1">
              <a:rPr lang="en-US" smtClean="0"/>
              <a:t>4/3/2018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97802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7802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70547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70547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a:t>Add a footer</a:t>
            </a:r>
            <a:endParaRPr/>
          </a:p>
        </p:txBody>
      </p:sp>
      <p:sp>
        <p:nvSpPr>
          <p:cNvPr id="7" name="Date Placeholder 6"/>
          <p:cNvSpPr>
            <a:spLocks noGrp="1"/>
          </p:cNvSpPr>
          <p:nvPr>
            <p:ph type="dt" sz="half" idx="10"/>
          </p:nvPr>
        </p:nvSpPr>
        <p:spPr/>
        <p:txBody>
          <a:bodyPr/>
          <a:lstStyle/>
          <a:p>
            <a:fld id="{59825298-A6F6-4AF2-832C-941EFA52AF9B}" type="datetime1">
              <a:rPr lang="en-US" smtClean="0"/>
              <a:t>4/3/2018</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a:t>Add a footer</a:t>
            </a:r>
            <a:endParaRPr/>
          </a:p>
        </p:txBody>
      </p:sp>
      <p:sp>
        <p:nvSpPr>
          <p:cNvPr id="3" name="Date Placeholder 2"/>
          <p:cNvSpPr>
            <a:spLocks noGrp="1"/>
          </p:cNvSpPr>
          <p:nvPr>
            <p:ph type="dt" sz="half" idx="10"/>
          </p:nvPr>
        </p:nvSpPr>
        <p:spPr/>
        <p:txBody>
          <a:bodyPr/>
          <a:lstStyle/>
          <a:p>
            <a:fld id="{91EE3D8C-3438-4368-AD19-D5CB0C52B1DD}" type="datetime1">
              <a:rPr lang="en-US" smtClean="0"/>
              <a:t>4/3/2018</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Large ocean wave (semitransparent)"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3" name="Footer Placeholder 2"/>
          <p:cNvSpPr>
            <a:spLocks noGrp="1"/>
          </p:cNvSpPr>
          <p:nvPr>
            <p:ph type="ftr" sz="quarter" idx="11"/>
          </p:nvPr>
        </p:nvSpPr>
        <p:spPr/>
        <p:txBody>
          <a:bodyPr/>
          <a:lstStyle/>
          <a:p>
            <a:r>
              <a:rPr lang="en-US"/>
              <a:t>Add a footer</a:t>
            </a:r>
            <a:endParaRPr/>
          </a:p>
        </p:txBody>
      </p:sp>
      <p:sp>
        <p:nvSpPr>
          <p:cNvPr id="2" name="Date Placeholder 1"/>
          <p:cNvSpPr>
            <a:spLocks noGrp="1"/>
          </p:cNvSpPr>
          <p:nvPr>
            <p:ph type="dt" sz="half" idx="10"/>
          </p:nvPr>
        </p:nvSpPr>
        <p:spPr/>
        <p:txBody>
          <a:bodyPr/>
          <a:lstStyle/>
          <a:p>
            <a:fld id="{5A41D785-D6D8-40F1-B2DD-0E2019A27A22}" type="datetime1">
              <a:rPr lang="en-US" smtClean="0"/>
              <a:t>4/3/2018</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7"/>
          </a:xfrm>
        </p:spPr>
        <p:txBody>
          <a:bodyPr anchor="b">
            <a:noAutofit/>
          </a:bodyPr>
          <a:lstStyle>
            <a:lvl1pPr algn="l">
              <a:lnSpc>
                <a:spcPct val="80000"/>
              </a:lnSpc>
              <a:defRPr sz="3600" b="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6094414" y="588963"/>
            <a:ext cx="5486400"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C05A9A06-02F9-41CB-8208-185A65D60B96}" type="datetime1">
              <a:rPr lang="en-US" smtClean="0"/>
              <a:t>4/3/2018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8"/>
          </a:xfrm>
        </p:spPr>
        <p:txBody>
          <a:bodyPr anchor="b">
            <a:normAutofit/>
          </a:bodyPr>
          <a:lstStyle>
            <a:lvl1pPr algn="l">
              <a:lnSpc>
                <a:spcPct val="80000"/>
              </a:lnSpc>
              <a:defRPr sz="3600" b="0" i="0" baseline="0">
                <a:solidFill>
                  <a:schemeClr val="tx1"/>
                </a:solidFill>
              </a:defRPr>
            </a:lvl1pPr>
          </a:lstStyle>
          <a:p>
            <a:r>
              <a:rPr lang="en-US" smtClean="0"/>
              <a:t>Click to edit Master title style</a:t>
            </a:r>
            <a:endParaRPr/>
          </a:p>
        </p:txBody>
      </p:sp>
      <p:sp>
        <p:nvSpPr>
          <p:cNvPr id="8" name="Rectangle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6307494" y="805658"/>
            <a:ext cx="5060286"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3E2E051B-B340-4A72-AC7D-8FDFBF03EE12}" type="datetime1">
              <a:rPr lang="en-US" smtClean="0"/>
              <a:t>4/3/2018</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Picture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Picture 9" descr="Large 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Rectangle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6B85D658-8C58-46F3-AA54-0ED74F8B4CDC}" type="datetime1">
              <a:rPr lang="en-US" smtClean="0"/>
              <a:pPr/>
              <a:t>4/3/2018</a:t>
            </a:fld>
            <a:endParaRPr lang="en-US" dirty="0"/>
          </a:p>
        </p:txBody>
      </p:sp>
      <p:sp>
        <p:nvSpPr>
          <p:cNvPr id="6" name="Slide Number Placeholder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008813" y="116632"/>
            <a:ext cx="4572001" cy="3733800"/>
          </a:xfrm>
        </p:spPr>
        <p:txBody>
          <a:bodyPr anchor="ctr">
            <a:normAutofit/>
          </a:bodyPr>
          <a:lstStyle/>
          <a:p>
            <a:pPr algn="ctr"/>
            <a:r>
              <a:rPr lang="en-US" sz="4400" b="1" dirty="0"/>
              <a:t>ASSESSMENT OF SKILL AND PERFORMANCE</a:t>
            </a:r>
          </a:p>
        </p:txBody>
      </p:sp>
      <p:sp>
        <p:nvSpPr>
          <p:cNvPr id="4" name="Subtitle 3"/>
          <p:cNvSpPr>
            <a:spLocks noGrp="1"/>
          </p:cNvSpPr>
          <p:nvPr>
            <p:ph type="subTitle" idx="1"/>
          </p:nvPr>
        </p:nvSpPr>
        <p:spPr>
          <a:xfrm>
            <a:off x="7040561" y="3284984"/>
            <a:ext cx="4571999" cy="3240360"/>
          </a:xfrm>
        </p:spPr>
        <p:txBody>
          <a:bodyPr numCol="2">
            <a:normAutofit/>
          </a:bodyPr>
          <a:lstStyle/>
          <a:p>
            <a:pPr lvl="0" algn="ctr">
              <a:lnSpc>
                <a:spcPct val="100000"/>
              </a:lnSpc>
              <a:buSzTx/>
              <a:defRPr/>
            </a:pPr>
            <a:r>
              <a:rPr lang="en-US" sz="1200" b="1" dirty="0"/>
              <a:t>STUDENTS LEARN ABOUT:</a:t>
            </a:r>
          </a:p>
          <a:p>
            <a:pPr marL="285750" lvl="0" indent="-285750">
              <a:lnSpc>
                <a:spcPct val="100000"/>
              </a:lnSpc>
              <a:buSzTx/>
              <a:buFont typeface="Arial" charset="0"/>
              <a:buChar char="•"/>
              <a:defRPr/>
            </a:pPr>
            <a:r>
              <a:rPr lang="en-US" sz="1200" dirty="0"/>
              <a:t>Characteristics of skilled performers (</a:t>
            </a:r>
            <a:r>
              <a:rPr lang="en-US" sz="1200" dirty="0" err="1"/>
              <a:t>kinaesthetic</a:t>
            </a:r>
            <a:r>
              <a:rPr lang="en-US" sz="1200" dirty="0"/>
              <a:t> sense, anticipation, consistency, technique)</a:t>
            </a:r>
          </a:p>
          <a:p>
            <a:pPr marL="285750" lvl="0" indent="-285750">
              <a:lnSpc>
                <a:spcPct val="100000"/>
              </a:lnSpc>
              <a:buSzTx/>
              <a:buFont typeface="Arial" charset="0"/>
              <a:buChar char="•"/>
              <a:defRPr/>
            </a:pPr>
            <a:r>
              <a:rPr lang="en-US" sz="1200" dirty="0"/>
              <a:t>Objective and Subjective Performance Measures</a:t>
            </a:r>
          </a:p>
          <a:p>
            <a:pPr marL="285750" lvl="0" indent="-285750">
              <a:lnSpc>
                <a:spcPct val="100000"/>
              </a:lnSpc>
              <a:buSzTx/>
              <a:buFont typeface="Arial" charset="0"/>
              <a:buChar char="•"/>
              <a:defRPr/>
            </a:pPr>
            <a:r>
              <a:rPr lang="en-US" sz="1200" dirty="0"/>
              <a:t>Validity and Reliability of Tests</a:t>
            </a:r>
          </a:p>
          <a:p>
            <a:pPr marL="285750" lvl="0" indent="-285750">
              <a:lnSpc>
                <a:spcPct val="100000"/>
              </a:lnSpc>
              <a:buSzTx/>
              <a:buFont typeface="Arial" charset="0"/>
              <a:buChar char="•"/>
              <a:defRPr/>
            </a:pPr>
            <a:r>
              <a:rPr lang="en-US" sz="1200" dirty="0"/>
              <a:t>Personal versus Prescribed Judging </a:t>
            </a:r>
            <a:r>
              <a:rPr lang="en-US" sz="1200" dirty="0" smtClean="0"/>
              <a:t>Criteria</a:t>
            </a:r>
          </a:p>
          <a:p>
            <a:pPr marL="285750" lvl="0" indent="-285750">
              <a:lnSpc>
                <a:spcPct val="100000"/>
              </a:lnSpc>
              <a:buSzTx/>
              <a:buFont typeface="Arial" charset="0"/>
              <a:buChar char="•"/>
              <a:defRPr/>
            </a:pPr>
            <a:endParaRPr lang="en-US" sz="1200" dirty="0"/>
          </a:p>
          <a:p>
            <a:pPr marL="285750" lvl="0" indent="-285750">
              <a:lnSpc>
                <a:spcPct val="100000"/>
              </a:lnSpc>
              <a:buSzTx/>
              <a:buFont typeface="Arial" charset="0"/>
              <a:buChar char="•"/>
              <a:defRPr/>
            </a:pPr>
            <a:endParaRPr lang="en-US" sz="1200" dirty="0" smtClean="0"/>
          </a:p>
          <a:p>
            <a:pPr marL="285750" lvl="0" indent="-285750">
              <a:lnSpc>
                <a:spcPct val="100000"/>
              </a:lnSpc>
              <a:buSzTx/>
              <a:buFont typeface="Arial" charset="0"/>
              <a:buChar char="•"/>
              <a:defRPr/>
            </a:pPr>
            <a:endParaRPr lang="en-US" sz="1200" dirty="0"/>
          </a:p>
          <a:p>
            <a:pPr marL="285750" lvl="0" indent="-285750">
              <a:lnSpc>
                <a:spcPct val="100000"/>
              </a:lnSpc>
              <a:buSzTx/>
              <a:buFont typeface="Arial" charset="0"/>
              <a:buChar char="•"/>
              <a:defRPr/>
            </a:pPr>
            <a:endParaRPr lang="en-US" sz="1200" dirty="0" smtClean="0"/>
          </a:p>
          <a:p>
            <a:pPr marL="285750" lvl="0" indent="-285750">
              <a:lnSpc>
                <a:spcPct val="100000"/>
              </a:lnSpc>
              <a:buSzTx/>
              <a:buFont typeface="Arial" charset="0"/>
              <a:buChar char="•"/>
              <a:defRPr/>
            </a:pPr>
            <a:endParaRPr lang="en-US" sz="1200" dirty="0"/>
          </a:p>
          <a:p>
            <a:pPr lvl="0" algn="ctr">
              <a:lnSpc>
                <a:spcPct val="100000"/>
              </a:lnSpc>
              <a:buSzTx/>
              <a:defRPr/>
            </a:pPr>
            <a:r>
              <a:rPr lang="en-US" sz="1200" b="1" dirty="0"/>
              <a:t>STUDENTS LEARN TO:</a:t>
            </a:r>
          </a:p>
          <a:p>
            <a:pPr marL="285750" lvl="0" indent="-285750">
              <a:lnSpc>
                <a:spcPct val="100000"/>
              </a:lnSpc>
              <a:buSzTx/>
              <a:buFont typeface="Arial" panose="020B0604020202020204" pitchFamily="34" charset="0"/>
              <a:buChar char="•"/>
              <a:defRPr/>
            </a:pPr>
            <a:r>
              <a:rPr lang="en-US" sz="1200" dirty="0"/>
              <a:t>Develop and evaluate objective and subjective performance measures to appraise performance</a:t>
            </a:r>
          </a:p>
          <a:p>
            <a:pPr marL="285750" lvl="0" indent="-285750">
              <a:lnSpc>
                <a:spcPct val="100000"/>
              </a:lnSpc>
              <a:buSzTx/>
              <a:buFont typeface="Arial" charset="0"/>
              <a:buChar char="•"/>
              <a:defRPr/>
            </a:pPr>
            <a:endParaRPr lang="en-US" sz="1200" dirty="0">
              <a:solidFill>
                <a:schemeClr val="accent2"/>
              </a:solidFill>
            </a:endParaRP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720080"/>
          </a:xfrm>
        </p:spPr>
        <p:txBody>
          <a:bodyPr anchor="ctr">
            <a:normAutofit/>
          </a:bodyPr>
          <a:lstStyle/>
          <a:p>
            <a:pPr algn="ctr"/>
            <a:r>
              <a:rPr lang="en-US" sz="2800" b="1" dirty="0" smtClean="0"/>
              <a:t>OBJECTIVE AND SUBJECTIVE PERFORMANCE MEASURES</a:t>
            </a:r>
            <a:endParaRPr lang="en-US" sz="2800" b="1" dirty="0"/>
          </a:p>
        </p:txBody>
      </p:sp>
      <p:sp>
        <p:nvSpPr>
          <p:cNvPr id="14" name="Content Placeholder 13"/>
          <p:cNvSpPr>
            <a:spLocks noGrp="1"/>
          </p:cNvSpPr>
          <p:nvPr>
            <p:ph idx="1"/>
          </p:nvPr>
        </p:nvSpPr>
        <p:spPr>
          <a:xfrm>
            <a:off x="1341884" y="908720"/>
            <a:ext cx="10729192" cy="5832648"/>
          </a:xfrm>
        </p:spPr>
        <p:txBody>
          <a:bodyPr>
            <a:normAutofit/>
          </a:bodyPr>
          <a:lstStyle/>
          <a:p>
            <a:r>
              <a:rPr lang="en-US" sz="2000" b="1" dirty="0" smtClean="0"/>
              <a:t>Subjective</a:t>
            </a:r>
            <a:r>
              <a:rPr lang="en-US" sz="2000" dirty="0" smtClean="0"/>
              <a:t> </a:t>
            </a:r>
            <a:r>
              <a:rPr lang="en-US" sz="2000" dirty="0"/>
              <a:t>performance measures are dependent on the observer and based on opinions, feelings, and general impressions. </a:t>
            </a:r>
            <a:endParaRPr lang="en-US" sz="2000" dirty="0" smtClean="0"/>
          </a:p>
          <a:p>
            <a:r>
              <a:rPr lang="en-US" sz="2000" dirty="0" smtClean="0"/>
              <a:t>Subjective </a:t>
            </a:r>
            <a:r>
              <a:rPr lang="en-US" sz="2000" dirty="0"/>
              <a:t>measures rely more on the observer than independent measures. </a:t>
            </a:r>
            <a:endParaRPr lang="en-US" sz="2000" dirty="0" smtClean="0"/>
          </a:p>
          <a:p>
            <a:r>
              <a:rPr lang="en-US" sz="2000" dirty="0" smtClean="0"/>
              <a:t>Sports </a:t>
            </a:r>
            <a:r>
              <a:rPr lang="en-US" sz="2000" dirty="0"/>
              <a:t>such as dance and gymnastics are more subjective than objective in their </a:t>
            </a:r>
            <a:r>
              <a:rPr lang="en-US" sz="2000" dirty="0" smtClean="0"/>
              <a:t>measures.</a:t>
            </a:r>
          </a:p>
          <a:p>
            <a:pPr lvl="1"/>
            <a:r>
              <a:rPr lang="en-AU" sz="1800" dirty="0"/>
              <a:t>Sports such as high jump use completely objective performance measures of metres and </a:t>
            </a:r>
            <a:r>
              <a:rPr lang="en-AU" sz="1800" dirty="0" smtClean="0"/>
              <a:t>centimetres</a:t>
            </a:r>
          </a:p>
          <a:p>
            <a:pPr lvl="1"/>
            <a:r>
              <a:rPr lang="en-AU" sz="1800" dirty="0" smtClean="0"/>
              <a:t>Diving </a:t>
            </a:r>
            <a:r>
              <a:rPr lang="en-AU" sz="1800" dirty="0"/>
              <a:t>tends to use more subject performance measures. </a:t>
            </a:r>
            <a:endParaRPr lang="en-AU" sz="1800" dirty="0" smtClean="0"/>
          </a:p>
          <a:p>
            <a:pPr lvl="1"/>
            <a:r>
              <a:rPr lang="en-AU" sz="1800" dirty="0" smtClean="0"/>
              <a:t>Skills </a:t>
            </a:r>
            <a:r>
              <a:rPr lang="en-AU" sz="1800" dirty="0"/>
              <a:t>are often measured using both, such that a soccer player’s performance. It was good because it looked good, felt smooth, but also he covered 12Km in the game, made 30 tackles, had 98% success in passing and 85% success in shots, and scored 3 goals in the game.</a:t>
            </a:r>
            <a:endParaRPr lang="en-US" sz="1800" dirty="0"/>
          </a:p>
        </p:txBody>
      </p:sp>
      <p:pic>
        <p:nvPicPr>
          <p:cNvPr id="2" name="Picture 1"/>
          <p:cNvPicPr>
            <a:picLocks noChangeAspect="1"/>
          </p:cNvPicPr>
          <p:nvPr/>
        </p:nvPicPr>
        <p:blipFill>
          <a:blip r:embed="rId2"/>
          <a:stretch>
            <a:fillRect/>
          </a:stretch>
        </p:blipFill>
        <p:spPr>
          <a:xfrm>
            <a:off x="2998068" y="4918544"/>
            <a:ext cx="2857500" cy="1600200"/>
          </a:xfrm>
          <a:prstGeom prst="rect">
            <a:avLst/>
          </a:prstGeom>
        </p:spPr>
      </p:pic>
      <p:pic>
        <p:nvPicPr>
          <p:cNvPr id="3" name="Picture 2"/>
          <p:cNvPicPr>
            <a:picLocks noChangeAspect="1"/>
          </p:cNvPicPr>
          <p:nvPr/>
        </p:nvPicPr>
        <p:blipFill>
          <a:blip r:embed="rId3"/>
          <a:stretch>
            <a:fillRect/>
          </a:stretch>
        </p:blipFill>
        <p:spPr>
          <a:xfrm>
            <a:off x="7246540" y="4775669"/>
            <a:ext cx="2619375" cy="1743075"/>
          </a:xfrm>
          <a:prstGeom prst="rect">
            <a:avLst/>
          </a:prstGeom>
        </p:spPr>
      </p:pic>
    </p:spTree>
    <p:extLst>
      <p:ext uri="{BB962C8B-B14F-4D97-AF65-F5344CB8AC3E}">
        <p14:creationId xmlns:p14="http://schemas.microsoft.com/office/powerpoint/2010/main" val="159919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720080"/>
          </a:xfrm>
        </p:spPr>
        <p:txBody>
          <a:bodyPr anchor="ctr">
            <a:normAutofit/>
          </a:bodyPr>
          <a:lstStyle/>
          <a:p>
            <a:pPr algn="ctr"/>
            <a:r>
              <a:rPr lang="en-US" b="1" dirty="0" smtClean="0"/>
              <a:t>VALIDITY AND RELIABILITY OF TESTS</a:t>
            </a:r>
            <a:endParaRPr lang="en-US" b="1" dirty="0"/>
          </a:p>
        </p:txBody>
      </p:sp>
      <p:sp>
        <p:nvSpPr>
          <p:cNvPr id="14" name="Content Placeholder 13"/>
          <p:cNvSpPr>
            <a:spLocks noGrp="1"/>
          </p:cNvSpPr>
          <p:nvPr>
            <p:ph idx="1"/>
          </p:nvPr>
        </p:nvSpPr>
        <p:spPr>
          <a:xfrm>
            <a:off x="1341884" y="908720"/>
            <a:ext cx="10729192" cy="5832648"/>
          </a:xfrm>
        </p:spPr>
        <p:txBody>
          <a:bodyPr/>
          <a:lstStyle/>
          <a:p>
            <a:r>
              <a:rPr lang="en-US" dirty="0" smtClean="0"/>
              <a:t>Validity </a:t>
            </a:r>
            <a:r>
              <a:rPr lang="en-US" dirty="0"/>
              <a:t>and reliability of tests is important in the assessment of skill and performance. </a:t>
            </a:r>
            <a:endParaRPr lang="en-US" dirty="0" smtClean="0"/>
          </a:p>
          <a:p>
            <a:r>
              <a:rPr lang="en-US" dirty="0" smtClean="0"/>
              <a:t>Tests </a:t>
            </a:r>
            <a:r>
              <a:rPr lang="en-US" dirty="0"/>
              <a:t>are often used to check performance improvements. </a:t>
            </a:r>
          </a:p>
          <a:p>
            <a:r>
              <a:rPr lang="en-US" dirty="0"/>
              <a:t>These can include various fitness tests such </a:t>
            </a:r>
            <a:r>
              <a:rPr lang="en-US" dirty="0" smtClean="0"/>
              <a:t>as:</a:t>
            </a:r>
          </a:p>
          <a:p>
            <a:pPr lvl="1"/>
            <a:r>
              <a:rPr lang="en-US" dirty="0" smtClean="0"/>
              <a:t>T-run </a:t>
            </a:r>
            <a:r>
              <a:rPr lang="en-US" dirty="0"/>
              <a:t>agility </a:t>
            </a:r>
            <a:r>
              <a:rPr lang="en-US" dirty="0" smtClean="0"/>
              <a:t>test</a:t>
            </a:r>
          </a:p>
          <a:p>
            <a:pPr lvl="1"/>
            <a:r>
              <a:rPr lang="en-US" dirty="0"/>
              <a:t>T</a:t>
            </a:r>
            <a:r>
              <a:rPr lang="en-US" dirty="0" smtClean="0"/>
              <a:t>he </a:t>
            </a:r>
            <a:r>
              <a:rPr lang="en-US" dirty="0"/>
              <a:t>beep test. </a:t>
            </a:r>
            <a:endParaRPr lang="en-US" dirty="0" smtClean="0"/>
          </a:p>
          <a:p>
            <a:r>
              <a:rPr lang="en-US" dirty="0" smtClean="0"/>
              <a:t>The</a:t>
            </a:r>
            <a:r>
              <a:rPr lang="en-US" dirty="0"/>
              <a:t> validity and reliability of tests varies considerably, and should influence the weight of influence the test has on athletic performance.</a:t>
            </a:r>
          </a:p>
          <a:p>
            <a:endParaRPr lang="en-US" dirty="0"/>
          </a:p>
        </p:txBody>
      </p:sp>
      <p:pic>
        <p:nvPicPr>
          <p:cNvPr id="2" name="Picture 1"/>
          <p:cNvPicPr>
            <a:picLocks noChangeAspect="1"/>
          </p:cNvPicPr>
          <p:nvPr/>
        </p:nvPicPr>
        <p:blipFill>
          <a:blip r:embed="rId2"/>
          <a:stretch>
            <a:fillRect/>
          </a:stretch>
        </p:blipFill>
        <p:spPr>
          <a:xfrm>
            <a:off x="3212627" y="4717561"/>
            <a:ext cx="2619375" cy="1743075"/>
          </a:xfrm>
          <a:prstGeom prst="rect">
            <a:avLst/>
          </a:prstGeom>
        </p:spPr>
      </p:pic>
      <p:pic>
        <p:nvPicPr>
          <p:cNvPr id="3" name="Picture 2"/>
          <p:cNvPicPr>
            <a:picLocks noChangeAspect="1"/>
          </p:cNvPicPr>
          <p:nvPr/>
        </p:nvPicPr>
        <p:blipFill>
          <a:blip r:embed="rId3"/>
          <a:stretch>
            <a:fillRect/>
          </a:stretch>
        </p:blipFill>
        <p:spPr>
          <a:xfrm>
            <a:off x="7110833" y="4536586"/>
            <a:ext cx="2371725" cy="1924050"/>
          </a:xfrm>
          <a:prstGeom prst="rect">
            <a:avLst/>
          </a:prstGeom>
        </p:spPr>
      </p:pic>
    </p:spTree>
    <p:extLst>
      <p:ext uri="{BB962C8B-B14F-4D97-AF65-F5344CB8AC3E}">
        <p14:creationId xmlns:p14="http://schemas.microsoft.com/office/powerpoint/2010/main" val="421614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720080"/>
          </a:xfrm>
        </p:spPr>
        <p:txBody>
          <a:bodyPr anchor="ctr">
            <a:normAutofit/>
          </a:bodyPr>
          <a:lstStyle/>
          <a:p>
            <a:pPr algn="ctr"/>
            <a:r>
              <a:rPr lang="en-US" b="1" dirty="0" smtClean="0"/>
              <a:t>VALIDITY</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pPr marL="457200" indent="-457200">
              <a:buFont typeface="Arial" charset="0"/>
              <a:buChar char="•"/>
            </a:pPr>
            <a:r>
              <a:rPr lang="en-US" sz="2000" b="1" dirty="0"/>
              <a:t>Validity</a:t>
            </a:r>
            <a:r>
              <a:rPr lang="en-US" sz="2000" dirty="0"/>
              <a:t> refers to the test’s ability to measure what it is supposed to measure. </a:t>
            </a:r>
          </a:p>
          <a:p>
            <a:pPr marL="457200" indent="-457200">
              <a:buFont typeface="Arial" charset="0"/>
              <a:buChar char="•"/>
            </a:pPr>
            <a:r>
              <a:rPr lang="en-US" sz="2000" dirty="0"/>
              <a:t>A beep-test is meant to test an athlete’s cardiovascular endurance. </a:t>
            </a:r>
            <a:endParaRPr lang="en-US" sz="2000" dirty="0" smtClean="0"/>
          </a:p>
          <a:p>
            <a:pPr marL="919162" lvl="1" indent="-457200">
              <a:buFont typeface="Arial" charset="0"/>
              <a:buChar char="•"/>
            </a:pPr>
            <a:r>
              <a:rPr lang="en-US" sz="1800" dirty="0" smtClean="0"/>
              <a:t>It </a:t>
            </a:r>
            <a:r>
              <a:rPr lang="en-US" sz="1800" dirty="0"/>
              <a:t>is valid, because it gives an accurate prediction of an athletes VO</a:t>
            </a:r>
            <a:r>
              <a:rPr lang="en-US" sz="1800" baseline="-25000" dirty="0"/>
              <a:t>2 max</a:t>
            </a:r>
            <a:r>
              <a:rPr lang="en-US" sz="1800" dirty="0"/>
              <a:t>, though a VO</a:t>
            </a:r>
            <a:r>
              <a:rPr lang="en-US" sz="1800" baseline="-25000" dirty="0"/>
              <a:t>2 max</a:t>
            </a:r>
            <a:r>
              <a:rPr lang="en-US" sz="1800" dirty="0"/>
              <a:t> </a:t>
            </a:r>
            <a:r>
              <a:rPr lang="en-US" sz="1800" dirty="0" smtClean="0"/>
              <a:t>test</a:t>
            </a:r>
          </a:p>
          <a:p>
            <a:pPr marL="919162" lvl="1" indent="-457200">
              <a:buFont typeface="Arial" charset="0"/>
              <a:buChar char="•"/>
            </a:pPr>
            <a:r>
              <a:rPr lang="en-US" sz="1800" dirty="0" smtClean="0"/>
              <a:t>Done </a:t>
            </a:r>
            <a:r>
              <a:rPr lang="en-US" sz="1800" dirty="0"/>
              <a:t>in a laboratory would be a more valid test. </a:t>
            </a:r>
          </a:p>
          <a:p>
            <a:pPr marL="457200" indent="-457200">
              <a:buFont typeface="Arial" charset="0"/>
              <a:buChar char="•"/>
            </a:pPr>
            <a:r>
              <a:rPr lang="en-US" sz="2000" dirty="0"/>
              <a:t>Validity is about the strength of this relationship between the skill measured and the test. </a:t>
            </a:r>
            <a:endParaRPr lang="en-US" sz="2000" dirty="0" smtClean="0"/>
          </a:p>
          <a:p>
            <a:pPr marL="457200" indent="-457200">
              <a:buFont typeface="Arial" charset="0"/>
              <a:buChar char="•"/>
            </a:pPr>
            <a:r>
              <a:rPr lang="en-US" sz="2000" dirty="0" smtClean="0"/>
              <a:t>Test </a:t>
            </a:r>
            <a:r>
              <a:rPr lang="en-US" sz="2000" dirty="0"/>
              <a:t>validity is enhanced </a:t>
            </a:r>
            <a:r>
              <a:rPr lang="en-US" sz="2000" dirty="0" smtClean="0"/>
              <a:t>if:</a:t>
            </a:r>
          </a:p>
          <a:p>
            <a:pPr marL="919162" lvl="1" indent="-457200">
              <a:buFont typeface="Arial" charset="0"/>
              <a:buChar char="•"/>
            </a:pPr>
            <a:r>
              <a:rPr lang="en-US" sz="1800" dirty="0" smtClean="0"/>
              <a:t>Known </a:t>
            </a:r>
            <a:r>
              <a:rPr lang="en-US" sz="1800" dirty="0"/>
              <a:t>good performers perform better than known bad </a:t>
            </a:r>
            <a:r>
              <a:rPr lang="en-US" sz="1800" dirty="0" smtClean="0"/>
              <a:t>performers</a:t>
            </a:r>
          </a:p>
          <a:p>
            <a:pPr marL="919162" lvl="1" indent="-457200">
              <a:buFont typeface="Arial" charset="0"/>
              <a:buChar char="•"/>
            </a:pPr>
            <a:r>
              <a:rPr lang="en-US" sz="1800" dirty="0"/>
              <a:t>I</a:t>
            </a:r>
            <a:r>
              <a:rPr lang="en-US" sz="1800" dirty="0" smtClean="0"/>
              <a:t>f </a:t>
            </a:r>
            <a:r>
              <a:rPr lang="en-US" sz="1800" dirty="0"/>
              <a:t>it is reliable in predicting future </a:t>
            </a:r>
            <a:r>
              <a:rPr lang="en-US" sz="1800" dirty="0" smtClean="0"/>
              <a:t>performances</a:t>
            </a:r>
          </a:p>
          <a:p>
            <a:pPr marL="919162" lvl="1" indent="-457200">
              <a:buFont typeface="Arial" charset="0"/>
              <a:buChar char="•"/>
            </a:pPr>
            <a:r>
              <a:rPr lang="en-US" sz="1800" dirty="0" smtClean="0"/>
              <a:t>If </a:t>
            </a:r>
            <a:r>
              <a:rPr lang="en-US" sz="1800" dirty="0"/>
              <a:t>the component being tested is included in the test</a:t>
            </a:r>
            <a:r>
              <a:rPr lang="en-US" sz="1800" dirty="0" smtClean="0"/>
              <a:t>.</a:t>
            </a:r>
            <a:endParaRPr lang="en-US" sz="1800" dirty="0"/>
          </a:p>
        </p:txBody>
      </p:sp>
      <p:pic>
        <p:nvPicPr>
          <p:cNvPr id="2" name="Picture 1"/>
          <p:cNvPicPr>
            <a:picLocks noChangeAspect="1"/>
          </p:cNvPicPr>
          <p:nvPr/>
        </p:nvPicPr>
        <p:blipFill>
          <a:blip r:embed="rId2"/>
          <a:stretch>
            <a:fillRect/>
          </a:stretch>
        </p:blipFill>
        <p:spPr>
          <a:xfrm>
            <a:off x="4870276" y="5013176"/>
            <a:ext cx="2857500" cy="1600200"/>
          </a:xfrm>
          <a:prstGeom prst="rect">
            <a:avLst/>
          </a:prstGeom>
        </p:spPr>
      </p:pic>
    </p:spTree>
    <p:extLst>
      <p:ext uri="{BB962C8B-B14F-4D97-AF65-F5344CB8AC3E}">
        <p14:creationId xmlns:p14="http://schemas.microsoft.com/office/powerpoint/2010/main" val="143463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720080"/>
          </a:xfrm>
        </p:spPr>
        <p:txBody>
          <a:bodyPr anchor="ctr">
            <a:normAutofit/>
          </a:bodyPr>
          <a:lstStyle/>
          <a:p>
            <a:pPr algn="ctr"/>
            <a:r>
              <a:rPr lang="en-US" b="1" dirty="0" smtClean="0"/>
              <a:t>RELIABILITY</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pPr marL="457200" indent="-457200">
              <a:buFont typeface="Arial" charset="0"/>
              <a:buChar char="•"/>
            </a:pPr>
            <a:r>
              <a:rPr lang="en-US" b="1" dirty="0"/>
              <a:t>Reliability </a:t>
            </a:r>
            <a:r>
              <a:rPr lang="en-US" dirty="0"/>
              <a:t>refers to the test’s </a:t>
            </a:r>
            <a:r>
              <a:rPr lang="en-US" dirty="0" smtClean="0"/>
              <a:t>consistency, </a:t>
            </a:r>
            <a:r>
              <a:rPr lang="en-US" dirty="0"/>
              <a:t>the ability of the scorer to produce the same result each time for the same performance. </a:t>
            </a:r>
          </a:p>
          <a:p>
            <a:pPr marL="457200" indent="-457200">
              <a:buFont typeface="Arial" charset="0"/>
              <a:buChar char="•"/>
            </a:pPr>
            <a:r>
              <a:rPr lang="en-US" dirty="0"/>
              <a:t>A shuttle run is a reliable agility test if the same tester produces the same result with the same athlete under the same conditions in succession. </a:t>
            </a:r>
          </a:p>
          <a:p>
            <a:pPr marL="457200" indent="-457200">
              <a:buFont typeface="Arial" charset="0"/>
              <a:buChar char="•"/>
            </a:pPr>
            <a:r>
              <a:rPr lang="en-US" dirty="0"/>
              <a:t>The use of similar equipment, checklists, procedures and conditions improves the reliability of the test. </a:t>
            </a:r>
          </a:p>
          <a:p>
            <a:pPr marL="457200" indent="-457200">
              <a:buFont typeface="Arial" charset="0"/>
              <a:buChar char="•"/>
            </a:pPr>
            <a:r>
              <a:rPr lang="en-US" dirty="0"/>
              <a:t>Tests that are both valid and reliable tend to be more objective and are the best tests used to measure performance.</a:t>
            </a:r>
          </a:p>
          <a:p>
            <a:endParaRPr lang="en-US" dirty="0"/>
          </a:p>
        </p:txBody>
      </p:sp>
    </p:spTree>
    <p:extLst>
      <p:ext uri="{BB962C8B-B14F-4D97-AF65-F5344CB8AC3E}">
        <p14:creationId xmlns:p14="http://schemas.microsoft.com/office/powerpoint/2010/main" val="377543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720080"/>
          </a:xfrm>
        </p:spPr>
        <p:txBody>
          <a:bodyPr anchor="ctr">
            <a:normAutofit fontScale="90000"/>
          </a:bodyPr>
          <a:lstStyle/>
          <a:p>
            <a:pPr algn="ctr"/>
            <a:r>
              <a:rPr lang="en-US" b="1" dirty="0" smtClean="0"/>
              <a:t>PERSONAL VERSUS PRESCRIBED JUDGING CRITERIA</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r>
              <a:rPr lang="en-US" dirty="0"/>
              <a:t>Personal versus prescribed judging criteria seeks to contrast the personal likes or dislikes of performance, compared to more formal judging through the use of criteria. </a:t>
            </a:r>
            <a:endParaRPr lang="en-US" dirty="0" smtClean="0"/>
          </a:p>
          <a:p>
            <a:r>
              <a:rPr lang="en-US" dirty="0" smtClean="0"/>
              <a:t>It </a:t>
            </a:r>
            <a:r>
              <a:rPr lang="en-US" dirty="0"/>
              <a:t>is prescribed judging criteria that refers to the use of criteria to make subjective performance measures more </a:t>
            </a:r>
            <a:r>
              <a:rPr lang="en-US" dirty="0" smtClean="0"/>
              <a:t>objective.</a:t>
            </a:r>
          </a:p>
          <a:p>
            <a:endParaRPr lang="en-US" dirty="0"/>
          </a:p>
        </p:txBody>
      </p:sp>
    </p:spTree>
    <p:extLst>
      <p:ext uri="{BB962C8B-B14F-4D97-AF65-F5344CB8AC3E}">
        <p14:creationId xmlns:p14="http://schemas.microsoft.com/office/powerpoint/2010/main" val="159746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720080"/>
          </a:xfrm>
        </p:spPr>
        <p:txBody>
          <a:bodyPr anchor="ctr">
            <a:normAutofit/>
          </a:bodyPr>
          <a:lstStyle/>
          <a:p>
            <a:pPr algn="ctr"/>
            <a:r>
              <a:rPr lang="en-US" b="1" dirty="0" smtClean="0"/>
              <a:t>PERSONAL</a:t>
            </a:r>
            <a:r>
              <a:rPr lang="en-US" dirty="0" smtClean="0"/>
              <a:t> </a:t>
            </a:r>
            <a:r>
              <a:rPr lang="en-US" b="1" dirty="0" smtClean="0"/>
              <a:t>JUDGING CRITERIA</a:t>
            </a:r>
            <a:endParaRPr lang="en-US" b="1" dirty="0"/>
          </a:p>
        </p:txBody>
      </p:sp>
      <p:sp>
        <p:nvSpPr>
          <p:cNvPr id="14" name="Content Placeholder 13"/>
          <p:cNvSpPr>
            <a:spLocks noGrp="1"/>
          </p:cNvSpPr>
          <p:nvPr>
            <p:ph idx="1"/>
          </p:nvPr>
        </p:nvSpPr>
        <p:spPr>
          <a:xfrm>
            <a:off x="1341884" y="908720"/>
            <a:ext cx="10729192" cy="5832648"/>
          </a:xfrm>
        </p:spPr>
        <p:txBody>
          <a:bodyPr/>
          <a:lstStyle/>
          <a:p>
            <a:r>
              <a:rPr lang="en-US" sz="1800" dirty="0" smtClean="0"/>
              <a:t>Are </a:t>
            </a:r>
            <a:r>
              <a:rPr lang="en-US" sz="1800" dirty="0"/>
              <a:t>the presuppositions brought to the performance by the judge and are very subjective. </a:t>
            </a:r>
          </a:p>
          <a:p>
            <a:pPr lvl="1"/>
            <a:r>
              <a:rPr lang="en-US" sz="1600" dirty="0"/>
              <a:t>These include the judge’s expectations and preconceived ideas about the performance. </a:t>
            </a:r>
          </a:p>
          <a:p>
            <a:r>
              <a:rPr lang="en-US" sz="1800" dirty="0"/>
              <a:t>Spectators and coaches often use personal judging criteria when judging a performance. </a:t>
            </a:r>
          </a:p>
          <a:p>
            <a:r>
              <a:rPr lang="en-US" sz="1800" dirty="0"/>
              <a:t>Spectators are especially personal because their judgments rely on feelings and impressions, not prescribed judging criteria. </a:t>
            </a:r>
          </a:p>
          <a:p>
            <a:r>
              <a:rPr lang="en-US" sz="1800" dirty="0"/>
              <a:t>There is often bias in personal judging criteria and so are more suited to appreciation rather than judgments of performance </a:t>
            </a:r>
            <a:r>
              <a:rPr lang="en-US" sz="1800" dirty="0" smtClean="0"/>
              <a:t>quality. </a:t>
            </a:r>
          </a:p>
          <a:p>
            <a:pPr lvl="1"/>
            <a:r>
              <a:rPr lang="en-US" sz="1400" dirty="0"/>
              <a:t>E</a:t>
            </a:r>
            <a:r>
              <a:rPr lang="en-US" sz="1400" dirty="0" smtClean="0"/>
              <a:t>xample </a:t>
            </a:r>
            <a:r>
              <a:rPr lang="en-US" sz="1400" dirty="0"/>
              <a:t>of personal judging criteria is a person who walks out of a ballet performance thrilled by what they saw, because it was exactly what was expected, compared to the person who leaves disappointed because they were hoping for something </a:t>
            </a:r>
            <a:r>
              <a:rPr lang="en-US" sz="1400" dirty="0" smtClean="0"/>
              <a:t>in particular </a:t>
            </a:r>
            <a:r>
              <a:rPr lang="en-US" sz="1400" dirty="0"/>
              <a:t>that was not provided.</a:t>
            </a:r>
          </a:p>
          <a:p>
            <a:pPr marL="457200" lvl="1" indent="0">
              <a:buNone/>
            </a:pPr>
            <a:endParaRPr lang="en-US" dirty="0"/>
          </a:p>
        </p:txBody>
      </p:sp>
      <p:pic>
        <p:nvPicPr>
          <p:cNvPr id="2" name="Picture 1"/>
          <p:cNvPicPr>
            <a:picLocks noChangeAspect="1"/>
          </p:cNvPicPr>
          <p:nvPr/>
        </p:nvPicPr>
        <p:blipFill>
          <a:blip r:embed="rId2"/>
          <a:stretch>
            <a:fillRect/>
          </a:stretch>
        </p:blipFill>
        <p:spPr>
          <a:xfrm>
            <a:off x="4438228" y="4293096"/>
            <a:ext cx="4252973" cy="2160240"/>
          </a:xfrm>
          <a:prstGeom prst="rect">
            <a:avLst/>
          </a:prstGeom>
        </p:spPr>
      </p:pic>
    </p:spTree>
    <p:extLst>
      <p:ext uri="{BB962C8B-B14F-4D97-AF65-F5344CB8AC3E}">
        <p14:creationId xmlns:p14="http://schemas.microsoft.com/office/powerpoint/2010/main" val="384939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720080"/>
          </a:xfrm>
        </p:spPr>
        <p:txBody>
          <a:bodyPr anchor="ctr">
            <a:normAutofit/>
          </a:bodyPr>
          <a:lstStyle/>
          <a:p>
            <a:pPr algn="ctr"/>
            <a:r>
              <a:rPr lang="en-US" b="1" dirty="0" smtClean="0"/>
              <a:t>PRESCRIBED JUDGING CRITERIA</a:t>
            </a:r>
            <a:endParaRPr lang="en-US" b="1" dirty="0"/>
          </a:p>
        </p:txBody>
      </p:sp>
      <p:sp>
        <p:nvSpPr>
          <p:cNvPr id="14" name="Content Placeholder 13"/>
          <p:cNvSpPr>
            <a:spLocks noGrp="1"/>
          </p:cNvSpPr>
          <p:nvPr>
            <p:ph idx="1"/>
          </p:nvPr>
        </p:nvSpPr>
        <p:spPr>
          <a:xfrm>
            <a:off x="1341884" y="908720"/>
            <a:ext cx="10729192" cy="5832648"/>
          </a:xfrm>
        </p:spPr>
        <p:txBody>
          <a:bodyPr/>
          <a:lstStyle/>
          <a:p>
            <a:r>
              <a:rPr lang="en-US" dirty="0" smtClean="0"/>
              <a:t>Are </a:t>
            </a:r>
            <a:r>
              <a:rPr lang="en-US" dirty="0"/>
              <a:t>established criteria created by the sporting body, which are then used to appraise performance. </a:t>
            </a:r>
            <a:endParaRPr lang="en-US" dirty="0" smtClean="0"/>
          </a:p>
          <a:p>
            <a:r>
              <a:rPr lang="en-US" dirty="0" smtClean="0"/>
              <a:t>This </a:t>
            </a:r>
            <a:r>
              <a:rPr lang="en-US" dirty="0"/>
              <a:t>often comes in the form of a checklist or rating system and helps to objectify subjective measurements. </a:t>
            </a:r>
          </a:p>
          <a:p>
            <a:r>
              <a:rPr lang="en-US" dirty="0" smtClean="0"/>
              <a:t>The </a:t>
            </a:r>
            <a:r>
              <a:rPr lang="en-US" dirty="0"/>
              <a:t>more detailed the judging criteria and stringent the judge the better the objectivity and reliability of the judging </a:t>
            </a:r>
            <a:r>
              <a:rPr lang="en-US" dirty="0" smtClean="0"/>
              <a:t>criteria.</a:t>
            </a:r>
          </a:p>
          <a:p>
            <a:pPr lvl="1"/>
            <a:r>
              <a:rPr lang="en-US" dirty="0" smtClean="0"/>
              <a:t>An </a:t>
            </a:r>
            <a:r>
              <a:rPr lang="en-US" dirty="0"/>
              <a:t>example would be the check lists and other prescribed judging criteria used in gymnastics to provide a score for each routine.</a:t>
            </a:r>
          </a:p>
          <a:p>
            <a:endParaRPr lang="en-US" dirty="0"/>
          </a:p>
        </p:txBody>
      </p:sp>
      <p:pic>
        <p:nvPicPr>
          <p:cNvPr id="2" name="Picture 1"/>
          <p:cNvPicPr>
            <a:picLocks noChangeAspect="1"/>
          </p:cNvPicPr>
          <p:nvPr/>
        </p:nvPicPr>
        <p:blipFill>
          <a:blip r:embed="rId2"/>
          <a:stretch>
            <a:fillRect/>
          </a:stretch>
        </p:blipFill>
        <p:spPr>
          <a:xfrm>
            <a:off x="2133972" y="4437112"/>
            <a:ext cx="2857500" cy="1600200"/>
          </a:xfrm>
          <a:prstGeom prst="rect">
            <a:avLst/>
          </a:prstGeom>
        </p:spPr>
      </p:pic>
      <p:pic>
        <p:nvPicPr>
          <p:cNvPr id="3" name="Picture 2"/>
          <p:cNvPicPr>
            <a:picLocks noChangeAspect="1"/>
          </p:cNvPicPr>
          <p:nvPr/>
        </p:nvPicPr>
        <p:blipFill>
          <a:blip r:embed="rId3"/>
          <a:stretch>
            <a:fillRect/>
          </a:stretch>
        </p:blipFill>
        <p:spPr>
          <a:xfrm>
            <a:off x="5590356" y="4437112"/>
            <a:ext cx="2619375" cy="1743075"/>
          </a:xfrm>
          <a:prstGeom prst="rect">
            <a:avLst/>
          </a:prstGeom>
        </p:spPr>
      </p:pic>
      <p:pic>
        <p:nvPicPr>
          <p:cNvPr id="4" name="Picture 3"/>
          <p:cNvPicPr>
            <a:picLocks noChangeAspect="1"/>
          </p:cNvPicPr>
          <p:nvPr/>
        </p:nvPicPr>
        <p:blipFill>
          <a:blip r:embed="rId4"/>
          <a:stretch>
            <a:fillRect/>
          </a:stretch>
        </p:blipFill>
        <p:spPr>
          <a:xfrm>
            <a:off x="9046740" y="4221088"/>
            <a:ext cx="2247900" cy="2038350"/>
          </a:xfrm>
          <a:prstGeom prst="rect">
            <a:avLst/>
          </a:prstGeom>
        </p:spPr>
      </p:pic>
    </p:spTree>
    <p:extLst>
      <p:ext uri="{BB962C8B-B14F-4D97-AF65-F5344CB8AC3E}">
        <p14:creationId xmlns:p14="http://schemas.microsoft.com/office/powerpoint/2010/main" val="252908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720080"/>
          </a:xfrm>
        </p:spPr>
        <p:txBody>
          <a:bodyPr anchor="ctr">
            <a:normAutofit/>
          </a:bodyPr>
          <a:lstStyle/>
          <a:p>
            <a:pPr algn="ctr"/>
            <a:r>
              <a:rPr lang="en-US" b="1" dirty="0" smtClean="0"/>
              <a:t>PRACTICAL APPLICATION</a:t>
            </a:r>
            <a:endParaRPr lang="en-US" b="1" dirty="0"/>
          </a:p>
        </p:txBody>
      </p:sp>
      <p:sp>
        <p:nvSpPr>
          <p:cNvPr id="14" name="Content Placeholder 13"/>
          <p:cNvSpPr>
            <a:spLocks noGrp="1"/>
          </p:cNvSpPr>
          <p:nvPr>
            <p:ph idx="1"/>
          </p:nvPr>
        </p:nvSpPr>
        <p:spPr>
          <a:xfrm>
            <a:off x="1341884" y="908720"/>
            <a:ext cx="10729192" cy="5832648"/>
          </a:xfrm>
        </p:spPr>
        <p:txBody>
          <a:bodyPr/>
          <a:lstStyle/>
          <a:p>
            <a:r>
              <a:rPr lang="en-US" dirty="0"/>
              <a:t>The HSC PDHPE syllabus requires you to develop and evaluate objective and subjective performance measures to appraise performance. </a:t>
            </a:r>
            <a:endParaRPr lang="en-US" dirty="0" smtClean="0"/>
          </a:p>
          <a:p>
            <a:r>
              <a:rPr lang="en-US" dirty="0" smtClean="0"/>
              <a:t>Your </a:t>
            </a:r>
            <a:r>
              <a:rPr lang="en-US" dirty="0"/>
              <a:t>development and application of these performance measures will help you to understand the difference and how objective performance measures can be used to increase the objectivity of often subjective performances.</a:t>
            </a:r>
          </a:p>
          <a:p>
            <a:endParaRPr lang="en-US" dirty="0"/>
          </a:p>
        </p:txBody>
      </p:sp>
    </p:spTree>
    <p:extLst>
      <p:ext uri="{BB962C8B-B14F-4D97-AF65-F5344CB8AC3E}">
        <p14:creationId xmlns:p14="http://schemas.microsoft.com/office/powerpoint/2010/main" val="164831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720080"/>
          </a:xfrm>
        </p:spPr>
        <p:txBody>
          <a:bodyPr anchor="ctr">
            <a:normAutofit/>
          </a:bodyPr>
          <a:lstStyle/>
          <a:p>
            <a:pPr algn="ctr"/>
            <a:r>
              <a:rPr lang="en-US" b="1" dirty="0" smtClean="0"/>
              <a:t>SUBJECTIVE PERFORMANCE MEASURES</a:t>
            </a:r>
            <a:endParaRPr lang="en-US" b="1" dirty="0"/>
          </a:p>
        </p:txBody>
      </p:sp>
      <p:sp>
        <p:nvSpPr>
          <p:cNvPr id="14" name="Content Placeholder 13"/>
          <p:cNvSpPr>
            <a:spLocks noGrp="1"/>
          </p:cNvSpPr>
          <p:nvPr>
            <p:ph idx="1"/>
          </p:nvPr>
        </p:nvSpPr>
        <p:spPr>
          <a:xfrm>
            <a:off x="1341884" y="908720"/>
            <a:ext cx="10729192" cy="5832648"/>
          </a:xfrm>
        </p:spPr>
        <p:txBody>
          <a:bodyPr/>
          <a:lstStyle/>
          <a:p>
            <a:r>
              <a:rPr lang="en-US" dirty="0"/>
              <a:t>Subjectivity is reliant upon the observer and includes personal judging criteria and other presuppositions, such </a:t>
            </a:r>
            <a:r>
              <a:rPr lang="en-US" dirty="0" smtClean="0"/>
              <a:t>as:</a:t>
            </a:r>
          </a:p>
          <a:p>
            <a:pPr lvl="1"/>
            <a:r>
              <a:rPr lang="en-US" dirty="0" smtClean="0"/>
              <a:t>I </a:t>
            </a:r>
            <a:r>
              <a:rPr lang="en-US" dirty="0"/>
              <a:t>hope to see lots of flips and some cool balance moves in this floor </a:t>
            </a:r>
            <a:r>
              <a:rPr lang="en-US" dirty="0" smtClean="0"/>
              <a:t>routine.</a:t>
            </a:r>
          </a:p>
          <a:p>
            <a:pPr lvl="1"/>
            <a:r>
              <a:rPr lang="en-US" dirty="0" smtClean="0"/>
              <a:t>He </a:t>
            </a:r>
            <a:r>
              <a:rPr lang="en-US" dirty="0"/>
              <a:t>better use up beat </a:t>
            </a:r>
            <a:r>
              <a:rPr lang="en-US" dirty="0" smtClean="0"/>
              <a:t>music.</a:t>
            </a:r>
          </a:p>
          <a:p>
            <a:pPr lvl="1"/>
            <a:r>
              <a:rPr lang="en-US" dirty="0" smtClean="0"/>
              <a:t>I </a:t>
            </a:r>
            <a:r>
              <a:rPr lang="en-US" dirty="0"/>
              <a:t>really like the gymnast from China; he’s such a nice </a:t>
            </a:r>
            <a:r>
              <a:rPr lang="en-US" dirty="0" smtClean="0"/>
              <a:t>guy.</a:t>
            </a:r>
          </a:p>
          <a:p>
            <a:pPr lvl="1"/>
            <a:r>
              <a:rPr lang="en-US" dirty="0" smtClean="0"/>
              <a:t>That </a:t>
            </a:r>
            <a:r>
              <a:rPr lang="en-US" dirty="0"/>
              <a:t>skill is </a:t>
            </a:r>
            <a:r>
              <a:rPr lang="en-US" dirty="0" smtClean="0"/>
              <a:t>difficult</a:t>
            </a:r>
            <a:endParaRPr lang="en-US" dirty="0"/>
          </a:p>
          <a:p>
            <a:r>
              <a:rPr lang="en-US" dirty="0"/>
              <a:t>These are very subjective and should not be used for judging performance. </a:t>
            </a:r>
            <a:endParaRPr lang="en-US" dirty="0" smtClean="0"/>
          </a:p>
          <a:p>
            <a:r>
              <a:rPr lang="en-US" dirty="0" smtClean="0"/>
              <a:t>You </a:t>
            </a:r>
            <a:r>
              <a:rPr lang="en-US" dirty="0"/>
              <a:t>are required to develop your own subjective performance measures for the appraisal of performance.</a:t>
            </a:r>
          </a:p>
          <a:p>
            <a:endParaRPr lang="en-US" dirty="0"/>
          </a:p>
        </p:txBody>
      </p:sp>
    </p:spTree>
    <p:extLst>
      <p:ext uri="{BB962C8B-B14F-4D97-AF65-F5344CB8AC3E}">
        <p14:creationId xmlns:p14="http://schemas.microsoft.com/office/powerpoint/2010/main" val="219811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720080"/>
          </a:xfrm>
        </p:spPr>
        <p:txBody>
          <a:bodyPr anchor="ctr">
            <a:normAutofit/>
          </a:bodyPr>
          <a:lstStyle/>
          <a:p>
            <a:pPr algn="ctr"/>
            <a:r>
              <a:rPr lang="en-US" b="1" dirty="0" smtClean="0"/>
              <a:t>OBJECTIVE PERFORMANCE MEASURES</a:t>
            </a:r>
            <a:endParaRPr lang="en-US" b="1" dirty="0"/>
          </a:p>
        </p:txBody>
      </p:sp>
      <p:sp>
        <p:nvSpPr>
          <p:cNvPr id="14" name="Content Placeholder 13"/>
          <p:cNvSpPr>
            <a:spLocks noGrp="1"/>
          </p:cNvSpPr>
          <p:nvPr>
            <p:ph idx="1"/>
          </p:nvPr>
        </p:nvSpPr>
        <p:spPr>
          <a:xfrm>
            <a:off x="1341884" y="908720"/>
            <a:ext cx="10729192" cy="5832648"/>
          </a:xfrm>
        </p:spPr>
        <p:txBody>
          <a:bodyPr>
            <a:normAutofit fontScale="92500" lnSpcReduction="10000"/>
          </a:bodyPr>
          <a:lstStyle/>
          <a:p>
            <a:pPr>
              <a:spcBef>
                <a:spcPts val="600"/>
              </a:spcBef>
            </a:pPr>
            <a:r>
              <a:rPr lang="en-US" dirty="0"/>
              <a:t>Objective performance measures include prescribed judging criteria, which could include checklists and ratings such as the one </a:t>
            </a:r>
            <a:r>
              <a:rPr lang="en-US" dirty="0" smtClean="0"/>
              <a:t>below:</a:t>
            </a:r>
          </a:p>
          <a:p>
            <a:pPr marL="0" indent="0">
              <a:spcBef>
                <a:spcPts val="600"/>
              </a:spcBef>
              <a:buNone/>
            </a:pPr>
            <a:r>
              <a:rPr lang="en-US" b="1" dirty="0" smtClean="0"/>
              <a:t>Criteria</a:t>
            </a:r>
          </a:p>
          <a:p>
            <a:pPr lvl="1"/>
            <a:r>
              <a:rPr lang="en-US" dirty="0" smtClean="0"/>
              <a:t>Number </a:t>
            </a:r>
            <a:r>
              <a:rPr lang="en-US" dirty="0"/>
              <a:t>of flips </a:t>
            </a:r>
            <a:r>
              <a:rPr lang="en-US" dirty="0" smtClean="0"/>
              <a:t>performed</a:t>
            </a:r>
          </a:p>
          <a:p>
            <a:pPr lvl="1"/>
            <a:r>
              <a:rPr lang="en-US" dirty="0" smtClean="0"/>
              <a:t>Rate </a:t>
            </a:r>
            <a:r>
              <a:rPr lang="en-US" dirty="0"/>
              <a:t>the tightness of the body during the </a:t>
            </a:r>
            <a:r>
              <a:rPr lang="en-US" dirty="0" smtClean="0"/>
              <a:t>flips</a:t>
            </a:r>
          </a:p>
          <a:p>
            <a:pPr lvl="1"/>
            <a:r>
              <a:rPr lang="en-US" dirty="0" smtClean="0"/>
              <a:t>Rate </a:t>
            </a:r>
            <a:r>
              <a:rPr lang="en-US" dirty="0"/>
              <a:t>the matching of movement to the music </a:t>
            </a:r>
            <a:r>
              <a:rPr lang="en-US" dirty="0" smtClean="0"/>
              <a:t>chosen</a:t>
            </a:r>
            <a:endParaRPr lang="en-US" dirty="0"/>
          </a:p>
          <a:p>
            <a:pPr marL="0" indent="0">
              <a:spcBef>
                <a:spcPts val="600"/>
              </a:spcBef>
              <a:buNone/>
            </a:pPr>
            <a:r>
              <a:rPr lang="en-US" b="1" dirty="0"/>
              <a:t>Performance includes </a:t>
            </a:r>
            <a:r>
              <a:rPr lang="en-US" b="1" dirty="0" smtClean="0"/>
              <a:t>one:</a:t>
            </a:r>
          </a:p>
          <a:p>
            <a:pPr lvl="1"/>
            <a:r>
              <a:rPr lang="en-US" dirty="0" smtClean="0"/>
              <a:t>Handstand </a:t>
            </a:r>
            <a:r>
              <a:rPr lang="en-US" dirty="0"/>
              <a:t>(held for 5 </a:t>
            </a:r>
            <a:r>
              <a:rPr lang="en-US" dirty="0" smtClean="0"/>
              <a:t>sec)</a:t>
            </a:r>
          </a:p>
          <a:p>
            <a:pPr lvl="1"/>
            <a:r>
              <a:rPr lang="en-US" dirty="0" smtClean="0"/>
              <a:t>Jumping spin</a:t>
            </a:r>
          </a:p>
          <a:p>
            <a:pPr lvl="1"/>
            <a:endParaRPr lang="en-US" dirty="0"/>
          </a:p>
          <a:p>
            <a:pPr>
              <a:spcBef>
                <a:spcPts val="600"/>
              </a:spcBef>
            </a:pPr>
            <a:r>
              <a:rPr lang="en-US" dirty="0"/>
              <a:t>The criteria above help reduce the subjectivity of judgements by improving the objectivity and reducing the room for personal criteria.</a:t>
            </a:r>
          </a:p>
          <a:p>
            <a:pPr>
              <a:spcBef>
                <a:spcPts val="600"/>
              </a:spcBef>
            </a:pPr>
            <a:r>
              <a:rPr lang="en-US" dirty="0"/>
              <a:t>You should now develop and evaluate objective and subjective performance measures to appraise performance on your own</a:t>
            </a:r>
            <a:r>
              <a:rPr lang="en-US" dirty="0" smtClean="0"/>
              <a:t>.</a:t>
            </a:r>
            <a:endParaRPr lang="en-US" dirty="0"/>
          </a:p>
          <a:p>
            <a:pPr>
              <a:spcBef>
                <a:spcPts val="600"/>
              </a:spcBef>
            </a:pPr>
            <a:r>
              <a:rPr lang="en-US" dirty="0" smtClean="0"/>
              <a:t>As </a:t>
            </a:r>
            <a:r>
              <a:rPr lang="en-US" dirty="0"/>
              <a:t>well as measurements of time, distance and speed. individual performance in team sports are often evaluated using a combination of objective measures such as goals scores, passes made, and time in possession and subjective opinions on the fluidity of movement or execution of particular skills.</a:t>
            </a:r>
          </a:p>
          <a:p>
            <a:endParaRPr lang="en-US" dirty="0"/>
          </a:p>
        </p:txBody>
      </p:sp>
    </p:spTree>
    <p:extLst>
      <p:ext uri="{BB962C8B-B14F-4D97-AF65-F5344CB8AC3E}">
        <p14:creationId xmlns:p14="http://schemas.microsoft.com/office/powerpoint/2010/main" val="207155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720080"/>
          </a:xfrm>
        </p:spPr>
        <p:txBody>
          <a:bodyPr anchor="ctr">
            <a:noAutofit/>
          </a:bodyPr>
          <a:lstStyle/>
          <a:p>
            <a:pPr algn="ctr"/>
            <a:r>
              <a:rPr lang="en-US" sz="2800" b="1" dirty="0"/>
              <a:t>ASSESSMENT OF SKILL AND </a:t>
            </a:r>
            <a:r>
              <a:rPr lang="en-US" sz="2800" b="1" dirty="0" smtClean="0"/>
              <a:t>PERFORMANCE - OVERVIEW</a:t>
            </a:r>
            <a:endParaRPr lang="en-US" sz="2800" b="1" dirty="0"/>
          </a:p>
        </p:txBody>
      </p:sp>
      <p:sp>
        <p:nvSpPr>
          <p:cNvPr id="14" name="Content Placeholder 13"/>
          <p:cNvSpPr>
            <a:spLocks noGrp="1"/>
          </p:cNvSpPr>
          <p:nvPr>
            <p:ph idx="1"/>
          </p:nvPr>
        </p:nvSpPr>
        <p:spPr>
          <a:xfrm>
            <a:off x="1341884" y="908720"/>
            <a:ext cx="10729192" cy="5832648"/>
          </a:xfrm>
        </p:spPr>
        <p:txBody>
          <a:bodyPr/>
          <a:lstStyle/>
          <a:p>
            <a:r>
              <a:rPr lang="en-US" dirty="0"/>
              <a:t>Assessment of skill and performance is important for monitoring progress and providing guidance for future training. </a:t>
            </a:r>
            <a:endParaRPr lang="en-US" dirty="0" smtClean="0"/>
          </a:p>
          <a:p>
            <a:r>
              <a:rPr lang="en-US" dirty="0" smtClean="0"/>
              <a:t>Knowing </a:t>
            </a:r>
            <a:r>
              <a:rPr lang="en-US" dirty="0"/>
              <a:t>the characteristics of skilled performers helps to guide the coach in skill assessment to ensure performance is moving towards mastery of the particular skill.</a:t>
            </a:r>
          </a:p>
          <a:p>
            <a:r>
              <a:rPr lang="en-US" dirty="0"/>
              <a:t>Assessment of skill and performance often uses objective and subjective measures to determine how well the skill or performance was executed. </a:t>
            </a:r>
            <a:endParaRPr lang="en-US" dirty="0" smtClean="0"/>
          </a:p>
          <a:p>
            <a:r>
              <a:rPr lang="en-US" dirty="0" smtClean="0"/>
              <a:t>For </a:t>
            </a:r>
            <a:r>
              <a:rPr lang="en-US" dirty="0"/>
              <a:t>HSC PDHPE it is important to know the difference between objective and subjective performance measures as well as how reliability and validity of test increased their objectivity.</a:t>
            </a:r>
          </a:p>
          <a:p>
            <a:endParaRPr lang="en-US" dirty="0"/>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720080"/>
          </a:xfrm>
        </p:spPr>
        <p:txBody>
          <a:bodyPr anchor="ctr">
            <a:normAutofit/>
          </a:bodyPr>
          <a:lstStyle/>
          <a:p>
            <a:pPr algn="ctr"/>
            <a:r>
              <a:rPr lang="en-US" sz="2800" b="1" dirty="0" smtClean="0"/>
              <a:t>ASSESSMENT OF SKILL AND PERFORMANCE - OVERVIEW</a:t>
            </a:r>
            <a:endParaRPr lang="en-US" sz="2800" b="1" dirty="0"/>
          </a:p>
        </p:txBody>
      </p:sp>
      <p:sp>
        <p:nvSpPr>
          <p:cNvPr id="14" name="Content Placeholder 13"/>
          <p:cNvSpPr>
            <a:spLocks noGrp="1"/>
          </p:cNvSpPr>
          <p:nvPr>
            <p:ph idx="1"/>
          </p:nvPr>
        </p:nvSpPr>
        <p:spPr>
          <a:xfrm>
            <a:off x="1341884" y="908720"/>
            <a:ext cx="10729192" cy="5832648"/>
          </a:xfrm>
        </p:spPr>
        <p:txBody>
          <a:bodyPr/>
          <a:lstStyle/>
          <a:p>
            <a:r>
              <a:rPr lang="en-US" dirty="0"/>
              <a:t>There are a number of sports that require particular criteria to be used to assess performance. </a:t>
            </a:r>
            <a:endParaRPr lang="en-US" dirty="0" smtClean="0"/>
          </a:p>
          <a:p>
            <a:r>
              <a:rPr lang="en-US" dirty="0" smtClean="0"/>
              <a:t>However</a:t>
            </a:r>
            <a:r>
              <a:rPr lang="en-US" dirty="0"/>
              <a:t>, even at the basic level, most people watch a performance with particular bias and personal expectations, which they use as criteria in judging a performance</a:t>
            </a:r>
            <a:r>
              <a:rPr lang="en-US" dirty="0" smtClean="0"/>
              <a:t>.</a:t>
            </a:r>
            <a:endParaRPr lang="en-US" dirty="0"/>
          </a:p>
          <a:p>
            <a:r>
              <a:rPr lang="en-US" dirty="0"/>
              <a:t>Finally, you are required to apply this knowledge and create your own subjective and objective performance measures, which you then evaluate.</a:t>
            </a:r>
          </a:p>
          <a:p>
            <a:endParaRPr lang="en-US" dirty="0"/>
          </a:p>
        </p:txBody>
      </p:sp>
    </p:spTree>
    <p:extLst>
      <p:ext uri="{BB962C8B-B14F-4D97-AF65-F5344CB8AC3E}">
        <p14:creationId xmlns:p14="http://schemas.microsoft.com/office/powerpoint/2010/main" val="410131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720080"/>
          </a:xfrm>
        </p:spPr>
        <p:txBody>
          <a:bodyPr anchor="ctr">
            <a:normAutofit/>
          </a:bodyPr>
          <a:lstStyle/>
          <a:p>
            <a:pPr algn="ctr"/>
            <a:r>
              <a:rPr lang="en-US" b="1" dirty="0" smtClean="0"/>
              <a:t>CHARACTERISTICS OF SKILLED PERFORMERS</a:t>
            </a:r>
            <a:endParaRPr lang="en-US" b="1" dirty="0"/>
          </a:p>
        </p:txBody>
      </p:sp>
      <p:sp>
        <p:nvSpPr>
          <p:cNvPr id="14" name="Content Placeholder 13"/>
          <p:cNvSpPr>
            <a:spLocks noGrp="1"/>
          </p:cNvSpPr>
          <p:nvPr>
            <p:ph idx="1"/>
          </p:nvPr>
        </p:nvSpPr>
        <p:spPr>
          <a:xfrm>
            <a:off x="1341884" y="908720"/>
            <a:ext cx="10729192" cy="5832648"/>
          </a:xfrm>
        </p:spPr>
        <p:txBody>
          <a:bodyPr/>
          <a:lstStyle/>
          <a:p>
            <a:r>
              <a:rPr lang="en-US" dirty="0"/>
              <a:t>Skilled performers are autonomous performers, and have a particular look to their movement. </a:t>
            </a:r>
          </a:p>
          <a:p>
            <a:r>
              <a:rPr lang="en-US" dirty="0"/>
              <a:t>These observable features of skilled performers include: </a:t>
            </a:r>
            <a:endParaRPr lang="en-US" dirty="0" smtClean="0"/>
          </a:p>
          <a:p>
            <a:pPr lvl="1"/>
            <a:r>
              <a:rPr lang="en-US" dirty="0" err="1" smtClean="0"/>
              <a:t>Kinaesthetic</a:t>
            </a:r>
            <a:r>
              <a:rPr lang="en-US" dirty="0" smtClean="0"/>
              <a:t> </a:t>
            </a:r>
            <a:r>
              <a:rPr lang="en-US" dirty="0"/>
              <a:t>sense </a:t>
            </a:r>
            <a:endParaRPr lang="en-US" dirty="0" smtClean="0"/>
          </a:p>
          <a:p>
            <a:pPr lvl="1"/>
            <a:r>
              <a:rPr lang="en-US" dirty="0" smtClean="0"/>
              <a:t>Anticipation </a:t>
            </a:r>
          </a:p>
          <a:p>
            <a:pPr lvl="1"/>
            <a:r>
              <a:rPr lang="en-US" dirty="0" smtClean="0"/>
              <a:t>Consistency</a:t>
            </a:r>
          </a:p>
          <a:p>
            <a:pPr lvl="1"/>
            <a:r>
              <a:rPr lang="en-US" dirty="0" smtClean="0"/>
              <a:t>Good </a:t>
            </a:r>
            <a:r>
              <a:rPr lang="en-US" dirty="0"/>
              <a:t>technique.</a:t>
            </a:r>
          </a:p>
          <a:p>
            <a:endParaRPr lang="en-US" dirty="0"/>
          </a:p>
        </p:txBody>
      </p:sp>
    </p:spTree>
    <p:extLst>
      <p:ext uri="{BB962C8B-B14F-4D97-AF65-F5344CB8AC3E}">
        <p14:creationId xmlns:p14="http://schemas.microsoft.com/office/powerpoint/2010/main" val="58689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720080"/>
          </a:xfrm>
        </p:spPr>
        <p:txBody>
          <a:bodyPr anchor="ctr">
            <a:normAutofit/>
          </a:bodyPr>
          <a:lstStyle/>
          <a:p>
            <a:pPr algn="ctr"/>
            <a:r>
              <a:rPr lang="en-US" b="1" dirty="0" smtClean="0"/>
              <a:t>KINAESTHETIC SENSE</a:t>
            </a:r>
            <a:endParaRPr lang="en-US" b="1" dirty="0"/>
          </a:p>
        </p:txBody>
      </p:sp>
      <p:sp>
        <p:nvSpPr>
          <p:cNvPr id="14" name="Content Placeholder 13"/>
          <p:cNvSpPr>
            <a:spLocks noGrp="1"/>
          </p:cNvSpPr>
          <p:nvPr>
            <p:ph idx="1"/>
          </p:nvPr>
        </p:nvSpPr>
        <p:spPr>
          <a:xfrm>
            <a:off x="1341884" y="908720"/>
            <a:ext cx="10729192" cy="5832648"/>
          </a:xfrm>
        </p:spPr>
        <p:txBody>
          <a:bodyPr/>
          <a:lstStyle/>
          <a:p>
            <a:pPr marL="457200" indent="-457200">
              <a:spcBef>
                <a:spcPts val="600"/>
              </a:spcBef>
              <a:buFont typeface="Arial" charset="0"/>
              <a:buChar char="•"/>
            </a:pPr>
            <a:r>
              <a:rPr lang="en-US" sz="2000" dirty="0" smtClean="0"/>
              <a:t>Refers </a:t>
            </a:r>
            <a:r>
              <a:rPr lang="en-US" sz="2000" dirty="0"/>
              <a:t>to the skilled performers </a:t>
            </a:r>
            <a:r>
              <a:rPr lang="en-US" sz="2000" dirty="0" smtClean="0"/>
              <a:t>proprioception</a:t>
            </a:r>
          </a:p>
          <a:p>
            <a:pPr marL="457200" indent="-457200">
              <a:spcBef>
                <a:spcPts val="600"/>
              </a:spcBef>
              <a:buFont typeface="Arial" charset="0"/>
              <a:buChar char="•"/>
            </a:pPr>
            <a:r>
              <a:rPr lang="en-US" sz="2000" dirty="0" smtClean="0"/>
              <a:t>Relies </a:t>
            </a:r>
            <a:r>
              <a:rPr lang="en-US" sz="2000" dirty="0"/>
              <a:t>on information from various sensors in the muscles and other organs that provide information about body position and movement without the need to see it. </a:t>
            </a:r>
          </a:p>
          <a:p>
            <a:pPr marL="457200" indent="-457200">
              <a:spcBef>
                <a:spcPts val="600"/>
              </a:spcBef>
              <a:buFont typeface="Arial" charset="0"/>
              <a:buChar char="•"/>
            </a:pPr>
            <a:r>
              <a:rPr lang="en-US" sz="2000" dirty="0"/>
              <a:t>Skilled performers can feel the movement and even correct movements mid-performance. </a:t>
            </a:r>
          </a:p>
          <a:p>
            <a:pPr marL="457200" indent="-457200">
              <a:spcBef>
                <a:spcPts val="600"/>
              </a:spcBef>
              <a:buFont typeface="Arial" charset="0"/>
              <a:buChar char="•"/>
            </a:pPr>
            <a:r>
              <a:rPr lang="en-US" sz="2000" dirty="0" err="1"/>
              <a:t>Kinaesthesis</a:t>
            </a:r>
            <a:r>
              <a:rPr lang="en-US" sz="2000" dirty="0"/>
              <a:t> develops as a direct result of practice, as it develops “muscle memory”. </a:t>
            </a:r>
            <a:endParaRPr lang="en-US" sz="2000" dirty="0" smtClean="0"/>
          </a:p>
          <a:p>
            <a:pPr marL="919162" lvl="1" indent="-457200">
              <a:buFont typeface="Arial" charset="0"/>
              <a:buChar char="•"/>
            </a:pPr>
            <a:r>
              <a:rPr lang="en-US" sz="1800" dirty="0" smtClean="0"/>
              <a:t>An </a:t>
            </a:r>
            <a:r>
              <a:rPr lang="en-US" sz="1800" dirty="0"/>
              <a:t>example would be a basketballer adjusting their shot after being fouled to ensure the shot still is successful.</a:t>
            </a:r>
          </a:p>
          <a:p>
            <a:endParaRPr lang="en-US" dirty="0"/>
          </a:p>
        </p:txBody>
      </p:sp>
      <p:pic>
        <p:nvPicPr>
          <p:cNvPr id="2" name="Picture 1"/>
          <p:cNvPicPr>
            <a:picLocks noChangeAspect="1"/>
          </p:cNvPicPr>
          <p:nvPr/>
        </p:nvPicPr>
        <p:blipFill>
          <a:blip r:embed="rId2"/>
          <a:stretch>
            <a:fillRect/>
          </a:stretch>
        </p:blipFill>
        <p:spPr>
          <a:xfrm>
            <a:off x="5734372" y="3861048"/>
            <a:ext cx="1743075" cy="2619375"/>
          </a:xfrm>
          <a:prstGeom prst="rect">
            <a:avLst/>
          </a:prstGeom>
        </p:spPr>
      </p:pic>
    </p:spTree>
    <p:extLst>
      <p:ext uri="{BB962C8B-B14F-4D97-AF65-F5344CB8AC3E}">
        <p14:creationId xmlns:p14="http://schemas.microsoft.com/office/powerpoint/2010/main" val="160299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720080"/>
          </a:xfrm>
        </p:spPr>
        <p:txBody>
          <a:bodyPr anchor="ctr">
            <a:normAutofit/>
          </a:bodyPr>
          <a:lstStyle/>
          <a:p>
            <a:pPr algn="ctr"/>
            <a:r>
              <a:rPr lang="en-US" b="1" dirty="0" smtClean="0"/>
              <a:t>ANTICIPATION</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pPr marL="342900" indent="-342900">
              <a:buFont typeface="Arial" charset="0"/>
              <a:buChar char="•"/>
            </a:pPr>
            <a:r>
              <a:rPr lang="en-US" sz="2000" dirty="0" smtClean="0"/>
              <a:t>Is </a:t>
            </a:r>
            <a:r>
              <a:rPr lang="en-US" sz="2000" dirty="0"/>
              <a:t>the skilled performer’s ability to read the play, or his opponent and respond accordingly. </a:t>
            </a:r>
          </a:p>
          <a:p>
            <a:pPr marL="342900" indent="-342900">
              <a:buFont typeface="Arial" charset="0"/>
              <a:buChar char="•"/>
            </a:pPr>
            <a:r>
              <a:rPr lang="en-US" sz="2000" dirty="0"/>
              <a:t>A</a:t>
            </a:r>
            <a:r>
              <a:rPr lang="en-US" sz="2000" dirty="0" smtClean="0"/>
              <a:t>bility </a:t>
            </a:r>
            <a:r>
              <a:rPr lang="en-US" sz="2000" dirty="0"/>
              <a:t>to predict their opponent’s next move. </a:t>
            </a:r>
          </a:p>
          <a:p>
            <a:pPr marL="342900" indent="-342900">
              <a:buFont typeface="Arial" charset="0"/>
              <a:buChar char="•"/>
            </a:pPr>
            <a:r>
              <a:rPr lang="en-US" sz="2000" dirty="0"/>
              <a:t>Good anticipation comes by learning to read an opponent’s body positioning and being familiar with their preference of style or shot. </a:t>
            </a:r>
            <a:endParaRPr lang="en-US" sz="2000" dirty="0" smtClean="0"/>
          </a:p>
          <a:p>
            <a:pPr marL="342900" indent="-342900">
              <a:buFont typeface="Arial" charset="0"/>
              <a:buChar char="•"/>
            </a:pPr>
            <a:r>
              <a:rPr lang="en-US" sz="2000" dirty="0" smtClean="0"/>
              <a:t>This </a:t>
            </a:r>
            <a:r>
              <a:rPr lang="en-US" sz="2000" dirty="0"/>
              <a:t>is particularly important for externally paced skills. </a:t>
            </a:r>
          </a:p>
          <a:p>
            <a:pPr marL="804862" lvl="1" indent="-342900">
              <a:buFont typeface="Arial" charset="0"/>
              <a:buChar char="•"/>
            </a:pPr>
            <a:r>
              <a:rPr lang="en-US" sz="1800" dirty="0"/>
              <a:t>An example is when a tennis player anticipates a backhand down the line after reading the body positioning of their opponent. This gives the skilled performer more time to cover the court, cover the shot and decide which return they will select.</a:t>
            </a:r>
          </a:p>
          <a:p>
            <a:endParaRPr lang="en-US" dirty="0"/>
          </a:p>
        </p:txBody>
      </p:sp>
      <p:pic>
        <p:nvPicPr>
          <p:cNvPr id="2" name="Picture 1"/>
          <p:cNvPicPr>
            <a:picLocks noChangeAspect="1"/>
          </p:cNvPicPr>
          <p:nvPr/>
        </p:nvPicPr>
        <p:blipFill>
          <a:blip r:embed="rId2"/>
          <a:stretch>
            <a:fillRect/>
          </a:stretch>
        </p:blipFill>
        <p:spPr>
          <a:xfrm>
            <a:off x="4222204" y="4365104"/>
            <a:ext cx="4472805" cy="2160240"/>
          </a:xfrm>
          <a:prstGeom prst="rect">
            <a:avLst/>
          </a:prstGeom>
        </p:spPr>
      </p:pic>
    </p:spTree>
    <p:extLst>
      <p:ext uri="{BB962C8B-B14F-4D97-AF65-F5344CB8AC3E}">
        <p14:creationId xmlns:p14="http://schemas.microsoft.com/office/powerpoint/2010/main" val="80300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720080"/>
          </a:xfrm>
        </p:spPr>
        <p:txBody>
          <a:bodyPr anchor="ctr">
            <a:normAutofit/>
          </a:bodyPr>
          <a:lstStyle/>
          <a:p>
            <a:pPr algn="ctr"/>
            <a:r>
              <a:rPr lang="en-US" b="1" dirty="0" smtClean="0"/>
              <a:t>CONSISTENCY</a:t>
            </a:r>
            <a:endParaRPr lang="en-US" b="1" dirty="0"/>
          </a:p>
        </p:txBody>
      </p:sp>
      <p:sp>
        <p:nvSpPr>
          <p:cNvPr id="14" name="Content Placeholder 13"/>
          <p:cNvSpPr>
            <a:spLocks noGrp="1"/>
          </p:cNvSpPr>
          <p:nvPr>
            <p:ph idx="1"/>
          </p:nvPr>
        </p:nvSpPr>
        <p:spPr>
          <a:xfrm>
            <a:off x="1341884" y="908720"/>
            <a:ext cx="10729192" cy="5832648"/>
          </a:xfrm>
        </p:spPr>
        <p:txBody>
          <a:bodyPr/>
          <a:lstStyle/>
          <a:p>
            <a:pPr marL="457200" indent="-457200">
              <a:buFont typeface="Arial" charset="0"/>
              <a:buChar char="•"/>
            </a:pPr>
            <a:r>
              <a:rPr lang="en-US" dirty="0" smtClean="0"/>
              <a:t>Refers </a:t>
            </a:r>
            <a:r>
              <a:rPr lang="en-US" dirty="0"/>
              <a:t>to the skilled performer repeating good performances. </a:t>
            </a:r>
            <a:endParaRPr lang="en-US" dirty="0" smtClean="0"/>
          </a:p>
          <a:p>
            <a:pPr marL="457200" indent="-457200">
              <a:buFont typeface="Arial" charset="0"/>
              <a:buChar char="•"/>
            </a:pPr>
            <a:r>
              <a:rPr lang="en-US" dirty="0" smtClean="0"/>
              <a:t>This </a:t>
            </a:r>
            <a:r>
              <a:rPr lang="en-US" dirty="0"/>
              <a:t>is easily observed in sports such as basketball and tennis, where a skilled performer continually gets the shot in or hits their shot over the net and near the lines. </a:t>
            </a:r>
          </a:p>
          <a:p>
            <a:pPr marL="919162" lvl="1" indent="-457200">
              <a:buFont typeface="Arial" charset="0"/>
              <a:buChar char="•"/>
            </a:pPr>
            <a:r>
              <a:rPr lang="en-US" dirty="0"/>
              <a:t>Roger Federer and </a:t>
            </a:r>
            <a:r>
              <a:rPr lang="en-US" dirty="0" err="1" smtClean="0"/>
              <a:t>Lebron</a:t>
            </a:r>
            <a:r>
              <a:rPr lang="en-US" dirty="0" smtClean="0"/>
              <a:t> James </a:t>
            </a:r>
            <a:r>
              <a:rPr lang="en-US" dirty="0"/>
              <a:t>are examples of skilled performers who are consistent in their performances.</a:t>
            </a:r>
          </a:p>
          <a:p>
            <a:endParaRPr lang="en-US" dirty="0"/>
          </a:p>
        </p:txBody>
      </p:sp>
      <p:pic>
        <p:nvPicPr>
          <p:cNvPr id="3" name="Picture 2"/>
          <p:cNvPicPr>
            <a:picLocks noChangeAspect="1"/>
          </p:cNvPicPr>
          <p:nvPr/>
        </p:nvPicPr>
        <p:blipFill>
          <a:blip r:embed="rId2"/>
          <a:stretch>
            <a:fillRect/>
          </a:stretch>
        </p:blipFill>
        <p:spPr>
          <a:xfrm>
            <a:off x="5230316" y="3429000"/>
            <a:ext cx="2462014" cy="3158341"/>
          </a:xfrm>
          <a:prstGeom prst="rect">
            <a:avLst/>
          </a:prstGeom>
        </p:spPr>
      </p:pic>
    </p:spTree>
    <p:extLst>
      <p:ext uri="{BB962C8B-B14F-4D97-AF65-F5344CB8AC3E}">
        <p14:creationId xmlns:p14="http://schemas.microsoft.com/office/powerpoint/2010/main" val="416656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720080"/>
          </a:xfrm>
        </p:spPr>
        <p:txBody>
          <a:bodyPr anchor="ctr">
            <a:normAutofit/>
          </a:bodyPr>
          <a:lstStyle/>
          <a:p>
            <a:pPr algn="ctr"/>
            <a:r>
              <a:rPr lang="en-US" b="1" dirty="0" smtClean="0"/>
              <a:t>TECHNIQUE</a:t>
            </a:r>
            <a:endParaRPr lang="en-US" b="1" dirty="0"/>
          </a:p>
        </p:txBody>
      </p:sp>
      <p:sp>
        <p:nvSpPr>
          <p:cNvPr id="14" name="Content Placeholder 13"/>
          <p:cNvSpPr>
            <a:spLocks noGrp="1"/>
          </p:cNvSpPr>
          <p:nvPr>
            <p:ph idx="1"/>
          </p:nvPr>
        </p:nvSpPr>
        <p:spPr>
          <a:xfrm>
            <a:off x="1341884" y="908720"/>
            <a:ext cx="10729192" cy="5832648"/>
          </a:xfrm>
        </p:spPr>
        <p:txBody>
          <a:bodyPr/>
          <a:lstStyle/>
          <a:p>
            <a:pPr marL="342900" indent="-342900">
              <a:buFont typeface="Arial" charset="0"/>
              <a:buChar char="•"/>
            </a:pPr>
            <a:r>
              <a:rPr lang="en-US" dirty="0" smtClean="0"/>
              <a:t>Refers </a:t>
            </a:r>
            <a:r>
              <a:rPr lang="en-US" dirty="0"/>
              <a:t>to the technical aspects of skill execution; the result is efficient and consistent movement. </a:t>
            </a:r>
          </a:p>
          <a:p>
            <a:pPr marL="342900" indent="-342900">
              <a:buFont typeface="Arial" charset="0"/>
              <a:buChar char="•"/>
            </a:pPr>
            <a:r>
              <a:rPr lang="en-US" dirty="0" smtClean="0"/>
              <a:t>Skilled </a:t>
            </a:r>
            <a:r>
              <a:rPr lang="en-US" dirty="0"/>
              <a:t>performers have good technical execution of a </a:t>
            </a:r>
            <a:r>
              <a:rPr lang="en-US" dirty="0" smtClean="0"/>
              <a:t>skill which:</a:t>
            </a:r>
          </a:p>
          <a:p>
            <a:pPr marL="804862" lvl="1" indent="-342900">
              <a:buFont typeface="Arial" charset="0"/>
              <a:buChar char="•"/>
            </a:pPr>
            <a:r>
              <a:rPr lang="en-US" dirty="0" smtClean="0"/>
              <a:t>Saves energy</a:t>
            </a:r>
          </a:p>
          <a:p>
            <a:pPr marL="804862" lvl="1" indent="-342900">
              <a:buFont typeface="Arial" charset="0"/>
              <a:buChar char="•"/>
            </a:pPr>
            <a:r>
              <a:rPr lang="en-US" dirty="0"/>
              <a:t>P</a:t>
            </a:r>
            <a:r>
              <a:rPr lang="en-US" dirty="0" smtClean="0"/>
              <a:t>roduces </a:t>
            </a:r>
            <a:r>
              <a:rPr lang="en-US" dirty="0"/>
              <a:t>better and more consistent </a:t>
            </a:r>
            <a:r>
              <a:rPr lang="en-US" dirty="0" smtClean="0"/>
              <a:t>results</a:t>
            </a:r>
          </a:p>
          <a:p>
            <a:pPr marL="804862" lvl="1" indent="-342900">
              <a:buFont typeface="Arial" charset="0"/>
              <a:buChar char="•"/>
            </a:pPr>
            <a:r>
              <a:rPr lang="en-US" dirty="0" smtClean="0"/>
              <a:t>Holds </a:t>
            </a:r>
            <a:r>
              <a:rPr lang="en-US" dirty="0"/>
              <a:t>up better under </a:t>
            </a:r>
            <a:r>
              <a:rPr lang="en-US" dirty="0" smtClean="0"/>
              <a:t>pressure</a:t>
            </a:r>
          </a:p>
          <a:p>
            <a:pPr marL="804862" lvl="1" indent="-342900">
              <a:buFont typeface="Arial" charset="0"/>
              <a:buChar char="•"/>
            </a:pPr>
            <a:r>
              <a:rPr lang="en-US" dirty="0" smtClean="0"/>
              <a:t>Provides</a:t>
            </a:r>
            <a:r>
              <a:rPr lang="en-US" dirty="0"/>
              <a:t> less chance of </a:t>
            </a:r>
            <a:r>
              <a:rPr lang="en-US" dirty="0" smtClean="0"/>
              <a:t>injury</a:t>
            </a:r>
          </a:p>
          <a:p>
            <a:pPr marL="804862" lvl="1" indent="-342900">
              <a:buFont typeface="Arial" charset="0"/>
              <a:buChar char="•"/>
            </a:pPr>
            <a:r>
              <a:rPr lang="en-US" dirty="0" smtClean="0"/>
              <a:t>and </a:t>
            </a:r>
            <a:r>
              <a:rPr lang="en-US" dirty="0"/>
              <a:t>is a large determinant of elite success. </a:t>
            </a:r>
          </a:p>
          <a:p>
            <a:pPr marL="342900" indent="-342900">
              <a:buFont typeface="Arial" charset="0"/>
              <a:buChar char="•"/>
            </a:pPr>
            <a:r>
              <a:rPr lang="en-US" dirty="0"/>
              <a:t>Correct technique is particularly vital in sports such as swimming and </a:t>
            </a:r>
            <a:r>
              <a:rPr lang="en-US" dirty="0" smtClean="0"/>
              <a:t>running</a:t>
            </a:r>
          </a:p>
          <a:p>
            <a:pPr marL="342900" indent="-342900">
              <a:buFont typeface="Arial" charset="0"/>
              <a:buChar char="•"/>
            </a:pPr>
            <a:r>
              <a:rPr lang="en-US" dirty="0" smtClean="0"/>
              <a:t>Correct </a:t>
            </a:r>
            <a:r>
              <a:rPr lang="en-US" dirty="0"/>
              <a:t>technique helps generate more power and slim line and saving energy for later in the performance, particularly vital for long distance endurance events.</a:t>
            </a:r>
          </a:p>
          <a:p>
            <a:endParaRPr lang="en-US" dirty="0"/>
          </a:p>
        </p:txBody>
      </p:sp>
    </p:spTree>
    <p:extLst>
      <p:ext uri="{BB962C8B-B14F-4D97-AF65-F5344CB8AC3E}">
        <p14:creationId xmlns:p14="http://schemas.microsoft.com/office/powerpoint/2010/main" val="366659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720080"/>
          </a:xfrm>
        </p:spPr>
        <p:txBody>
          <a:bodyPr anchor="ctr">
            <a:normAutofit/>
          </a:bodyPr>
          <a:lstStyle/>
          <a:p>
            <a:pPr algn="ctr"/>
            <a:r>
              <a:rPr lang="en-US" sz="2800" b="1" dirty="0" smtClean="0"/>
              <a:t>OBJECTIVE AND SUBJECTIVE PERFORMANCE MEASURES</a:t>
            </a:r>
            <a:endParaRPr lang="en-US" sz="2800" b="1" dirty="0"/>
          </a:p>
        </p:txBody>
      </p:sp>
      <p:sp>
        <p:nvSpPr>
          <p:cNvPr id="14" name="Content Placeholder 13"/>
          <p:cNvSpPr>
            <a:spLocks noGrp="1"/>
          </p:cNvSpPr>
          <p:nvPr>
            <p:ph idx="1"/>
          </p:nvPr>
        </p:nvSpPr>
        <p:spPr>
          <a:xfrm>
            <a:off x="1341884" y="908720"/>
            <a:ext cx="10729192" cy="5832648"/>
          </a:xfrm>
        </p:spPr>
        <p:txBody>
          <a:bodyPr/>
          <a:lstStyle/>
          <a:p>
            <a:r>
              <a:rPr lang="en-US" dirty="0"/>
              <a:t>Objective and subjective performance measures are used to classify the various different types of performance measures</a:t>
            </a:r>
            <a:r>
              <a:rPr lang="en-US" dirty="0" smtClean="0"/>
              <a:t>.</a:t>
            </a:r>
            <a:endParaRPr lang="en-US" dirty="0"/>
          </a:p>
          <a:p>
            <a:pPr marL="457200" indent="-457200">
              <a:buFont typeface="Arial" charset="0"/>
              <a:buChar char="•"/>
            </a:pPr>
            <a:r>
              <a:rPr lang="en-US" b="1" dirty="0"/>
              <a:t>Objective</a:t>
            </a:r>
            <a:r>
              <a:rPr lang="en-US" dirty="0"/>
              <a:t> performance measures are independent of the observer. </a:t>
            </a:r>
            <a:endParaRPr lang="en-US" dirty="0" smtClean="0"/>
          </a:p>
          <a:p>
            <a:pPr marL="919162" lvl="1" indent="-457200">
              <a:buFont typeface="Arial" charset="0"/>
              <a:buChar char="•"/>
            </a:pPr>
            <a:r>
              <a:rPr lang="en-US" dirty="0" smtClean="0"/>
              <a:t>That </a:t>
            </a:r>
            <a:r>
              <a:rPr lang="en-US" dirty="0"/>
              <a:t>means the measurement is done using something other than the person observing. </a:t>
            </a:r>
          </a:p>
          <a:p>
            <a:pPr marL="919162" lvl="1" indent="-457200">
              <a:buFont typeface="Arial" charset="0"/>
              <a:buChar char="•"/>
            </a:pPr>
            <a:r>
              <a:rPr lang="en-US" dirty="0"/>
              <a:t>This independent measure can include: </a:t>
            </a:r>
            <a:endParaRPr lang="en-US" dirty="0" smtClean="0"/>
          </a:p>
          <a:p>
            <a:pPr marL="1376362" lvl="2" indent="-457200">
              <a:buFont typeface="Arial" charset="0"/>
              <a:buChar char="•"/>
            </a:pPr>
            <a:r>
              <a:rPr lang="en-US" dirty="0"/>
              <a:t>A</a:t>
            </a:r>
            <a:r>
              <a:rPr lang="en-US" dirty="0" smtClean="0"/>
              <a:t> stop-watch</a:t>
            </a:r>
          </a:p>
          <a:p>
            <a:pPr marL="1376362" lvl="2" indent="-457200">
              <a:buFont typeface="Arial" charset="0"/>
              <a:buChar char="•"/>
            </a:pPr>
            <a:r>
              <a:rPr lang="en-US" dirty="0"/>
              <a:t>M</a:t>
            </a:r>
            <a:r>
              <a:rPr lang="en-US" dirty="0" smtClean="0"/>
              <a:t>easuring tape</a:t>
            </a:r>
          </a:p>
          <a:p>
            <a:pPr marL="1376362" lvl="2" indent="-457200">
              <a:buFont typeface="Arial" charset="0"/>
              <a:buChar char="•"/>
            </a:pPr>
            <a:r>
              <a:rPr lang="en-US" dirty="0" smtClean="0"/>
              <a:t>or </a:t>
            </a:r>
            <a:r>
              <a:rPr lang="en-US" dirty="0"/>
              <a:t>record of goals. </a:t>
            </a:r>
          </a:p>
          <a:p>
            <a:pPr marL="457200" indent="-457200">
              <a:buFont typeface="Arial" charset="0"/>
              <a:buChar char="•"/>
            </a:pPr>
            <a:r>
              <a:rPr lang="en-US" dirty="0"/>
              <a:t>The objectivity of the performance measure is increased through measures such as</a:t>
            </a:r>
            <a:r>
              <a:rPr lang="en-US" dirty="0" smtClean="0"/>
              <a:t>:</a:t>
            </a:r>
          </a:p>
          <a:p>
            <a:pPr marL="919162" lvl="1" indent="-457200">
              <a:buFont typeface="Arial" charset="0"/>
              <a:buChar char="•"/>
            </a:pPr>
            <a:r>
              <a:rPr lang="en-US" dirty="0" smtClean="0"/>
              <a:t>Time</a:t>
            </a:r>
          </a:p>
          <a:p>
            <a:pPr marL="919162" lvl="1" indent="-457200">
              <a:buFont typeface="Arial" charset="0"/>
              <a:buChar char="•"/>
            </a:pPr>
            <a:r>
              <a:rPr lang="en-US" dirty="0" smtClean="0"/>
              <a:t>Checklists</a:t>
            </a:r>
          </a:p>
          <a:p>
            <a:pPr marL="919162" lvl="1" indent="-457200">
              <a:buFont typeface="Arial" charset="0"/>
              <a:buChar char="•"/>
            </a:pPr>
            <a:r>
              <a:rPr lang="en-US" dirty="0" smtClean="0"/>
              <a:t>Established </a:t>
            </a:r>
            <a:r>
              <a:rPr lang="en-US" dirty="0"/>
              <a:t>criteria.</a:t>
            </a:r>
          </a:p>
          <a:p>
            <a:endParaRPr lang="en-US" dirty="0"/>
          </a:p>
        </p:txBody>
      </p:sp>
      <p:pic>
        <p:nvPicPr>
          <p:cNvPr id="2" name="Picture 1"/>
          <p:cNvPicPr>
            <a:picLocks noChangeAspect="1"/>
          </p:cNvPicPr>
          <p:nvPr/>
        </p:nvPicPr>
        <p:blipFill>
          <a:blip r:embed="rId2"/>
          <a:stretch>
            <a:fillRect/>
          </a:stretch>
        </p:blipFill>
        <p:spPr>
          <a:xfrm>
            <a:off x="7894612" y="2927610"/>
            <a:ext cx="1004888" cy="1133476"/>
          </a:xfrm>
          <a:prstGeom prst="rect">
            <a:avLst/>
          </a:prstGeom>
        </p:spPr>
      </p:pic>
      <p:pic>
        <p:nvPicPr>
          <p:cNvPr id="3" name="Picture 2"/>
          <p:cNvPicPr>
            <a:picLocks noChangeAspect="1"/>
          </p:cNvPicPr>
          <p:nvPr/>
        </p:nvPicPr>
        <p:blipFill>
          <a:blip r:embed="rId3"/>
          <a:stretch>
            <a:fillRect/>
          </a:stretch>
        </p:blipFill>
        <p:spPr>
          <a:xfrm>
            <a:off x="9694812" y="2924944"/>
            <a:ext cx="1138808" cy="1138808"/>
          </a:xfrm>
          <a:prstGeom prst="rect">
            <a:avLst/>
          </a:prstGeom>
        </p:spPr>
      </p:pic>
      <p:pic>
        <p:nvPicPr>
          <p:cNvPr id="4" name="Picture 3"/>
          <p:cNvPicPr>
            <a:picLocks noChangeAspect="1"/>
          </p:cNvPicPr>
          <p:nvPr/>
        </p:nvPicPr>
        <p:blipFill>
          <a:blip r:embed="rId4"/>
          <a:stretch>
            <a:fillRect/>
          </a:stretch>
        </p:blipFill>
        <p:spPr>
          <a:xfrm>
            <a:off x="6166420" y="4941168"/>
            <a:ext cx="1575619" cy="1575619"/>
          </a:xfrm>
          <a:prstGeom prst="rect">
            <a:avLst/>
          </a:prstGeom>
        </p:spPr>
      </p:pic>
    </p:spTree>
    <p:extLst>
      <p:ext uri="{BB962C8B-B14F-4D97-AF65-F5344CB8AC3E}">
        <p14:creationId xmlns:p14="http://schemas.microsoft.com/office/powerpoint/2010/main" val="352609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 Wav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waves nature presentation (widescreen).potx" id="{1FE9163D-5548-432F-82B6-65BFDB1BFAF3}" vid="{2D48191D-94F2-482B-9433-3810ECBC6178}"/>
    </a:ext>
  </a:ext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E6A2223A-9182-462D-922F-5606A5A90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6DE00F-F2BC-4082-AB87-D0D78777DE1E}">
  <ds:schemaRefs>
    <ds:schemaRef ds:uri="http://schemas.microsoft.com/sharepoint/v3/contenttype/forms"/>
  </ds:schemaRefs>
</ds:datastoreItem>
</file>

<file path=customXml/itemProps3.xml><?xml version="1.0" encoding="utf-8"?>
<ds:datastoreItem xmlns:ds="http://schemas.openxmlformats.org/officeDocument/2006/customXml" ds:itemID="{045C5BB1-9D2C-412A-AE6C-0FC75190A4CE}">
  <ds:schemaRefs>
    <ds:schemaRef ds:uri="http://schemas.openxmlformats.org/package/2006/metadata/core-properties"/>
    <ds:schemaRef ds:uri="http://schemas.microsoft.com/office/2006/documentManagement/types"/>
    <ds:schemaRef ds:uri="http://purl.org/dc/dcmitype/"/>
    <ds:schemaRef ds:uri="40262f94-9f35-4ac3-9a90-690165a166b7"/>
    <ds:schemaRef ds:uri="http://schemas.microsoft.com/office/2006/metadata/properties"/>
    <ds:schemaRef ds:uri="http://purl.org/dc/terms/"/>
    <ds:schemaRef ds:uri="http://purl.org/dc/elements/1.1/"/>
    <ds:schemaRef ds:uri="a4f35948-e619-41b3-aa29-22878b09cfd2"/>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Ocean waves nature presentation (widescreen)</Template>
  <TotalTime>228</TotalTime>
  <Words>1205</Words>
  <Application>Microsoft Office PowerPoint</Application>
  <PresentationFormat>Custom</PresentationFormat>
  <Paragraphs>135</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Century Gothic</vt:lpstr>
      <vt:lpstr>Ocean Waves 16x9</vt:lpstr>
      <vt:lpstr>ASSESSMENT OF SKILL AND PERFORMANCE</vt:lpstr>
      <vt:lpstr>ASSESSMENT OF SKILL AND PERFORMANCE - OVERVIEW</vt:lpstr>
      <vt:lpstr>ASSESSMENT OF SKILL AND PERFORMANCE - OVERVIEW</vt:lpstr>
      <vt:lpstr>CHARACTERISTICS OF SKILLED PERFORMERS</vt:lpstr>
      <vt:lpstr>KINAESTHETIC SENSE</vt:lpstr>
      <vt:lpstr>ANTICIPATION</vt:lpstr>
      <vt:lpstr>CONSISTENCY</vt:lpstr>
      <vt:lpstr>TECHNIQUE</vt:lpstr>
      <vt:lpstr>OBJECTIVE AND SUBJECTIVE PERFORMANCE MEASURES</vt:lpstr>
      <vt:lpstr>OBJECTIVE AND SUBJECTIVE PERFORMANCE MEASURES</vt:lpstr>
      <vt:lpstr>VALIDITY AND RELIABILITY OF TESTS</vt:lpstr>
      <vt:lpstr>VALIDITY</vt:lpstr>
      <vt:lpstr>RELIABILITY</vt:lpstr>
      <vt:lpstr>PERSONAL VERSUS PRESCRIBED JUDGING CRITERIA</vt:lpstr>
      <vt:lpstr>PERSONAL JUDGING CRITERIA</vt:lpstr>
      <vt:lpstr>PRESCRIBED JUDGING CRITERIA</vt:lpstr>
      <vt:lpstr>PRACTICAL APPLICATION</vt:lpstr>
      <vt:lpstr>SUBJECTIVE PERFORMANCE MEASURES</vt:lpstr>
      <vt:lpstr>OBJECTIVE PERFORMANCE MEASURES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SKILL AND PERFORMANCE</dc:title>
  <dc:creator>Lenovo</dc:creator>
  <cp:lastModifiedBy>Lenovo</cp:lastModifiedBy>
  <cp:revision>13</cp:revision>
  <dcterms:created xsi:type="dcterms:W3CDTF">2018-04-02T22:05:04Z</dcterms:created>
  <dcterms:modified xsi:type="dcterms:W3CDTF">2018-04-03T03:35:40Z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