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70"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1"/>
  </p:normalViewPr>
  <p:slideViewPr>
    <p:cSldViewPr snapToGrid="0" snapToObjects="1">
      <p:cViewPr varScale="1">
        <p:scale>
          <a:sx n="121" d="100"/>
          <a:sy n="121" d="100"/>
        </p:scale>
        <p:origin x="48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3/15/2018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3/15/2018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3/15/2018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7462" y="567559"/>
            <a:ext cx="10182663" cy="1135117"/>
          </a:xfrm>
        </p:spPr>
        <p:txBody>
          <a:bodyPr/>
          <a:lstStyle/>
          <a:p>
            <a:pPr algn="ctr"/>
            <a:r>
              <a:rPr lang="en-US" b="1" dirty="0" smtClean="0"/>
              <a:t>Characteristics of the learner</a:t>
            </a:r>
            <a:endParaRPr lang="en-US" b="1" dirty="0"/>
          </a:p>
        </p:txBody>
      </p:sp>
      <p:sp>
        <p:nvSpPr>
          <p:cNvPr id="3" name="Subtitle 2"/>
          <p:cNvSpPr>
            <a:spLocks noGrp="1"/>
          </p:cNvSpPr>
          <p:nvPr>
            <p:ph type="subTitle" idx="1"/>
          </p:nvPr>
        </p:nvSpPr>
        <p:spPr>
          <a:xfrm>
            <a:off x="977462" y="2617076"/>
            <a:ext cx="10436772" cy="3468414"/>
          </a:xfrm>
        </p:spPr>
        <p:txBody>
          <a:bodyPr>
            <a:normAutofit/>
          </a:bodyPr>
          <a:lstStyle/>
          <a:p>
            <a:pPr marL="285750" indent="-285750" algn="ctr">
              <a:buFont typeface="Arial" charset="0"/>
              <a:buChar char="•"/>
            </a:pPr>
            <a:r>
              <a:rPr lang="en-US" sz="2800" dirty="0" smtClean="0"/>
              <a:t>Personality traits</a:t>
            </a:r>
          </a:p>
          <a:p>
            <a:pPr marL="285750" indent="-285750" algn="ctr">
              <a:buFont typeface="Arial" charset="0"/>
              <a:buChar char="•"/>
            </a:pPr>
            <a:r>
              <a:rPr lang="en-US" sz="2800" dirty="0" smtClean="0"/>
              <a:t>Hereditary factors</a:t>
            </a:r>
          </a:p>
          <a:p>
            <a:pPr marL="285750" indent="-285750" algn="ctr">
              <a:buFont typeface="Arial" charset="0"/>
              <a:buChar char="•"/>
            </a:pPr>
            <a:r>
              <a:rPr lang="en-US" sz="2800" dirty="0" smtClean="0"/>
              <a:t>Confidence levels</a:t>
            </a:r>
          </a:p>
          <a:p>
            <a:pPr marL="285750" indent="-285750" algn="ctr">
              <a:buFont typeface="Arial" charset="0"/>
              <a:buChar char="•"/>
            </a:pPr>
            <a:r>
              <a:rPr lang="en-US" sz="2800" dirty="0" smtClean="0"/>
              <a:t>Prior experiences</a:t>
            </a:r>
          </a:p>
          <a:p>
            <a:pPr marL="285750" indent="-285750" algn="ctr">
              <a:buFont typeface="Arial" charset="0"/>
              <a:buChar char="•"/>
            </a:pPr>
            <a:r>
              <a:rPr lang="en-US" sz="2800" dirty="0" smtClean="0"/>
              <a:t>Natural ability</a:t>
            </a:r>
          </a:p>
          <a:p>
            <a:pPr algn="l"/>
            <a:endParaRPr lang="en-US" dirty="0"/>
          </a:p>
        </p:txBody>
      </p:sp>
    </p:spTree>
    <p:extLst>
      <p:ext uri="{BB962C8B-B14F-4D97-AF65-F5344CB8AC3E}">
        <p14:creationId xmlns:p14="http://schemas.microsoft.com/office/powerpoint/2010/main" val="145367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779" y="283778"/>
            <a:ext cx="11571890" cy="3847207"/>
          </a:xfrm>
          <a:prstGeom prst="rect">
            <a:avLst/>
          </a:prstGeom>
          <a:noFill/>
        </p:spPr>
        <p:txBody>
          <a:bodyPr wrap="square" rtlCol="0">
            <a:spAutoFit/>
          </a:bodyPr>
          <a:lstStyle/>
          <a:p>
            <a:pPr algn="ctr"/>
            <a:r>
              <a:rPr lang="en-US" sz="4400" b="1" dirty="0" smtClean="0"/>
              <a:t>CONFIDENCE</a:t>
            </a:r>
          </a:p>
          <a:p>
            <a:pPr marL="457200" indent="-457200">
              <a:buFont typeface="Arial" panose="020B0604020202020204" pitchFamily="34" charset="0"/>
              <a:buChar char="•"/>
            </a:pPr>
            <a:r>
              <a:rPr lang="en-US" sz="2000" dirty="0" smtClean="0"/>
              <a:t>Confidence </a:t>
            </a:r>
            <a:r>
              <a:rPr lang="en-US" sz="2000" dirty="0"/>
              <a:t>is a belief in one’s own ability and positively influences skill acquisition. </a:t>
            </a:r>
            <a:endParaRPr lang="en-US" sz="2000" dirty="0" smtClean="0"/>
          </a:p>
          <a:p>
            <a:pPr marL="457200" indent="-457200">
              <a:buFont typeface="Arial" panose="020B0604020202020204" pitchFamily="34" charset="0"/>
              <a:buChar char="•"/>
            </a:pPr>
            <a:r>
              <a:rPr lang="en-US" sz="2000" dirty="0" smtClean="0"/>
              <a:t>Grows </a:t>
            </a:r>
            <a:r>
              <a:rPr lang="en-US" sz="2000" dirty="0"/>
              <a:t>with success, so successful skill execution will in turn increase confidence making the athlete learn new skills faster. </a:t>
            </a:r>
            <a:endParaRPr lang="en-US" sz="2000" dirty="0" smtClean="0"/>
          </a:p>
          <a:p>
            <a:pPr marL="457200" indent="-457200">
              <a:buFont typeface="Arial" panose="020B0604020202020204" pitchFamily="34" charset="0"/>
              <a:buChar char="•"/>
            </a:pPr>
            <a:r>
              <a:rPr lang="en-US" sz="2000" dirty="0" smtClean="0"/>
              <a:t>Important </a:t>
            </a:r>
            <a:r>
              <a:rPr lang="en-US" sz="2000" dirty="0"/>
              <a:t>for coaches to provide opportunities for success early on in order to grow the athletes belief in their ability to do the skill well.</a:t>
            </a:r>
          </a:p>
          <a:p>
            <a:pPr marL="457200" indent="-457200">
              <a:buFont typeface="Arial" panose="020B0604020202020204" pitchFamily="34" charset="0"/>
              <a:buChar char="•"/>
            </a:pPr>
            <a:r>
              <a:rPr lang="en-US" sz="2000" dirty="0"/>
              <a:t>Previous experience will </a:t>
            </a:r>
            <a:r>
              <a:rPr lang="en-US" sz="2000" dirty="0" smtClean="0"/>
              <a:t>affect </a:t>
            </a:r>
            <a:r>
              <a:rPr lang="en-US" sz="2000" dirty="0"/>
              <a:t>an athlete’s belief in themselves. </a:t>
            </a:r>
            <a:endParaRPr lang="en-US" sz="2000" dirty="0" smtClean="0"/>
          </a:p>
          <a:p>
            <a:pPr marL="457200" indent="-457200">
              <a:buFont typeface="Arial" panose="020B0604020202020204" pitchFamily="34" charset="0"/>
              <a:buChar char="•"/>
            </a:pPr>
            <a:r>
              <a:rPr lang="en-US" sz="2000" dirty="0" smtClean="0"/>
              <a:t>If </a:t>
            </a:r>
            <a:r>
              <a:rPr lang="en-US" sz="2000" dirty="0"/>
              <a:t>the athlete has completed similar skills well before, they will have a greater belief that they will master the new skill as well. This means that the coach should progress skill learning moving from easy to harder skills. Faster success in the easier skill will increase confidence and result in faster acquisition of the new harder skill.</a:t>
            </a:r>
          </a:p>
        </p:txBody>
      </p:sp>
      <p:pic>
        <p:nvPicPr>
          <p:cNvPr id="3" name="Picture 2"/>
          <p:cNvPicPr>
            <a:picLocks noChangeAspect="1"/>
          </p:cNvPicPr>
          <p:nvPr/>
        </p:nvPicPr>
        <p:blipFill>
          <a:blip r:embed="rId2"/>
          <a:stretch>
            <a:fillRect/>
          </a:stretch>
        </p:blipFill>
        <p:spPr>
          <a:xfrm>
            <a:off x="2792139" y="4462955"/>
            <a:ext cx="2571750" cy="1781175"/>
          </a:xfrm>
          <a:prstGeom prst="rect">
            <a:avLst/>
          </a:prstGeom>
        </p:spPr>
      </p:pic>
      <p:pic>
        <p:nvPicPr>
          <p:cNvPr id="4" name="Picture 3"/>
          <p:cNvPicPr>
            <a:picLocks noChangeAspect="1"/>
          </p:cNvPicPr>
          <p:nvPr/>
        </p:nvPicPr>
        <p:blipFill>
          <a:blip r:embed="rId3"/>
          <a:stretch>
            <a:fillRect/>
          </a:stretch>
        </p:blipFill>
        <p:spPr>
          <a:xfrm>
            <a:off x="6950645" y="4462954"/>
            <a:ext cx="3180670" cy="1781175"/>
          </a:xfrm>
          <a:prstGeom prst="rect">
            <a:avLst/>
          </a:prstGeom>
        </p:spPr>
      </p:pic>
    </p:spTree>
    <p:extLst>
      <p:ext uri="{BB962C8B-B14F-4D97-AF65-F5344CB8AC3E}">
        <p14:creationId xmlns:p14="http://schemas.microsoft.com/office/powerpoint/2010/main" val="1748595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841" y="315310"/>
            <a:ext cx="11540359" cy="2923877"/>
          </a:xfrm>
          <a:prstGeom prst="rect">
            <a:avLst/>
          </a:prstGeom>
          <a:noFill/>
        </p:spPr>
        <p:txBody>
          <a:bodyPr wrap="square" rtlCol="0">
            <a:spAutoFit/>
          </a:bodyPr>
          <a:lstStyle/>
          <a:p>
            <a:pPr algn="ctr"/>
            <a:r>
              <a:rPr lang="en-US" sz="4000" b="1" dirty="0" smtClean="0"/>
              <a:t>CONFIDENCE CONT…</a:t>
            </a:r>
          </a:p>
          <a:p>
            <a:pPr marL="342900" indent="-342900">
              <a:buFont typeface="Arial" panose="020B0604020202020204" pitchFamily="34" charset="0"/>
              <a:buChar char="•"/>
            </a:pPr>
            <a:r>
              <a:rPr lang="en-US" sz="2400" dirty="0"/>
              <a:t>I</a:t>
            </a:r>
            <a:r>
              <a:rPr lang="en-US" sz="2400" dirty="0" smtClean="0"/>
              <a:t>f </a:t>
            </a:r>
            <a:r>
              <a:rPr lang="en-US" sz="2400" dirty="0"/>
              <a:t>skills are not learnt and frequent failure occurs, belief levels will decrease and the rate and level of skill acquisition will </a:t>
            </a:r>
            <a:r>
              <a:rPr lang="en-US" sz="2400" dirty="0" smtClean="0"/>
              <a:t>decrease. </a:t>
            </a:r>
          </a:p>
          <a:p>
            <a:pPr marL="342900" indent="-342900">
              <a:buFont typeface="Arial" panose="020B0604020202020204" pitchFamily="34" charset="0"/>
              <a:buChar char="•"/>
            </a:pPr>
            <a:r>
              <a:rPr lang="en-US" sz="2400" dirty="0" smtClean="0"/>
              <a:t>Over </a:t>
            </a:r>
            <a:r>
              <a:rPr lang="en-US" sz="2400" dirty="0"/>
              <a:t>confidence results in poor skill acquisition, as the athlete believes that they are better than they are and begin to try new harder skills before they are ready to do so</a:t>
            </a:r>
            <a:r>
              <a:rPr lang="en-US" sz="2400" dirty="0" smtClean="0"/>
              <a:t>.</a:t>
            </a:r>
          </a:p>
          <a:p>
            <a:pPr marL="342900" indent="-342900">
              <a:buFont typeface="Arial" panose="020B0604020202020204" pitchFamily="34" charset="0"/>
              <a:buChar char="•"/>
            </a:pPr>
            <a:r>
              <a:rPr lang="en-US" sz="2400" dirty="0"/>
              <a:t>C</a:t>
            </a:r>
            <a:r>
              <a:rPr lang="en-US" sz="2400" dirty="0" smtClean="0"/>
              <a:t>an lead </a:t>
            </a:r>
            <a:r>
              <a:rPr lang="en-US" sz="2400" dirty="0"/>
              <a:t>to the skill never being perfected and so the athlete never moves into the mastery autonomous stage of skill acquisition.</a:t>
            </a:r>
          </a:p>
        </p:txBody>
      </p:sp>
      <p:pic>
        <p:nvPicPr>
          <p:cNvPr id="3" name="Picture 2"/>
          <p:cNvPicPr>
            <a:picLocks noChangeAspect="1"/>
          </p:cNvPicPr>
          <p:nvPr/>
        </p:nvPicPr>
        <p:blipFill>
          <a:blip r:embed="rId2"/>
          <a:stretch>
            <a:fillRect/>
          </a:stretch>
        </p:blipFill>
        <p:spPr>
          <a:xfrm>
            <a:off x="2102070" y="3688966"/>
            <a:ext cx="2448416" cy="2448416"/>
          </a:xfrm>
          <a:prstGeom prst="rect">
            <a:avLst/>
          </a:prstGeom>
        </p:spPr>
      </p:pic>
      <p:pic>
        <p:nvPicPr>
          <p:cNvPr id="4" name="Picture 3"/>
          <p:cNvPicPr>
            <a:picLocks noChangeAspect="1"/>
          </p:cNvPicPr>
          <p:nvPr/>
        </p:nvPicPr>
        <p:blipFill>
          <a:blip r:embed="rId3"/>
          <a:stretch>
            <a:fillRect/>
          </a:stretch>
        </p:blipFill>
        <p:spPr>
          <a:xfrm>
            <a:off x="6406055" y="3688966"/>
            <a:ext cx="3179379" cy="2446631"/>
          </a:xfrm>
          <a:prstGeom prst="rect">
            <a:avLst/>
          </a:prstGeom>
        </p:spPr>
      </p:pic>
    </p:spTree>
    <p:extLst>
      <p:ext uri="{BB962C8B-B14F-4D97-AF65-F5344CB8AC3E}">
        <p14:creationId xmlns:p14="http://schemas.microsoft.com/office/powerpoint/2010/main" val="1534414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841" y="378371"/>
            <a:ext cx="11477297" cy="5570756"/>
          </a:xfrm>
          <a:prstGeom prst="rect">
            <a:avLst/>
          </a:prstGeom>
          <a:noFill/>
        </p:spPr>
        <p:txBody>
          <a:bodyPr wrap="square" rtlCol="0">
            <a:spAutoFit/>
          </a:bodyPr>
          <a:lstStyle/>
          <a:p>
            <a:pPr algn="ctr"/>
            <a:r>
              <a:rPr lang="en-US" sz="4400" b="1" dirty="0" smtClean="0"/>
              <a:t>PRIOR EXPERIENCE</a:t>
            </a:r>
          </a:p>
          <a:p>
            <a:pPr marL="457200" indent="-457200">
              <a:buFont typeface="Arial" panose="020B0604020202020204" pitchFamily="34" charset="0"/>
              <a:buChar char="•"/>
            </a:pPr>
            <a:r>
              <a:rPr lang="en-US" sz="2400" dirty="0"/>
              <a:t>I</a:t>
            </a:r>
            <a:r>
              <a:rPr lang="en-US" sz="2400" dirty="0" smtClean="0"/>
              <a:t>s </a:t>
            </a:r>
            <a:r>
              <a:rPr lang="en-US" sz="2400" dirty="0"/>
              <a:t>the transfer of skills from one context to another allowing the athlete to learn new similar skills faster than people who have no prior experience. </a:t>
            </a:r>
            <a:endParaRPr lang="en-US" sz="2400" dirty="0" smtClean="0"/>
          </a:p>
          <a:p>
            <a:pPr marL="457200" indent="-457200">
              <a:buFont typeface="Arial" panose="020B0604020202020204" pitchFamily="34" charset="0"/>
              <a:buChar char="•"/>
            </a:pPr>
            <a:r>
              <a:rPr lang="en-US" sz="2400" dirty="0" smtClean="0"/>
              <a:t>Skill </a:t>
            </a:r>
            <a:r>
              <a:rPr lang="en-US" sz="2400" dirty="0"/>
              <a:t>transfer can be lateral or vertical. </a:t>
            </a:r>
            <a:endParaRPr lang="en-US" sz="2400" dirty="0" smtClean="0"/>
          </a:p>
          <a:p>
            <a:pPr marL="914400" lvl="1" indent="-457200">
              <a:buFont typeface="Arial" panose="020B0604020202020204" pitchFamily="34" charset="0"/>
              <a:buChar char="•"/>
            </a:pPr>
            <a:r>
              <a:rPr lang="en-US" sz="2400" b="1" dirty="0" smtClean="0"/>
              <a:t>Lateral </a:t>
            </a:r>
            <a:r>
              <a:rPr lang="en-US" sz="2400" b="1" dirty="0"/>
              <a:t>transfer </a:t>
            </a:r>
            <a:r>
              <a:rPr lang="en-US" sz="2400" dirty="0"/>
              <a:t>is easy and is the transfer of a similar skill from one context to </a:t>
            </a:r>
            <a:r>
              <a:rPr lang="en-US" sz="2400" dirty="0" smtClean="0"/>
              <a:t>another:</a:t>
            </a:r>
          </a:p>
          <a:p>
            <a:pPr marL="1371600" lvl="2" indent="-457200">
              <a:buFont typeface="Arial" panose="020B0604020202020204" pitchFamily="34" charset="0"/>
              <a:buChar char="•"/>
            </a:pPr>
            <a:r>
              <a:rPr lang="en-US" sz="2400" dirty="0" smtClean="0"/>
              <a:t>such </a:t>
            </a:r>
            <a:r>
              <a:rPr lang="en-US" sz="2400" dirty="0"/>
              <a:t>as tackling in rugby union after learning to tackle in rugby league, or learning to surf after learning to skateboard</a:t>
            </a:r>
            <a:r>
              <a:rPr lang="en-US" sz="2400" dirty="0" smtClean="0"/>
              <a:t>.</a:t>
            </a:r>
          </a:p>
          <a:p>
            <a:pPr marL="914400" lvl="1" indent="-457200">
              <a:buFont typeface="Arial" panose="020B0604020202020204" pitchFamily="34" charset="0"/>
              <a:buChar char="•"/>
            </a:pPr>
            <a:r>
              <a:rPr lang="en-US" sz="2400" b="1" dirty="0" smtClean="0"/>
              <a:t>Vertical </a:t>
            </a:r>
            <a:r>
              <a:rPr lang="en-US" sz="2400" b="1" dirty="0"/>
              <a:t>transfer </a:t>
            </a:r>
            <a:r>
              <a:rPr lang="en-US" sz="2400" dirty="0"/>
              <a:t>is the transfer of a skill from a lower order skill to a similar higher order </a:t>
            </a:r>
            <a:r>
              <a:rPr lang="en-US" sz="2400" dirty="0" smtClean="0"/>
              <a:t>skill:</a:t>
            </a:r>
          </a:p>
          <a:p>
            <a:pPr marL="1371600" lvl="2" indent="-457200">
              <a:buFont typeface="Arial" panose="020B0604020202020204" pitchFamily="34" charset="0"/>
              <a:buChar char="•"/>
            </a:pPr>
            <a:r>
              <a:rPr lang="en-US" sz="2400" dirty="0" smtClean="0"/>
              <a:t>such </a:t>
            </a:r>
            <a:r>
              <a:rPr lang="en-US" sz="2400" dirty="0"/>
              <a:t>as shooting in basketball to doing a lay up, or learning to throw before learning to shoot in netball. </a:t>
            </a:r>
            <a:endParaRPr lang="en-US" sz="2400" dirty="0" smtClean="0"/>
          </a:p>
          <a:p>
            <a:pPr marL="457200" indent="-457200">
              <a:buFont typeface="Arial" panose="020B0604020202020204" pitchFamily="34" charset="0"/>
              <a:buChar char="•"/>
            </a:pPr>
            <a:r>
              <a:rPr lang="en-US" sz="2400" dirty="0" smtClean="0"/>
              <a:t>If </a:t>
            </a:r>
            <a:r>
              <a:rPr lang="en-US" sz="2400" dirty="0"/>
              <a:t>the prior experience was positive and had successful performances, then the new skill will be acquired more easily.</a:t>
            </a:r>
          </a:p>
        </p:txBody>
      </p:sp>
    </p:spTree>
    <p:extLst>
      <p:ext uri="{BB962C8B-B14F-4D97-AF65-F5344CB8AC3E}">
        <p14:creationId xmlns:p14="http://schemas.microsoft.com/office/powerpoint/2010/main" val="224208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372" y="378372"/>
            <a:ext cx="11445766" cy="4093428"/>
          </a:xfrm>
          <a:prstGeom prst="rect">
            <a:avLst/>
          </a:prstGeom>
          <a:noFill/>
        </p:spPr>
        <p:txBody>
          <a:bodyPr wrap="square" rtlCol="0">
            <a:spAutoFit/>
          </a:bodyPr>
          <a:lstStyle/>
          <a:p>
            <a:pPr algn="ctr"/>
            <a:r>
              <a:rPr lang="en-US" sz="4400" b="1" dirty="0" smtClean="0"/>
              <a:t>NATURAL ABILITY</a:t>
            </a:r>
          </a:p>
          <a:p>
            <a:pPr marL="457200" indent="-457200">
              <a:buFont typeface="Arial" panose="020B0604020202020204" pitchFamily="34" charset="0"/>
              <a:buChar char="•"/>
            </a:pPr>
            <a:r>
              <a:rPr lang="en-US" sz="2400" dirty="0" smtClean="0"/>
              <a:t>An </a:t>
            </a:r>
            <a:r>
              <a:rPr lang="en-US" sz="2400" dirty="0"/>
              <a:t>athlete’s ability refers to the ease of performing movements and performances. </a:t>
            </a:r>
            <a:endParaRPr lang="en-US" sz="2400" dirty="0" smtClean="0"/>
          </a:p>
          <a:p>
            <a:pPr marL="457200" indent="-457200">
              <a:buFont typeface="Arial" panose="020B0604020202020204" pitchFamily="34" charset="0"/>
              <a:buChar char="•"/>
            </a:pPr>
            <a:r>
              <a:rPr lang="en-US" sz="2400" dirty="0" smtClean="0"/>
              <a:t>It</a:t>
            </a:r>
            <a:r>
              <a:rPr lang="en-US" sz="2400" dirty="0"/>
              <a:t> is often known as talent </a:t>
            </a:r>
            <a:r>
              <a:rPr lang="en-US" sz="2400" dirty="0" smtClean="0"/>
              <a:t>and is </a:t>
            </a:r>
            <a:r>
              <a:rPr lang="en-US" sz="2400" dirty="0" err="1"/>
              <a:t>characterised</a:t>
            </a:r>
            <a:r>
              <a:rPr lang="en-US" sz="2400" dirty="0"/>
              <a:t> by fluid movements and accurate execution of the skill. </a:t>
            </a:r>
            <a:endParaRPr lang="en-US" sz="2400" dirty="0" smtClean="0"/>
          </a:p>
          <a:p>
            <a:pPr marL="457200" indent="-457200">
              <a:buFont typeface="Arial" panose="020B0604020202020204" pitchFamily="34" charset="0"/>
              <a:buChar char="•"/>
            </a:pPr>
            <a:r>
              <a:rPr lang="en-US" sz="2400" dirty="0" smtClean="0"/>
              <a:t>It </a:t>
            </a:r>
            <a:r>
              <a:rPr lang="en-US" sz="2400" dirty="0"/>
              <a:t>refers to the athlete’s competency in a particular skill, a particular sport, or even exercise in general. </a:t>
            </a:r>
            <a:endParaRPr lang="en-US" sz="2400" dirty="0" smtClean="0"/>
          </a:p>
          <a:p>
            <a:pPr marL="457200" indent="-457200">
              <a:buFont typeface="Arial" panose="020B0604020202020204" pitchFamily="34" charset="0"/>
              <a:buChar char="•"/>
            </a:pPr>
            <a:r>
              <a:rPr lang="en-US" sz="2400" dirty="0"/>
              <a:t>P</a:t>
            </a:r>
            <a:r>
              <a:rPr lang="en-US" sz="2400" dirty="0" smtClean="0"/>
              <a:t>ower </a:t>
            </a:r>
            <a:r>
              <a:rPr lang="en-US" sz="2400" dirty="0"/>
              <a:t>or capacity to do well in a particular area.</a:t>
            </a:r>
          </a:p>
          <a:p>
            <a:pPr marL="457200" indent="-457200">
              <a:buFont typeface="Arial" panose="020B0604020202020204" pitchFamily="34" charset="0"/>
              <a:buChar char="•"/>
            </a:pPr>
            <a:r>
              <a:rPr lang="en-US" sz="2400" dirty="0"/>
              <a:t>Ability is used to describe people who are skilled in various areas, from sports, to the arts, to mathematics. A person can have a great ability in many things. Most often the term is used to refer to the person’s natural talent.</a:t>
            </a:r>
          </a:p>
        </p:txBody>
      </p:sp>
      <p:pic>
        <p:nvPicPr>
          <p:cNvPr id="3" name="Picture 2"/>
          <p:cNvPicPr>
            <a:picLocks noChangeAspect="1"/>
          </p:cNvPicPr>
          <p:nvPr/>
        </p:nvPicPr>
        <p:blipFill>
          <a:blip r:embed="rId2"/>
          <a:stretch>
            <a:fillRect/>
          </a:stretch>
        </p:blipFill>
        <p:spPr>
          <a:xfrm>
            <a:off x="4748540" y="4692048"/>
            <a:ext cx="2600325" cy="1762125"/>
          </a:xfrm>
          <a:prstGeom prst="rect">
            <a:avLst/>
          </a:prstGeom>
        </p:spPr>
      </p:pic>
    </p:spTree>
    <p:extLst>
      <p:ext uri="{BB962C8B-B14F-4D97-AF65-F5344CB8AC3E}">
        <p14:creationId xmlns:p14="http://schemas.microsoft.com/office/powerpoint/2010/main" val="2050125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841" y="315309"/>
            <a:ext cx="11445766" cy="3477875"/>
          </a:xfrm>
          <a:prstGeom prst="rect">
            <a:avLst/>
          </a:prstGeom>
          <a:noFill/>
        </p:spPr>
        <p:txBody>
          <a:bodyPr wrap="square" rtlCol="0">
            <a:spAutoFit/>
          </a:bodyPr>
          <a:lstStyle/>
          <a:p>
            <a:pPr algn="ctr"/>
            <a:r>
              <a:rPr lang="en-US" sz="4000" b="1" dirty="0"/>
              <a:t>NATURAL </a:t>
            </a:r>
            <a:r>
              <a:rPr lang="en-US" sz="4000" b="1" dirty="0" smtClean="0"/>
              <a:t>ABILITY CONT…</a:t>
            </a:r>
            <a:endParaRPr lang="en-US" sz="4000" b="1" dirty="0"/>
          </a:p>
          <a:p>
            <a:pPr marL="342900" indent="-342900">
              <a:buFont typeface="Arial" panose="020B0604020202020204" pitchFamily="34" charset="0"/>
              <a:buChar char="•"/>
            </a:pPr>
            <a:r>
              <a:rPr lang="en-US" sz="2000" dirty="0" smtClean="0"/>
              <a:t>Athlete’s </a:t>
            </a:r>
            <a:r>
              <a:rPr lang="en-US" sz="2000" dirty="0"/>
              <a:t>with greater abilities learn and process new skills faster than athlete’s with lower abilities. </a:t>
            </a:r>
            <a:endParaRPr lang="en-US" sz="2000" dirty="0" smtClean="0"/>
          </a:p>
          <a:p>
            <a:pPr marL="342900" indent="-342900">
              <a:buFont typeface="Arial" panose="020B0604020202020204" pitchFamily="34" charset="0"/>
              <a:buChar char="•"/>
            </a:pPr>
            <a:r>
              <a:rPr lang="en-US" sz="2000" dirty="0" smtClean="0"/>
              <a:t>They </a:t>
            </a:r>
            <a:r>
              <a:rPr lang="en-US" sz="2000" dirty="0"/>
              <a:t>often will reach the higher levels of skill acquisition faster and for a wide variety of skills that are related to each other.</a:t>
            </a:r>
          </a:p>
          <a:p>
            <a:pPr marL="342900" indent="-342900">
              <a:buFont typeface="Arial" panose="020B0604020202020204" pitchFamily="34" charset="0"/>
              <a:buChar char="•"/>
            </a:pPr>
            <a:r>
              <a:rPr lang="en-US" sz="2000" dirty="0"/>
              <a:t>Ability is often a combination of characteristics in the </a:t>
            </a:r>
            <a:r>
              <a:rPr lang="en-US" sz="2000" dirty="0" smtClean="0"/>
              <a:t>athlete, this includes:</a:t>
            </a:r>
          </a:p>
          <a:p>
            <a:pPr marL="800100" lvl="1" indent="-342900">
              <a:buFont typeface="Arial" panose="020B0604020202020204" pitchFamily="34" charset="0"/>
              <a:buChar char="•"/>
            </a:pPr>
            <a:r>
              <a:rPr lang="en-US" sz="2000" dirty="0" smtClean="0"/>
              <a:t>Perception </a:t>
            </a:r>
            <a:r>
              <a:rPr lang="en-US" sz="2000" dirty="0"/>
              <a:t>or the capacity to read a game, sport or </a:t>
            </a:r>
            <a:r>
              <a:rPr lang="en-US" sz="2000" dirty="0" smtClean="0"/>
              <a:t>competition - view </a:t>
            </a:r>
            <a:r>
              <a:rPr lang="en-US" sz="2000" dirty="0"/>
              <a:t>things before they </a:t>
            </a:r>
            <a:r>
              <a:rPr lang="en-US" sz="2000" dirty="0" smtClean="0"/>
              <a:t>happen</a:t>
            </a:r>
          </a:p>
          <a:p>
            <a:pPr marL="800100" lvl="1" indent="-342900">
              <a:buFont typeface="Arial" panose="020B0604020202020204" pitchFamily="34" charset="0"/>
              <a:buChar char="•"/>
            </a:pPr>
            <a:r>
              <a:rPr lang="en-US" sz="2000" dirty="0"/>
              <a:t>R</a:t>
            </a:r>
            <a:r>
              <a:rPr lang="en-US" sz="2000" dirty="0" smtClean="0"/>
              <a:t>eaction time</a:t>
            </a:r>
          </a:p>
          <a:p>
            <a:pPr marL="800100" lvl="1" indent="-342900">
              <a:buFont typeface="Arial" panose="020B0604020202020204" pitchFamily="34" charset="0"/>
              <a:buChar char="•"/>
            </a:pPr>
            <a:r>
              <a:rPr lang="en-US" sz="2000" dirty="0" smtClean="0"/>
              <a:t>I</a:t>
            </a:r>
            <a:r>
              <a:rPr lang="en-US" sz="2000" dirty="0" smtClean="0"/>
              <a:t>ntelligence - smarter </a:t>
            </a:r>
            <a:r>
              <a:rPr lang="en-US" sz="2000" dirty="0"/>
              <a:t>athlete’s will often learn a skill faster as they process information provided from </a:t>
            </a:r>
            <a:r>
              <a:rPr lang="en-US" sz="2000" dirty="0" smtClean="0"/>
              <a:t>the </a:t>
            </a:r>
            <a:r>
              <a:rPr lang="en-US" sz="2000" dirty="0"/>
              <a:t>coach and adapt accordingly. </a:t>
            </a:r>
            <a:r>
              <a:rPr lang="en-US" sz="2000" dirty="0" smtClean="0"/>
              <a:t>Athlete’s </a:t>
            </a:r>
            <a:r>
              <a:rPr lang="en-US" sz="2000" dirty="0"/>
              <a:t>with a sense of acuity or sharpness also have greater ability as they refine the skill more thoroughly than those without this characteristic. </a:t>
            </a:r>
          </a:p>
        </p:txBody>
      </p:sp>
      <p:pic>
        <p:nvPicPr>
          <p:cNvPr id="3" name="Picture 2"/>
          <p:cNvPicPr>
            <a:picLocks noChangeAspect="1"/>
          </p:cNvPicPr>
          <p:nvPr/>
        </p:nvPicPr>
        <p:blipFill>
          <a:blip r:embed="rId2"/>
          <a:stretch>
            <a:fillRect/>
          </a:stretch>
        </p:blipFill>
        <p:spPr>
          <a:xfrm>
            <a:off x="4699273" y="4446697"/>
            <a:ext cx="2867025" cy="1590675"/>
          </a:xfrm>
          <a:prstGeom prst="rect">
            <a:avLst/>
          </a:prstGeom>
        </p:spPr>
      </p:pic>
    </p:spTree>
    <p:extLst>
      <p:ext uri="{BB962C8B-B14F-4D97-AF65-F5344CB8AC3E}">
        <p14:creationId xmlns:p14="http://schemas.microsoft.com/office/powerpoint/2010/main" val="1865736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841" y="378371"/>
            <a:ext cx="11508828" cy="4216539"/>
          </a:xfrm>
          <a:prstGeom prst="rect">
            <a:avLst/>
          </a:prstGeom>
          <a:noFill/>
        </p:spPr>
        <p:txBody>
          <a:bodyPr wrap="square" rtlCol="0">
            <a:spAutoFit/>
          </a:bodyPr>
          <a:lstStyle/>
          <a:p>
            <a:pPr algn="ctr"/>
            <a:r>
              <a:rPr lang="en-US" sz="2800" b="1" dirty="0" smtClean="0"/>
              <a:t>CHARACTERISTICS OF THE LEARNER OVERVIEW</a:t>
            </a:r>
            <a:endParaRPr lang="en-US" sz="2800" b="1" dirty="0"/>
          </a:p>
          <a:p>
            <a:pPr marL="342900" indent="-342900">
              <a:buFont typeface="Arial" panose="020B0604020202020204" pitchFamily="34" charset="0"/>
              <a:buChar char="•"/>
            </a:pPr>
            <a:r>
              <a:rPr lang="en-US" sz="2000" dirty="0" smtClean="0"/>
              <a:t>HSC </a:t>
            </a:r>
            <a:r>
              <a:rPr lang="en-US" sz="2000" dirty="0"/>
              <a:t>PDHPE syllabus has specified five (5) </a:t>
            </a:r>
            <a:r>
              <a:rPr lang="en-US" sz="2000" dirty="0" smtClean="0"/>
              <a:t>characteristics that </a:t>
            </a:r>
            <a:r>
              <a:rPr lang="en-US" sz="2000" dirty="0"/>
              <a:t>you should understand </a:t>
            </a:r>
            <a:r>
              <a:rPr lang="en-US" sz="2000" dirty="0" smtClean="0"/>
              <a:t>well. </a:t>
            </a:r>
            <a:r>
              <a:rPr lang="en-US" sz="2000" dirty="0"/>
              <a:t>These characteristics of a person affect their capacity to and speed at which they learn a new </a:t>
            </a:r>
            <a:r>
              <a:rPr lang="en-US" sz="2000" dirty="0" smtClean="0"/>
              <a:t>skill:</a:t>
            </a:r>
          </a:p>
          <a:p>
            <a:pPr marL="800100" lvl="1" indent="-342900">
              <a:buFont typeface="Arial" charset="0"/>
              <a:buChar char="•"/>
            </a:pPr>
            <a:r>
              <a:rPr lang="en-US" sz="2000" dirty="0" smtClean="0"/>
              <a:t>Personality </a:t>
            </a:r>
            <a:r>
              <a:rPr lang="en-US" sz="2000" dirty="0"/>
              <a:t>traits, such as a willingness to learn and accept criticism. </a:t>
            </a:r>
            <a:endParaRPr lang="en-US" sz="2000" dirty="0" smtClean="0"/>
          </a:p>
          <a:p>
            <a:pPr marL="800100" lvl="1" indent="-342900">
              <a:buFont typeface="Arial" charset="0"/>
              <a:buChar char="•"/>
            </a:pPr>
            <a:r>
              <a:rPr lang="en-US" sz="2000" dirty="0"/>
              <a:t>H</a:t>
            </a:r>
            <a:r>
              <a:rPr lang="en-US" sz="2000" dirty="0" smtClean="0"/>
              <a:t>ereditary </a:t>
            </a:r>
            <a:r>
              <a:rPr lang="en-US" sz="2000" dirty="0"/>
              <a:t>factors, such as your height or body type. </a:t>
            </a:r>
            <a:endParaRPr lang="en-US" sz="2000" dirty="0" smtClean="0"/>
          </a:p>
          <a:p>
            <a:pPr marL="800100" lvl="1" indent="-342900">
              <a:buFont typeface="Arial" charset="0"/>
              <a:buChar char="•"/>
            </a:pPr>
            <a:r>
              <a:rPr lang="en-US" sz="2000" dirty="0" smtClean="0"/>
              <a:t>Confidence </a:t>
            </a:r>
            <a:r>
              <a:rPr lang="en-US" sz="2000" dirty="0"/>
              <a:t>levels will also affect the rate at which a new skill is learnt. An athlete should not be over-confident, but neither should they lack confidence as both are detrimental to skill </a:t>
            </a:r>
            <a:r>
              <a:rPr lang="en-US" sz="2000" dirty="0" smtClean="0"/>
              <a:t>learning.</a:t>
            </a:r>
          </a:p>
          <a:p>
            <a:pPr marL="800100" lvl="1" indent="-342900">
              <a:buFont typeface="Arial" charset="0"/>
              <a:buChar char="•"/>
            </a:pPr>
            <a:r>
              <a:rPr lang="en-US" sz="2000" dirty="0"/>
              <a:t>P</a:t>
            </a:r>
            <a:r>
              <a:rPr lang="en-US" sz="2000" dirty="0" smtClean="0"/>
              <a:t>rior experiences</a:t>
            </a:r>
          </a:p>
          <a:p>
            <a:pPr marL="800100" lvl="1" indent="-342900">
              <a:buFont typeface="Arial" charset="0"/>
              <a:buChar char="•"/>
            </a:pPr>
            <a:r>
              <a:rPr lang="en-US" sz="2000" dirty="0"/>
              <a:t>N</a:t>
            </a:r>
            <a:r>
              <a:rPr lang="en-US" sz="2000" dirty="0" smtClean="0"/>
              <a:t>atural</a:t>
            </a:r>
            <a:r>
              <a:rPr lang="en-US" sz="2000" dirty="0"/>
              <a:t> </a:t>
            </a:r>
            <a:r>
              <a:rPr lang="en-US" sz="2000" dirty="0" smtClean="0"/>
              <a:t>ability. </a:t>
            </a:r>
          </a:p>
          <a:p>
            <a:endParaRPr lang="en-US" sz="2000" dirty="0"/>
          </a:p>
          <a:p>
            <a:pPr marL="285750" indent="-285750">
              <a:buFont typeface="Arial" panose="020B0604020202020204" pitchFamily="34" charset="0"/>
              <a:buChar char="•"/>
            </a:pPr>
            <a:r>
              <a:rPr lang="en-US" sz="2000" dirty="0" smtClean="0"/>
              <a:t>An </a:t>
            </a:r>
            <a:r>
              <a:rPr lang="en-US" sz="2000" dirty="0"/>
              <a:t>athlete with positive experiences in learning skills, especially similar skills will learn new skills faster. As will an athlete who has great natural ability such as the person who naturally has good hand eye co-ordination.</a:t>
            </a:r>
          </a:p>
        </p:txBody>
      </p:sp>
      <p:pic>
        <p:nvPicPr>
          <p:cNvPr id="3" name="Picture 2"/>
          <p:cNvPicPr>
            <a:picLocks noChangeAspect="1"/>
          </p:cNvPicPr>
          <p:nvPr/>
        </p:nvPicPr>
        <p:blipFill>
          <a:blip r:embed="rId2"/>
          <a:stretch>
            <a:fillRect/>
          </a:stretch>
        </p:blipFill>
        <p:spPr>
          <a:xfrm>
            <a:off x="4752482" y="4326321"/>
            <a:ext cx="2066925" cy="2209800"/>
          </a:xfrm>
          <a:prstGeom prst="rect">
            <a:avLst/>
          </a:prstGeom>
        </p:spPr>
      </p:pic>
    </p:spTree>
    <p:extLst>
      <p:ext uri="{BB962C8B-B14F-4D97-AF65-F5344CB8AC3E}">
        <p14:creationId xmlns:p14="http://schemas.microsoft.com/office/powerpoint/2010/main" val="1273392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841" y="315309"/>
            <a:ext cx="11477297" cy="3785652"/>
          </a:xfrm>
          <a:prstGeom prst="rect">
            <a:avLst/>
          </a:prstGeom>
          <a:noFill/>
        </p:spPr>
        <p:txBody>
          <a:bodyPr wrap="square" rtlCol="0">
            <a:spAutoFit/>
          </a:bodyPr>
          <a:lstStyle/>
          <a:p>
            <a:pPr algn="ctr"/>
            <a:r>
              <a:rPr lang="en-US" sz="4400" b="1" dirty="0" smtClean="0"/>
              <a:t>PERSONALITY TRAIT</a:t>
            </a:r>
          </a:p>
          <a:p>
            <a:pPr marL="457200" indent="-457200">
              <a:buFont typeface="Arial" panose="020B0604020202020204" pitchFamily="34" charset="0"/>
              <a:buChar char="•"/>
            </a:pPr>
            <a:endParaRPr lang="en-US" sz="2800" dirty="0"/>
          </a:p>
          <a:p>
            <a:pPr marL="342900" indent="-342900">
              <a:buFont typeface="Arial" panose="020B0604020202020204" pitchFamily="34" charset="0"/>
              <a:buChar char="•"/>
            </a:pPr>
            <a:r>
              <a:rPr lang="en-US" sz="2400" dirty="0" smtClean="0"/>
              <a:t>Personality </a:t>
            </a:r>
            <a:r>
              <a:rPr lang="en-US" sz="2400" dirty="0"/>
              <a:t>is </a:t>
            </a:r>
            <a:r>
              <a:rPr lang="en-US" sz="2400" dirty="0" smtClean="0"/>
              <a:t>the </a:t>
            </a:r>
            <a:r>
              <a:rPr lang="en-US" sz="2400" dirty="0"/>
              <a:t>way that someone behaves, thinks and feels. </a:t>
            </a:r>
            <a:endParaRPr lang="en-US" sz="2400" dirty="0" smtClean="0"/>
          </a:p>
          <a:p>
            <a:pPr marL="342900" indent="-342900">
              <a:buFont typeface="Arial" panose="020B0604020202020204" pitchFamily="34" charset="0"/>
              <a:buChar char="•"/>
            </a:pPr>
            <a:r>
              <a:rPr lang="en-US" sz="2400" dirty="0" smtClean="0"/>
              <a:t>These </a:t>
            </a:r>
            <a:r>
              <a:rPr lang="en-US" sz="2400" dirty="0"/>
              <a:t>characteristic aspects of the person influence their work efforts and mentality towards skill development, which greatly influences skill acquisition</a:t>
            </a:r>
            <a:r>
              <a:rPr lang="en-US" sz="2400" dirty="0" smtClean="0"/>
              <a:t>.</a:t>
            </a:r>
          </a:p>
          <a:p>
            <a:pPr marL="342900" indent="-342900">
              <a:buFont typeface="Arial" panose="020B0604020202020204" pitchFamily="34" charset="0"/>
              <a:buChar char="•"/>
            </a:pPr>
            <a:r>
              <a:rPr lang="en-US" sz="2400" dirty="0" smtClean="0"/>
              <a:t>Someone </a:t>
            </a:r>
            <a:r>
              <a:rPr lang="en-US" sz="2400" dirty="0"/>
              <a:t>who </a:t>
            </a:r>
            <a:r>
              <a:rPr lang="en-US" sz="2400" dirty="0" smtClean="0"/>
              <a:t>a </a:t>
            </a:r>
            <a:r>
              <a:rPr lang="en-US" sz="2400" dirty="0"/>
              <a:t>good work ethic and punctuality will develop a skill faster than someone who is not. </a:t>
            </a:r>
            <a:endParaRPr lang="en-US" sz="2400" dirty="0" smtClean="0"/>
          </a:p>
          <a:p>
            <a:pPr marL="342900" indent="-342900">
              <a:buFont typeface="Arial" panose="020B0604020202020204" pitchFamily="34" charset="0"/>
              <a:buChar char="•"/>
            </a:pPr>
            <a:r>
              <a:rPr lang="en-US" sz="2400" dirty="0" smtClean="0"/>
              <a:t>Acquiring </a:t>
            </a:r>
            <a:r>
              <a:rPr lang="en-US" sz="2400" dirty="0"/>
              <a:t>a skill requires hard work and dedication. If an athlete does not do this, they will not develop the skill as well or as quickly as someone who does.</a:t>
            </a:r>
          </a:p>
        </p:txBody>
      </p:sp>
      <p:pic>
        <p:nvPicPr>
          <p:cNvPr id="3" name="Picture 2"/>
          <p:cNvPicPr>
            <a:picLocks noChangeAspect="1"/>
          </p:cNvPicPr>
          <p:nvPr/>
        </p:nvPicPr>
        <p:blipFill>
          <a:blip r:embed="rId2"/>
          <a:stretch>
            <a:fillRect/>
          </a:stretch>
        </p:blipFill>
        <p:spPr>
          <a:xfrm>
            <a:off x="9185385" y="72916"/>
            <a:ext cx="2933700" cy="1562100"/>
          </a:xfrm>
          <a:prstGeom prst="rect">
            <a:avLst/>
          </a:prstGeom>
        </p:spPr>
      </p:pic>
      <p:pic>
        <p:nvPicPr>
          <p:cNvPr id="4" name="Picture 3"/>
          <p:cNvPicPr>
            <a:picLocks noChangeAspect="1"/>
          </p:cNvPicPr>
          <p:nvPr/>
        </p:nvPicPr>
        <p:blipFill>
          <a:blip r:embed="rId3"/>
          <a:stretch>
            <a:fillRect/>
          </a:stretch>
        </p:blipFill>
        <p:spPr>
          <a:xfrm>
            <a:off x="3207462" y="4343354"/>
            <a:ext cx="2371725" cy="1924050"/>
          </a:xfrm>
          <a:prstGeom prst="rect">
            <a:avLst/>
          </a:prstGeom>
        </p:spPr>
      </p:pic>
      <p:pic>
        <p:nvPicPr>
          <p:cNvPr id="5" name="Picture 4"/>
          <p:cNvPicPr>
            <a:picLocks noChangeAspect="1"/>
          </p:cNvPicPr>
          <p:nvPr/>
        </p:nvPicPr>
        <p:blipFill>
          <a:blip r:embed="rId4"/>
          <a:stretch>
            <a:fillRect/>
          </a:stretch>
        </p:blipFill>
        <p:spPr>
          <a:xfrm>
            <a:off x="6984616" y="4343354"/>
            <a:ext cx="2143125" cy="2143125"/>
          </a:xfrm>
          <a:prstGeom prst="rect">
            <a:avLst/>
          </a:prstGeom>
        </p:spPr>
      </p:pic>
    </p:spTree>
    <p:extLst>
      <p:ext uri="{BB962C8B-B14F-4D97-AF65-F5344CB8AC3E}">
        <p14:creationId xmlns:p14="http://schemas.microsoft.com/office/powerpoint/2010/main" val="1892754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310" y="252247"/>
            <a:ext cx="11540359" cy="5940088"/>
          </a:xfrm>
          <a:prstGeom prst="rect">
            <a:avLst/>
          </a:prstGeom>
          <a:noFill/>
        </p:spPr>
        <p:txBody>
          <a:bodyPr wrap="square" rtlCol="0">
            <a:spAutoFit/>
          </a:bodyPr>
          <a:lstStyle/>
          <a:p>
            <a:pPr algn="ctr"/>
            <a:r>
              <a:rPr lang="en-US" sz="4000" b="1" dirty="0" smtClean="0"/>
              <a:t>PERSONALITY TRAIT CONT…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Frequent </a:t>
            </a:r>
            <a:r>
              <a:rPr lang="en-US" sz="2000" dirty="0"/>
              <a:t>negative thoughts about skill development and personal ability </a:t>
            </a:r>
            <a:r>
              <a:rPr lang="en-US" sz="2000" dirty="0" smtClean="0"/>
              <a:t>will diminish </a:t>
            </a:r>
            <a:r>
              <a:rPr lang="en-US" sz="2000" dirty="0"/>
              <a:t>ability to acquire skills. </a:t>
            </a:r>
            <a:endParaRPr lang="en-US" sz="2000" dirty="0" smtClean="0"/>
          </a:p>
          <a:p>
            <a:pPr marL="342900" indent="-342900">
              <a:buFont typeface="Arial" panose="020B0604020202020204" pitchFamily="34" charset="0"/>
              <a:buChar char="•"/>
            </a:pPr>
            <a:r>
              <a:rPr lang="en-US" sz="2000" dirty="0" smtClean="0"/>
              <a:t>However</a:t>
            </a:r>
            <a:r>
              <a:rPr lang="en-US" sz="2000" dirty="0"/>
              <a:t>, positive self talk and self-confidence will positively influence skill </a:t>
            </a:r>
            <a:r>
              <a:rPr lang="en-US" sz="2000" dirty="0" smtClean="0"/>
              <a:t>acquisition.</a:t>
            </a:r>
          </a:p>
          <a:p>
            <a:pPr marL="342900" indent="-342900">
              <a:buFont typeface="Arial" panose="020B0604020202020204" pitchFamily="34" charset="0"/>
              <a:buChar char="•"/>
            </a:pPr>
            <a:r>
              <a:rPr lang="en-US" sz="2000" dirty="0" smtClean="0"/>
              <a:t>How </a:t>
            </a:r>
            <a:r>
              <a:rPr lang="en-US" sz="2000" dirty="0"/>
              <a:t>an athlete feels will also impact skill acquisition. </a:t>
            </a:r>
            <a:endParaRPr lang="en-US" sz="2000" dirty="0" smtClean="0"/>
          </a:p>
          <a:p>
            <a:pPr marL="342900" indent="-342900">
              <a:buFont typeface="Arial" panose="020B0604020202020204" pitchFamily="34" charset="0"/>
              <a:buChar char="•"/>
            </a:pPr>
            <a:r>
              <a:rPr lang="en-US" sz="2000" dirty="0" smtClean="0"/>
              <a:t>If </a:t>
            </a:r>
            <a:r>
              <a:rPr lang="en-US" sz="2000" dirty="0"/>
              <a:t>an athlete feels energetic and focused then they are more likely to succeed in acquiring a new skill</a:t>
            </a:r>
            <a:r>
              <a:rPr lang="en-US" sz="2000" dirty="0" smtClean="0"/>
              <a:t>.</a:t>
            </a:r>
          </a:p>
          <a:p>
            <a:pPr marL="342900" indent="-342900">
              <a:buFont typeface="Arial" panose="020B0604020202020204" pitchFamily="34" charset="0"/>
              <a:buChar char="•"/>
            </a:pPr>
            <a:r>
              <a:rPr lang="en-US" sz="2000" dirty="0" smtClean="0"/>
              <a:t>In </a:t>
            </a:r>
            <a:r>
              <a:rPr lang="en-US" sz="2000" dirty="0"/>
              <a:t>contrast, an athlete who is often sad or </a:t>
            </a:r>
            <a:r>
              <a:rPr lang="en-US" sz="2000" dirty="0" smtClean="0"/>
              <a:t>sluggish </a:t>
            </a:r>
            <a:r>
              <a:rPr lang="en-US" sz="2000" dirty="0"/>
              <a:t>will develop the skill much slower and to a lower level.</a:t>
            </a:r>
          </a:p>
          <a:p>
            <a:pPr marL="342900" indent="-342900">
              <a:buFont typeface="Arial" panose="020B0604020202020204" pitchFamily="34" charset="0"/>
              <a:buChar char="•"/>
            </a:pPr>
            <a:r>
              <a:rPr lang="en-US" sz="2000" dirty="0"/>
              <a:t>Traits within a personality that help in the acquisition of skill include</a:t>
            </a:r>
            <a:r>
              <a:rPr lang="en-US" sz="2000" dirty="0" smtClean="0"/>
              <a:t>:</a:t>
            </a:r>
          </a:p>
          <a:p>
            <a:pPr marL="800100" lvl="1" indent="-342900">
              <a:buFont typeface="Arial" panose="020B0604020202020204" pitchFamily="34" charset="0"/>
              <a:buChar char="•"/>
            </a:pPr>
            <a:r>
              <a:rPr lang="en-US" sz="2000" dirty="0" smtClean="0"/>
              <a:t>Determination</a:t>
            </a:r>
          </a:p>
          <a:p>
            <a:pPr marL="800100" lvl="1" indent="-342900">
              <a:buFont typeface="Arial" panose="020B0604020202020204" pitchFamily="34" charset="0"/>
              <a:buChar char="•"/>
            </a:pPr>
            <a:r>
              <a:rPr lang="en-US" sz="2000" dirty="0" smtClean="0"/>
              <a:t>Enthusiasm</a:t>
            </a:r>
          </a:p>
          <a:p>
            <a:pPr marL="800100" lvl="1" indent="-342900">
              <a:buFont typeface="Arial" panose="020B0604020202020204" pitchFamily="34" charset="0"/>
              <a:buChar char="•"/>
            </a:pPr>
            <a:r>
              <a:rPr lang="en-US" sz="2000" dirty="0" smtClean="0"/>
              <a:t>Dedication</a:t>
            </a:r>
          </a:p>
          <a:p>
            <a:pPr marL="800100" lvl="1" indent="-342900">
              <a:buFont typeface="Arial" panose="020B0604020202020204" pitchFamily="34" charset="0"/>
              <a:buChar char="•"/>
            </a:pPr>
            <a:r>
              <a:rPr lang="en-US" sz="2000" dirty="0" smtClean="0"/>
              <a:t>Positive attitude</a:t>
            </a:r>
          </a:p>
          <a:p>
            <a:pPr marL="800100" lvl="1" indent="-342900">
              <a:buFont typeface="Arial" panose="020B0604020202020204" pitchFamily="34" charset="0"/>
              <a:buChar char="•"/>
            </a:pPr>
            <a:r>
              <a:rPr lang="en-US" sz="2000" dirty="0" smtClean="0"/>
              <a:t>Cooperation</a:t>
            </a:r>
          </a:p>
          <a:p>
            <a:pPr marL="800100" lvl="1" indent="-342900">
              <a:buFont typeface="Arial" panose="020B0604020202020204" pitchFamily="34" charset="0"/>
              <a:buChar char="•"/>
            </a:pPr>
            <a:r>
              <a:rPr lang="en-US" sz="2000" dirty="0" smtClean="0"/>
              <a:t>Patience</a:t>
            </a:r>
          </a:p>
          <a:p>
            <a:pPr marL="800100" lvl="1" indent="-342900">
              <a:buFont typeface="Arial" panose="020B0604020202020204" pitchFamily="34" charset="0"/>
              <a:buChar char="•"/>
            </a:pPr>
            <a:r>
              <a:rPr lang="en-US" sz="2000" dirty="0" smtClean="0"/>
              <a:t>Willingness </a:t>
            </a:r>
            <a:r>
              <a:rPr lang="en-US" sz="2000" dirty="0"/>
              <a:t>to try something new. </a:t>
            </a:r>
            <a:endParaRPr lang="en-US" sz="2000" dirty="0" smtClean="0"/>
          </a:p>
          <a:p>
            <a:pPr marL="342900" indent="-342900">
              <a:buFont typeface="Arial" panose="020B0604020202020204" pitchFamily="34" charset="0"/>
              <a:buChar char="•"/>
            </a:pPr>
            <a:r>
              <a:rPr lang="en-US" sz="2000" dirty="0" smtClean="0"/>
              <a:t>These </a:t>
            </a:r>
            <a:r>
              <a:rPr lang="en-US" sz="2000" dirty="0"/>
              <a:t>help the athlete to accept and respond to a coaches feedback, try new ways of completing the skill, or try new skills.</a:t>
            </a:r>
          </a:p>
        </p:txBody>
      </p:sp>
      <p:pic>
        <p:nvPicPr>
          <p:cNvPr id="3" name="Picture 2"/>
          <p:cNvPicPr>
            <a:picLocks noChangeAspect="1"/>
          </p:cNvPicPr>
          <p:nvPr/>
        </p:nvPicPr>
        <p:blipFill>
          <a:blip r:embed="rId2"/>
          <a:stretch>
            <a:fillRect/>
          </a:stretch>
        </p:blipFill>
        <p:spPr>
          <a:xfrm>
            <a:off x="5683632" y="3534103"/>
            <a:ext cx="3000375" cy="1524000"/>
          </a:xfrm>
          <a:prstGeom prst="rect">
            <a:avLst/>
          </a:prstGeom>
        </p:spPr>
      </p:pic>
    </p:spTree>
    <p:extLst>
      <p:ext uri="{BB962C8B-B14F-4D97-AF65-F5344CB8AC3E}">
        <p14:creationId xmlns:p14="http://schemas.microsoft.com/office/powerpoint/2010/main" val="599945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310" y="315310"/>
            <a:ext cx="11571890" cy="5940088"/>
          </a:xfrm>
          <a:prstGeom prst="rect">
            <a:avLst/>
          </a:prstGeom>
          <a:noFill/>
        </p:spPr>
        <p:txBody>
          <a:bodyPr wrap="square" rtlCol="0">
            <a:spAutoFit/>
          </a:bodyPr>
          <a:lstStyle/>
          <a:p>
            <a:pPr algn="ctr"/>
            <a:r>
              <a:rPr lang="en-US" sz="4400" b="1" dirty="0" smtClean="0"/>
              <a:t>HEREDITY FACTORS</a:t>
            </a:r>
          </a:p>
          <a:p>
            <a:endParaRPr lang="en-US" sz="2800" dirty="0"/>
          </a:p>
          <a:p>
            <a:pPr marL="457200" indent="-457200">
              <a:buFont typeface="Arial" panose="020B0604020202020204" pitchFamily="34" charset="0"/>
              <a:buChar char="•"/>
            </a:pPr>
            <a:r>
              <a:rPr lang="en-US" sz="2000" dirty="0" smtClean="0"/>
              <a:t>An </a:t>
            </a:r>
            <a:r>
              <a:rPr lang="en-US" sz="2000" dirty="0"/>
              <a:t>athlete’s heredity characteristics are those genetically inherited from their </a:t>
            </a:r>
            <a:r>
              <a:rPr lang="en-US" sz="2000" dirty="0" smtClean="0"/>
              <a:t>parents including:</a:t>
            </a:r>
          </a:p>
          <a:p>
            <a:pPr marL="914400" lvl="1" indent="-457200">
              <a:buFont typeface="Arial" panose="020B0604020202020204" pitchFamily="34" charset="0"/>
              <a:buChar char="•"/>
            </a:pPr>
            <a:r>
              <a:rPr lang="en-US" sz="2000" dirty="0" smtClean="0"/>
              <a:t>Gender</a:t>
            </a:r>
          </a:p>
          <a:p>
            <a:pPr marL="914400" lvl="1" indent="-457200">
              <a:buFont typeface="Arial" panose="020B0604020202020204" pitchFamily="34" charset="0"/>
              <a:buChar char="•"/>
            </a:pPr>
            <a:r>
              <a:rPr lang="en-US" sz="2000" dirty="0" smtClean="0"/>
              <a:t>Race</a:t>
            </a:r>
          </a:p>
          <a:p>
            <a:pPr marL="914400" lvl="1" indent="-457200">
              <a:buFont typeface="Arial" panose="020B0604020202020204" pitchFamily="34" charset="0"/>
              <a:buChar char="•"/>
            </a:pPr>
            <a:r>
              <a:rPr lang="en-US" sz="2000" dirty="0"/>
              <a:t>M</a:t>
            </a:r>
            <a:r>
              <a:rPr lang="en-US" sz="2000" dirty="0" smtClean="0"/>
              <a:t>uscle type</a:t>
            </a:r>
          </a:p>
          <a:p>
            <a:pPr marL="914400" lvl="1" indent="-457200">
              <a:buFont typeface="Arial" panose="020B0604020202020204" pitchFamily="34" charset="0"/>
              <a:buChar char="•"/>
            </a:pPr>
            <a:r>
              <a:rPr lang="en-US" sz="2000" dirty="0"/>
              <a:t>S</a:t>
            </a:r>
            <a:r>
              <a:rPr lang="en-US" sz="2000" dirty="0" smtClean="0"/>
              <a:t>omatotype </a:t>
            </a:r>
            <a:r>
              <a:rPr lang="en-US" sz="2000" dirty="0"/>
              <a:t>(body type</a:t>
            </a:r>
            <a:r>
              <a:rPr lang="en-US" sz="2000" dirty="0" smtClean="0"/>
              <a:t>).</a:t>
            </a:r>
          </a:p>
          <a:p>
            <a:pPr marL="914400" lvl="1" indent="-457200">
              <a:buFont typeface="Arial" panose="020B0604020202020204" pitchFamily="34" charset="0"/>
              <a:buChar char="•"/>
            </a:pPr>
            <a:endParaRPr lang="en-US" sz="2000" dirty="0"/>
          </a:p>
          <a:p>
            <a:r>
              <a:rPr lang="en-US" sz="2800" b="1" dirty="0" smtClean="0"/>
              <a:t>GENDER</a:t>
            </a:r>
            <a:endParaRPr lang="en-US" sz="2000" b="1" dirty="0"/>
          </a:p>
          <a:p>
            <a:pPr marL="342900" indent="-342900">
              <a:buFont typeface="Arial" panose="020B0604020202020204" pitchFamily="34" charset="0"/>
              <a:buChar char="•"/>
            </a:pPr>
            <a:r>
              <a:rPr lang="en-US" sz="2000" dirty="0"/>
              <a:t>Gender is heredity and affects levels of hormones, particularly testosterone, responsible for muscle growth and development. </a:t>
            </a:r>
            <a:endParaRPr lang="en-US" sz="2000" dirty="0" smtClean="0"/>
          </a:p>
          <a:p>
            <a:pPr marL="342900" indent="-342900">
              <a:buFont typeface="Arial" panose="020B0604020202020204" pitchFamily="34" charset="0"/>
              <a:buChar char="•"/>
            </a:pPr>
            <a:r>
              <a:rPr lang="en-US" sz="2000" dirty="0" smtClean="0"/>
              <a:t>Males </a:t>
            </a:r>
            <a:r>
              <a:rPr lang="en-US" sz="2000" dirty="0"/>
              <a:t>tend to be more muscular, stronger and more powerful than females. </a:t>
            </a:r>
            <a:endParaRPr lang="en-US" sz="2000" dirty="0" smtClean="0"/>
          </a:p>
          <a:p>
            <a:pPr marL="342900" indent="-342900">
              <a:buFont typeface="Arial" panose="020B0604020202020204" pitchFamily="34" charset="0"/>
              <a:buChar char="•"/>
            </a:pPr>
            <a:r>
              <a:rPr lang="en-US" sz="2000" dirty="0" smtClean="0"/>
              <a:t>This </a:t>
            </a:r>
            <a:r>
              <a:rPr lang="en-US" sz="2000" dirty="0"/>
              <a:t>difference has caused the labelling of some sports as “male” or “female”, though these labels are not justified. </a:t>
            </a:r>
            <a:endParaRPr lang="en-US" sz="2000" dirty="0" smtClean="0"/>
          </a:p>
          <a:p>
            <a:pPr marL="342900" indent="-342900">
              <a:buFont typeface="Arial" panose="020B0604020202020204" pitchFamily="34" charset="0"/>
              <a:buChar char="•"/>
            </a:pPr>
            <a:r>
              <a:rPr lang="en-US" sz="2000" dirty="0" smtClean="0"/>
              <a:t>Gender </a:t>
            </a:r>
            <a:r>
              <a:rPr lang="en-US" sz="2000" dirty="0"/>
              <a:t>tends to have little affect on competition as sports are normally gender specific, but it does affect performance, with males performing better in sports requiring speed, power and strength such as swimming and rugby league.</a:t>
            </a:r>
          </a:p>
        </p:txBody>
      </p:sp>
      <p:pic>
        <p:nvPicPr>
          <p:cNvPr id="3" name="Picture 2"/>
          <p:cNvPicPr>
            <a:picLocks noChangeAspect="1"/>
          </p:cNvPicPr>
          <p:nvPr/>
        </p:nvPicPr>
        <p:blipFill>
          <a:blip r:embed="rId2"/>
          <a:stretch>
            <a:fillRect/>
          </a:stretch>
        </p:blipFill>
        <p:spPr>
          <a:xfrm>
            <a:off x="9852038" y="1984813"/>
            <a:ext cx="2138459" cy="1099974"/>
          </a:xfrm>
          <a:prstGeom prst="rect">
            <a:avLst/>
          </a:prstGeom>
        </p:spPr>
      </p:pic>
      <p:pic>
        <p:nvPicPr>
          <p:cNvPr id="4" name="Picture 3"/>
          <p:cNvPicPr>
            <a:picLocks noChangeAspect="1"/>
          </p:cNvPicPr>
          <p:nvPr/>
        </p:nvPicPr>
        <p:blipFill>
          <a:blip r:embed="rId3"/>
          <a:stretch>
            <a:fillRect/>
          </a:stretch>
        </p:blipFill>
        <p:spPr>
          <a:xfrm>
            <a:off x="6998101" y="1984813"/>
            <a:ext cx="2477959" cy="1019503"/>
          </a:xfrm>
          <a:prstGeom prst="rect">
            <a:avLst/>
          </a:prstGeom>
        </p:spPr>
      </p:pic>
      <p:pic>
        <p:nvPicPr>
          <p:cNvPr id="5" name="Picture 4"/>
          <p:cNvPicPr>
            <a:picLocks noChangeAspect="1"/>
          </p:cNvPicPr>
          <p:nvPr/>
        </p:nvPicPr>
        <p:blipFill>
          <a:blip r:embed="rId4"/>
          <a:stretch>
            <a:fillRect/>
          </a:stretch>
        </p:blipFill>
        <p:spPr>
          <a:xfrm>
            <a:off x="4543539" y="1984813"/>
            <a:ext cx="2078584" cy="1220193"/>
          </a:xfrm>
          <a:prstGeom prst="rect">
            <a:avLst/>
          </a:prstGeom>
        </p:spPr>
      </p:pic>
    </p:spTree>
    <p:extLst>
      <p:ext uri="{BB962C8B-B14F-4D97-AF65-F5344CB8AC3E}">
        <p14:creationId xmlns:p14="http://schemas.microsoft.com/office/powerpoint/2010/main" val="1566499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841" y="378371"/>
            <a:ext cx="11477297" cy="4278094"/>
          </a:xfrm>
          <a:prstGeom prst="rect">
            <a:avLst/>
          </a:prstGeom>
          <a:noFill/>
        </p:spPr>
        <p:txBody>
          <a:bodyPr wrap="square" rtlCol="0">
            <a:spAutoFit/>
          </a:bodyPr>
          <a:lstStyle/>
          <a:p>
            <a:pPr algn="ctr"/>
            <a:r>
              <a:rPr lang="en-US" sz="4000" b="1" dirty="0" smtClean="0"/>
              <a:t>HEREDITARY FACTORS CONT…</a:t>
            </a:r>
          </a:p>
          <a:p>
            <a:r>
              <a:rPr lang="en-US" sz="3200" b="1" dirty="0" smtClean="0"/>
              <a:t>RACE</a:t>
            </a:r>
            <a:endParaRPr lang="en-US" sz="2400" dirty="0"/>
          </a:p>
          <a:p>
            <a:pPr marL="342900" indent="-342900">
              <a:buFont typeface="Arial" panose="020B0604020202020204" pitchFamily="34" charset="0"/>
              <a:buChar char="•"/>
            </a:pPr>
            <a:r>
              <a:rPr lang="en-US" sz="2000" dirty="0" smtClean="0"/>
              <a:t>Race </a:t>
            </a:r>
            <a:r>
              <a:rPr lang="en-US" sz="2000" dirty="0"/>
              <a:t>is also heredity and particular races can have specific genes that make them more suited to particular sports. </a:t>
            </a:r>
            <a:endParaRPr lang="en-US" sz="2000" dirty="0" smtClean="0"/>
          </a:p>
          <a:p>
            <a:pPr marL="342900" indent="-342900">
              <a:buFont typeface="Arial" panose="020B0604020202020204" pitchFamily="34" charset="0"/>
              <a:buChar char="•"/>
            </a:pPr>
            <a:r>
              <a:rPr lang="en-US" sz="2000" dirty="0" smtClean="0"/>
              <a:t>Often </a:t>
            </a:r>
            <a:r>
              <a:rPr lang="en-US" sz="2000" dirty="0"/>
              <a:t>dark ethnic groups have higher percentages of fast twitch muscle </a:t>
            </a:r>
            <a:r>
              <a:rPr lang="en-US" sz="2000" dirty="0" smtClean="0"/>
              <a:t>fibers </a:t>
            </a:r>
            <a:r>
              <a:rPr lang="en-US" sz="2000" dirty="0"/>
              <a:t>and are taller than other lighter races (though this is not always the case). </a:t>
            </a:r>
            <a:endParaRPr lang="en-US" sz="2000" dirty="0" smtClean="0"/>
          </a:p>
          <a:p>
            <a:pPr marL="800100" lvl="1" indent="-342900">
              <a:buFont typeface="Arial" panose="020B0604020202020204" pitchFamily="34" charset="0"/>
              <a:buChar char="•"/>
            </a:pPr>
            <a:r>
              <a:rPr lang="en-US" sz="2000" dirty="0" err="1" smtClean="0"/>
              <a:t>Eg</a:t>
            </a:r>
            <a:r>
              <a:rPr lang="en-US" sz="2000" dirty="0" smtClean="0"/>
              <a:t> - the </a:t>
            </a:r>
            <a:r>
              <a:rPr lang="en-US" sz="2000" dirty="0"/>
              <a:t>domination of dark people in the 100m finals, and basketball. </a:t>
            </a:r>
            <a:endParaRPr lang="en-US" sz="2000" dirty="0" smtClean="0"/>
          </a:p>
          <a:p>
            <a:pPr marL="800100" lvl="1" indent="-342900">
              <a:buFont typeface="Arial" panose="020B0604020202020204" pitchFamily="34" charset="0"/>
              <a:buChar char="•"/>
            </a:pPr>
            <a:r>
              <a:rPr lang="en-US" sz="2000" dirty="0" smtClean="0"/>
              <a:t>Though </a:t>
            </a:r>
            <a:r>
              <a:rPr lang="en-US" sz="2000" dirty="0"/>
              <a:t>obviously darker ethnic groups can also be suited to other sports such as long distance running. </a:t>
            </a:r>
            <a:endParaRPr lang="en-US" sz="2000" dirty="0" smtClean="0"/>
          </a:p>
          <a:p>
            <a:pPr marL="342900" indent="-342900">
              <a:buFont typeface="Arial" panose="020B0604020202020204" pitchFamily="34" charset="0"/>
              <a:buChar char="•"/>
            </a:pPr>
            <a:r>
              <a:rPr lang="en-US" sz="2000" dirty="0" smtClean="0"/>
              <a:t>In </a:t>
            </a:r>
            <a:r>
              <a:rPr lang="en-US" sz="2000" dirty="0"/>
              <a:t>comparison, white Caucasian ethnic groups tend to be more suited for sports such as, swimming and hockey. </a:t>
            </a:r>
            <a:endParaRPr lang="en-US" sz="2000" dirty="0" smtClean="0"/>
          </a:p>
          <a:p>
            <a:pPr marL="342900" indent="-342900">
              <a:buFont typeface="Arial" panose="020B0604020202020204" pitchFamily="34" charset="0"/>
              <a:buChar char="•"/>
            </a:pPr>
            <a:r>
              <a:rPr lang="en-US" sz="2000" dirty="0" smtClean="0"/>
              <a:t>Though </a:t>
            </a:r>
            <a:r>
              <a:rPr lang="en-US" sz="2000" dirty="0"/>
              <a:t>this can also be a product of social upbringing, like South America and soccer.</a:t>
            </a:r>
          </a:p>
        </p:txBody>
      </p:sp>
      <p:pic>
        <p:nvPicPr>
          <p:cNvPr id="3" name="Picture 2"/>
          <p:cNvPicPr>
            <a:picLocks noChangeAspect="1"/>
          </p:cNvPicPr>
          <p:nvPr/>
        </p:nvPicPr>
        <p:blipFill>
          <a:blip r:embed="rId2"/>
          <a:stretch>
            <a:fillRect/>
          </a:stretch>
        </p:blipFill>
        <p:spPr>
          <a:xfrm>
            <a:off x="4594007" y="4751755"/>
            <a:ext cx="3183648" cy="1910189"/>
          </a:xfrm>
          <a:prstGeom prst="rect">
            <a:avLst/>
          </a:prstGeom>
        </p:spPr>
      </p:pic>
    </p:spTree>
    <p:extLst>
      <p:ext uri="{BB962C8B-B14F-4D97-AF65-F5344CB8AC3E}">
        <p14:creationId xmlns:p14="http://schemas.microsoft.com/office/powerpoint/2010/main" val="934522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372" y="346841"/>
            <a:ext cx="11445766" cy="3785652"/>
          </a:xfrm>
          <a:prstGeom prst="rect">
            <a:avLst/>
          </a:prstGeom>
          <a:noFill/>
        </p:spPr>
        <p:txBody>
          <a:bodyPr wrap="square" rtlCol="0">
            <a:spAutoFit/>
          </a:bodyPr>
          <a:lstStyle/>
          <a:p>
            <a:pPr algn="ctr"/>
            <a:r>
              <a:rPr lang="en-US" sz="4000" b="1" dirty="0"/>
              <a:t>HEREDITARY FACTORS CONT…</a:t>
            </a:r>
          </a:p>
          <a:p>
            <a:pPr marL="342900" indent="-342900">
              <a:buFont typeface="Arial" panose="020B0604020202020204" pitchFamily="34" charset="0"/>
              <a:buChar char="•"/>
            </a:pPr>
            <a:r>
              <a:rPr lang="en-US" sz="2000" dirty="0" smtClean="0"/>
              <a:t>Muscle </a:t>
            </a:r>
            <a:r>
              <a:rPr lang="en-US" sz="2000" dirty="0"/>
              <a:t>type is heredity and cannot be changed. </a:t>
            </a:r>
            <a:endParaRPr lang="en-US" sz="2000" dirty="0" smtClean="0"/>
          </a:p>
          <a:p>
            <a:pPr marL="342900" indent="-342900">
              <a:buFont typeface="Arial" panose="020B0604020202020204" pitchFamily="34" charset="0"/>
              <a:buChar char="•"/>
            </a:pPr>
            <a:r>
              <a:rPr lang="en-US" sz="2000" dirty="0" smtClean="0"/>
              <a:t>The </a:t>
            </a:r>
            <a:r>
              <a:rPr lang="en-US" sz="2000" dirty="0"/>
              <a:t>relative balance or percentage of each type of muscle </a:t>
            </a:r>
            <a:r>
              <a:rPr lang="en-US" sz="2000" dirty="0" err="1"/>
              <a:t>fibre</a:t>
            </a:r>
            <a:r>
              <a:rPr lang="en-US" sz="2000" dirty="0"/>
              <a:t> will suit athletes to particular sports. </a:t>
            </a:r>
            <a:endParaRPr lang="en-US" sz="2000" dirty="0" smtClean="0"/>
          </a:p>
          <a:p>
            <a:pPr marL="342900" indent="-342900">
              <a:buFont typeface="Arial" panose="020B0604020202020204" pitchFamily="34" charset="0"/>
              <a:buChar char="•"/>
            </a:pPr>
            <a:r>
              <a:rPr lang="en-US" sz="2000" dirty="0" smtClean="0"/>
              <a:t>Athletes </a:t>
            </a:r>
            <a:r>
              <a:rPr lang="en-US" sz="2000" dirty="0"/>
              <a:t>with high levels of type II, fast twitch </a:t>
            </a:r>
            <a:r>
              <a:rPr lang="en-US" sz="2000" dirty="0" err="1"/>
              <a:t>fibres</a:t>
            </a:r>
            <a:r>
              <a:rPr lang="en-US" sz="2000" dirty="0"/>
              <a:t> are more suited </a:t>
            </a:r>
            <a:r>
              <a:rPr lang="en-US" sz="2000" dirty="0" smtClean="0"/>
              <a:t>to:</a:t>
            </a:r>
          </a:p>
          <a:p>
            <a:pPr marL="800100" lvl="1" indent="-342900">
              <a:buFont typeface="Arial" panose="020B0604020202020204" pitchFamily="34" charset="0"/>
              <a:buChar char="•"/>
            </a:pPr>
            <a:r>
              <a:rPr lang="en-US" sz="2000" dirty="0" smtClean="0"/>
              <a:t>Fast, </a:t>
            </a:r>
            <a:r>
              <a:rPr lang="en-US" sz="2000" dirty="0"/>
              <a:t>powerful </a:t>
            </a:r>
            <a:r>
              <a:rPr lang="en-US" sz="2000" dirty="0" smtClean="0"/>
              <a:t>sports</a:t>
            </a:r>
          </a:p>
          <a:p>
            <a:pPr marL="1257300" lvl="2" indent="-342900">
              <a:buFont typeface="Arial" panose="020B0604020202020204" pitchFamily="34" charset="0"/>
              <a:buChar char="•"/>
            </a:pPr>
            <a:r>
              <a:rPr lang="en-US" sz="2000" dirty="0" smtClean="0"/>
              <a:t>such </a:t>
            </a:r>
            <a:r>
              <a:rPr lang="en-US" sz="2000" dirty="0"/>
              <a:t>as: 100m sprint, rugby league or shot-put. </a:t>
            </a:r>
            <a:endParaRPr lang="en-US" sz="2000" dirty="0" smtClean="0"/>
          </a:p>
          <a:p>
            <a:pPr marL="342900" indent="-342900">
              <a:buFont typeface="Arial" panose="020B0604020202020204" pitchFamily="34" charset="0"/>
              <a:buChar char="•"/>
            </a:pPr>
            <a:r>
              <a:rPr lang="en-US" sz="2000" dirty="0" smtClean="0"/>
              <a:t>Athletes </a:t>
            </a:r>
            <a:r>
              <a:rPr lang="en-US" sz="2000" dirty="0"/>
              <a:t>with high levels of type I, slow twitch </a:t>
            </a:r>
            <a:r>
              <a:rPr lang="en-US" sz="2000" dirty="0" err="1"/>
              <a:t>fibres</a:t>
            </a:r>
            <a:r>
              <a:rPr lang="en-US" sz="2000" dirty="0"/>
              <a:t> on the other hand, are more suited </a:t>
            </a:r>
            <a:r>
              <a:rPr lang="en-US" sz="2000" dirty="0" smtClean="0"/>
              <a:t>to:</a:t>
            </a:r>
          </a:p>
          <a:p>
            <a:pPr marL="800100" lvl="1" indent="-342900">
              <a:buFont typeface="Arial" panose="020B0604020202020204" pitchFamily="34" charset="0"/>
              <a:buChar char="•"/>
            </a:pPr>
            <a:r>
              <a:rPr lang="en-US" sz="2000" dirty="0" smtClean="0"/>
              <a:t>longer </a:t>
            </a:r>
            <a:r>
              <a:rPr lang="en-US" sz="2000" dirty="0"/>
              <a:t>more enduring </a:t>
            </a:r>
            <a:r>
              <a:rPr lang="en-US" sz="2000" dirty="0" smtClean="0"/>
              <a:t>sports</a:t>
            </a:r>
          </a:p>
          <a:p>
            <a:pPr marL="1257300" lvl="2" indent="-342900">
              <a:buFont typeface="Arial" panose="020B0604020202020204" pitchFamily="34" charset="0"/>
              <a:buChar char="•"/>
            </a:pPr>
            <a:r>
              <a:rPr lang="en-US" sz="2000" dirty="0" smtClean="0"/>
              <a:t>such </a:t>
            </a:r>
            <a:r>
              <a:rPr lang="en-US" sz="2000" dirty="0"/>
              <a:t>as: marathon running or cross-country skiing. </a:t>
            </a:r>
            <a:endParaRPr lang="en-US" sz="2000" dirty="0" smtClean="0"/>
          </a:p>
          <a:p>
            <a:pPr marL="342900" indent="-342900">
              <a:buFont typeface="Arial" panose="020B0604020202020204" pitchFamily="34" charset="0"/>
              <a:buChar char="•"/>
            </a:pPr>
            <a:r>
              <a:rPr lang="en-US" sz="2000" dirty="0" smtClean="0"/>
              <a:t>There </a:t>
            </a:r>
            <a:r>
              <a:rPr lang="en-US" sz="2000" dirty="0"/>
              <a:t>are other sports that require a balance of both and suit athletes who have a good number of both types of </a:t>
            </a:r>
            <a:r>
              <a:rPr lang="en-US" sz="2000" dirty="0" err="1"/>
              <a:t>fibres</a:t>
            </a:r>
            <a:r>
              <a:rPr lang="en-US" sz="2000" dirty="0"/>
              <a:t>, these include: </a:t>
            </a:r>
            <a:r>
              <a:rPr lang="en-US" sz="2000" dirty="0" smtClean="0"/>
              <a:t>Soccer </a:t>
            </a:r>
            <a:r>
              <a:rPr lang="en-US" sz="2000" dirty="0"/>
              <a:t>and Australian Rules Football.</a:t>
            </a:r>
          </a:p>
        </p:txBody>
      </p:sp>
      <p:pic>
        <p:nvPicPr>
          <p:cNvPr id="3" name="Picture 2"/>
          <p:cNvPicPr>
            <a:picLocks noChangeAspect="1"/>
          </p:cNvPicPr>
          <p:nvPr/>
        </p:nvPicPr>
        <p:blipFill>
          <a:blip r:embed="rId2"/>
          <a:stretch>
            <a:fillRect/>
          </a:stretch>
        </p:blipFill>
        <p:spPr>
          <a:xfrm>
            <a:off x="4435366" y="4132492"/>
            <a:ext cx="3067213" cy="2488261"/>
          </a:xfrm>
          <a:prstGeom prst="rect">
            <a:avLst/>
          </a:prstGeom>
        </p:spPr>
      </p:pic>
    </p:spTree>
    <p:extLst>
      <p:ext uri="{BB962C8B-B14F-4D97-AF65-F5344CB8AC3E}">
        <p14:creationId xmlns:p14="http://schemas.microsoft.com/office/powerpoint/2010/main" val="1473088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841" y="315309"/>
            <a:ext cx="11508828" cy="3477875"/>
          </a:xfrm>
          <a:prstGeom prst="rect">
            <a:avLst/>
          </a:prstGeom>
          <a:noFill/>
        </p:spPr>
        <p:txBody>
          <a:bodyPr wrap="square" rtlCol="0">
            <a:spAutoFit/>
          </a:bodyPr>
          <a:lstStyle/>
          <a:p>
            <a:pPr algn="ctr"/>
            <a:r>
              <a:rPr lang="en-US" sz="4000" b="1" dirty="0"/>
              <a:t>HEREDITARY FACTORS CONT…</a:t>
            </a:r>
          </a:p>
          <a:p>
            <a:pPr marL="457200" indent="-457200">
              <a:buFont typeface="Arial" panose="020B0604020202020204" pitchFamily="34" charset="0"/>
              <a:buChar char="•"/>
            </a:pPr>
            <a:r>
              <a:rPr lang="en-US" sz="2000" dirty="0" smtClean="0"/>
              <a:t>Somatotype </a:t>
            </a:r>
            <a:r>
              <a:rPr lang="en-US" sz="2000" dirty="0"/>
              <a:t>can help determine an athlete’s suitability for particular sports. </a:t>
            </a:r>
            <a:endParaRPr lang="en-US" sz="2000" dirty="0" smtClean="0"/>
          </a:p>
          <a:p>
            <a:pPr marL="457200" indent="-457200">
              <a:buFont typeface="Arial" panose="020B0604020202020204" pitchFamily="34" charset="0"/>
              <a:buChar char="•"/>
            </a:pPr>
            <a:r>
              <a:rPr lang="en-US" sz="2000" dirty="0" smtClean="0"/>
              <a:t>Endomorphs</a:t>
            </a:r>
          </a:p>
          <a:p>
            <a:pPr marL="914400" lvl="1" indent="-457200">
              <a:buFont typeface="Arial" panose="020B0604020202020204" pitchFamily="34" charset="0"/>
              <a:buChar char="•"/>
            </a:pPr>
            <a:r>
              <a:rPr lang="en-US" sz="2000" dirty="0" smtClean="0"/>
              <a:t>Carry </a:t>
            </a:r>
            <a:r>
              <a:rPr lang="en-US" sz="2000" dirty="0"/>
              <a:t>more weight and tend to hold the weight lower have advantages in sports such as rugby union or blocking in American Football. </a:t>
            </a:r>
            <a:endParaRPr lang="en-US" sz="2000" dirty="0" smtClean="0"/>
          </a:p>
          <a:p>
            <a:pPr marL="457200" indent="-457200">
              <a:buFont typeface="Arial" panose="020B0604020202020204" pitchFamily="34" charset="0"/>
              <a:buChar char="•"/>
            </a:pPr>
            <a:r>
              <a:rPr lang="en-US" sz="2000" dirty="0" smtClean="0"/>
              <a:t>Mesomorphs</a:t>
            </a:r>
          </a:p>
          <a:p>
            <a:pPr marL="914400" lvl="1" indent="-457200">
              <a:buFont typeface="Arial" panose="020B0604020202020204" pitchFamily="34" charset="0"/>
              <a:buChar char="•"/>
            </a:pPr>
            <a:r>
              <a:rPr lang="en-US" sz="2000" dirty="0" smtClean="0"/>
              <a:t>Very </a:t>
            </a:r>
            <a:r>
              <a:rPr lang="en-US" sz="2000" dirty="0"/>
              <a:t>muscular and have low body fat and are best suited to sports such as Australian Rules Football, bodybuilding and rowing. </a:t>
            </a:r>
            <a:endParaRPr lang="en-US" sz="2000" dirty="0" smtClean="0"/>
          </a:p>
          <a:p>
            <a:pPr marL="457200" indent="-457200">
              <a:buFont typeface="Arial" panose="020B0604020202020204" pitchFamily="34" charset="0"/>
              <a:buChar char="•"/>
            </a:pPr>
            <a:r>
              <a:rPr lang="en-US" sz="2000" dirty="0" smtClean="0"/>
              <a:t>Ectomorphs</a:t>
            </a:r>
          </a:p>
          <a:p>
            <a:pPr marL="914400" lvl="1" indent="-457200">
              <a:buFont typeface="Arial" panose="020B0604020202020204" pitchFamily="34" charset="0"/>
              <a:buChar char="•"/>
            </a:pPr>
            <a:r>
              <a:rPr lang="en-US" sz="2000" dirty="0" smtClean="0"/>
              <a:t>Skinny </a:t>
            </a:r>
            <a:r>
              <a:rPr lang="en-US" sz="2000" dirty="0"/>
              <a:t>and are best suited for sports such as long distance running, high-jump and horse racing. </a:t>
            </a:r>
          </a:p>
        </p:txBody>
      </p:sp>
      <p:pic>
        <p:nvPicPr>
          <p:cNvPr id="5" name="Picture 4"/>
          <p:cNvPicPr>
            <a:picLocks noChangeAspect="1"/>
          </p:cNvPicPr>
          <p:nvPr/>
        </p:nvPicPr>
        <p:blipFill>
          <a:blip r:embed="rId2"/>
          <a:stretch>
            <a:fillRect/>
          </a:stretch>
        </p:blipFill>
        <p:spPr>
          <a:xfrm>
            <a:off x="244037" y="4644709"/>
            <a:ext cx="2993149" cy="1997007"/>
          </a:xfrm>
          <a:prstGeom prst="rect">
            <a:avLst/>
          </a:prstGeom>
        </p:spPr>
      </p:pic>
      <p:pic>
        <p:nvPicPr>
          <p:cNvPr id="6" name="Picture 5"/>
          <p:cNvPicPr>
            <a:picLocks noChangeAspect="1"/>
          </p:cNvPicPr>
          <p:nvPr/>
        </p:nvPicPr>
        <p:blipFill>
          <a:blip r:embed="rId3"/>
          <a:stretch>
            <a:fillRect/>
          </a:stretch>
        </p:blipFill>
        <p:spPr>
          <a:xfrm>
            <a:off x="4160946" y="4644709"/>
            <a:ext cx="3000967" cy="1997007"/>
          </a:xfrm>
          <a:prstGeom prst="rect">
            <a:avLst/>
          </a:prstGeom>
        </p:spPr>
      </p:pic>
      <p:pic>
        <p:nvPicPr>
          <p:cNvPr id="8" name="Picture 7"/>
          <p:cNvPicPr>
            <a:picLocks noChangeAspect="1"/>
          </p:cNvPicPr>
          <p:nvPr/>
        </p:nvPicPr>
        <p:blipFill>
          <a:blip r:embed="rId4"/>
          <a:stretch>
            <a:fillRect/>
          </a:stretch>
        </p:blipFill>
        <p:spPr>
          <a:xfrm>
            <a:off x="7997221" y="4644709"/>
            <a:ext cx="3000967" cy="1997007"/>
          </a:xfrm>
          <a:prstGeom prst="rect">
            <a:avLst/>
          </a:prstGeom>
        </p:spPr>
      </p:pic>
    </p:spTree>
    <p:extLst>
      <p:ext uri="{BB962C8B-B14F-4D97-AF65-F5344CB8AC3E}">
        <p14:creationId xmlns:p14="http://schemas.microsoft.com/office/powerpoint/2010/main" val="2098446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841" y="378371"/>
            <a:ext cx="11508828" cy="2862322"/>
          </a:xfrm>
          <a:prstGeom prst="rect">
            <a:avLst/>
          </a:prstGeom>
          <a:noFill/>
        </p:spPr>
        <p:txBody>
          <a:bodyPr wrap="square" rtlCol="0">
            <a:spAutoFit/>
          </a:bodyPr>
          <a:lstStyle/>
          <a:p>
            <a:pPr algn="ctr"/>
            <a:r>
              <a:rPr lang="en-US" sz="3600" b="1" dirty="0"/>
              <a:t>HEREDITARY FACTORS CONT…</a:t>
            </a:r>
          </a:p>
          <a:p>
            <a:pPr marL="342900" indent="-342900">
              <a:buFont typeface="Arial" panose="020B0604020202020204" pitchFamily="34" charset="0"/>
              <a:buChar char="•"/>
            </a:pPr>
            <a:r>
              <a:rPr lang="en-US" sz="2400" dirty="0" smtClean="0"/>
              <a:t>Differences </a:t>
            </a:r>
            <a:r>
              <a:rPr lang="en-US" sz="2400" dirty="0"/>
              <a:t>in height will also affect which sports the athlete is best suited to. </a:t>
            </a:r>
            <a:endParaRPr lang="en-US" sz="2400" dirty="0" smtClean="0"/>
          </a:p>
          <a:p>
            <a:pPr marL="800100" lvl="1" indent="-342900">
              <a:buFont typeface="Arial" panose="020B0604020202020204" pitchFamily="34" charset="0"/>
              <a:buChar char="•"/>
            </a:pPr>
            <a:r>
              <a:rPr lang="en-US" sz="2400" dirty="0" smtClean="0"/>
              <a:t>Tall </a:t>
            </a:r>
            <a:r>
              <a:rPr lang="en-US" sz="2400" dirty="0"/>
              <a:t>athletes tend to suit sports such as netball, basketball or </a:t>
            </a:r>
            <a:r>
              <a:rPr lang="en-US" sz="2400" dirty="0" smtClean="0"/>
              <a:t>volleyball</a:t>
            </a:r>
          </a:p>
          <a:p>
            <a:pPr marL="800100" lvl="1" indent="-342900">
              <a:buFont typeface="Arial" panose="020B0604020202020204" pitchFamily="34" charset="0"/>
              <a:buChar char="•"/>
            </a:pPr>
            <a:r>
              <a:rPr lang="en-US" sz="2400" dirty="0" smtClean="0"/>
              <a:t>Shorter </a:t>
            </a:r>
            <a:r>
              <a:rPr lang="en-US" sz="2400" dirty="0"/>
              <a:t>athletes are more suited for horse racing, gymnastics, and bike riding.</a:t>
            </a:r>
          </a:p>
          <a:p>
            <a:pPr marL="342900" indent="-342900">
              <a:buFont typeface="Arial" panose="020B0604020202020204" pitchFamily="34" charset="0"/>
              <a:buChar char="•"/>
            </a:pPr>
            <a:r>
              <a:rPr lang="en-US" sz="2400" dirty="0"/>
              <a:t>People can acquire skills quickly and perform them well, while not being suited for the sport, such as a short high-jumper who performs the skill well, but does not jump as high as a taller person, more suited to the sport.</a:t>
            </a:r>
          </a:p>
        </p:txBody>
      </p:sp>
      <p:pic>
        <p:nvPicPr>
          <p:cNvPr id="3" name="Picture 2"/>
          <p:cNvPicPr>
            <a:picLocks noChangeAspect="1"/>
          </p:cNvPicPr>
          <p:nvPr/>
        </p:nvPicPr>
        <p:blipFill>
          <a:blip r:embed="rId2"/>
          <a:stretch>
            <a:fillRect/>
          </a:stretch>
        </p:blipFill>
        <p:spPr>
          <a:xfrm>
            <a:off x="1355506" y="3887185"/>
            <a:ext cx="3695700" cy="1847850"/>
          </a:xfrm>
          <a:prstGeom prst="rect">
            <a:avLst/>
          </a:prstGeom>
        </p:spPr>
      </p:pic>
      <p:pic>
        <p:nvPicPr>
          <p:cNvPr id="4" name="Picture 3"/>
          <p:cNvPicPr>
            <a:picLocks noChangeAspect="1"/>
          </p:cNvPicPr>
          <p:nvPr/>
        </p:nvPicPr>
        <p:blipFill>
          <a:blip r:embed="rId3"/>
          <a:stretch>
            <a:fillRect/>
          </a:stretch>
        </p:blipFill>
        <p:spPr>
          <a:xfrm>
            <a:off x="7062952" y="3887185"/>
            <a:ext cx="2946673" cy="2207160"/>
          </a:xfrm>
          <a:prstGeom prst="rect">
            <a:avLst/>
          </a:prstGeom>
        </p:spPr>
      </p:pic>
    </p:spTree>
    <p:extLst>
      <p:ext uri="{BB962C8B-B14F-4D97-AF65-F5344CB8AC3E}">
        <p14:creationId xmlns:p14="http://schemas.microsoft.com/office/powerpoint/2010/main" val="11156706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147</TotalTime>
  <Words>1210</Words>
  <Application>Microsoft Office PowerPoint</Application>
  <PresentationFormat>Widescreen</PresentationFormat>
  <Paragraphs>112</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Celestial</vt:lpstr>
      <vt:lpstr>Characteristics of the learner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Characteristics of the learner</dc:title>
  <dc:creator>Michelle Lumsden</dc:creator>
  <cp:lastModifiedBy>Lenovo</cp:lastModifiedBy>
  <cp:revision>13</cp:revision>
  <dcterms:created xsi:type="dcterms:W3CDTF">2016-05-06T07:20:00Z</dcterms:created>
  <dcterms:modified xsi:type="dcterms:W3CDTF">2018-03-14T21:20:44Z</dcterms:modified>
</cp:coreProperties>
</file>