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8" r:id="rId3"/>
    <p:sldId id="279" r:id="rId4"/>
    <p:sldId id="280" r:id="rId5"/>
    <p:sldId id="281" r:id="rId6"/>
    <p:sldId id="283" r:id="rId7"/>
    <p:sldId id="284" r:id="rId8"/>
    <p:sldId id="285" r:id="rId9"/>
    <p:sldId id="286" r:id="rId10"/>
    <p:sldId id="288" r:id="rId11"/>
    <p:sldId id="287" r:id="rId12"/>
    <p:sldId id="290" r:id="rId13"/>
    <p:sldId id="294" r:id="rId14"/>
    <p:sldId id="293" r:id="rId15"/>
    <p:sldId id="291" r:id="rId16"/>
    <p:sldId id="296" r:id="rId17"/>
    <p:sldId id="292" r:id="rId18"/>
    <p:sldId id="295" r:id="rId19"/>
    <p:sldId id="299" r:id="rId20"/>
    <p:sldId id="298" r:id="rId21"/>
    <p:sldId id="29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7DE6118-2437-4B30-8E3C-4D2BE6020583}" type="datetimeFigureOut">
              <a:rPr lang="en-US" smtClean="0"/>
              <a:pPr/>
              <a:t>5/7/2018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8206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9928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87DE6118-2437-4B30-8E3C-4D2BE6020583}" type="datetimeFigureOut">
              <a:rPr lang="en-US" smtClean="0"/>
              <a:t>5/7/2018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1438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6363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87DE6118-2437-4B30-8E3C-4D2BE6020583}" type="datetimeFigureOut">
              <a:rPr lang="en-US" smtClean="0"/>
              <a:pPr/>
              <a:t>5/7/2018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6741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87DE6118-2437-4B30-8E3C-4D2BE6020583}" type="datetimeFigureOut">
              <a:rPr lang="en-US" smtClean="0"/>
              <a:t>5/7/2018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9054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87DE6118-2437-4B30-8E3C-4D2BE6020583}" type="datetimeFigureOut">
              <a:rPr lang="en-US" smtClean="0"/>
              <a:t>5/7/2018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4853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0225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7DE6118-2437-4B30-8E3C-4D2BE6020583}" type="datetimeFigureOut">
              <a:rPr lang="en-US" smtClean="0"/>
              <a:t>5/7/2018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4477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4522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87DE6118-2437-4B30-8E3C-4D2BE6020583}" type="datetimeFigureOut">
              <a:rPr lang="en-US" smtClean="0"/>
              <a:pPr/>
              <a:t>5/7/2018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50370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87DE6118-2437-4B30-8E3C-4D2BE6020583}" type="datetimeFigureOut">
              <a:rPr lang="en-US" smtClean="0"/>
              <a:pPr/>
              <a:t>5/7/2018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40117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1252426"/>
            <a:ext cx="8361229" cy="664864"/>
          </a:xfrm>
        </p:spPr>
        <p:txBody>
          <a:bodyPr>
            <a:normAutofit fontScale="90000"/>
          </a:bodyPr>
          <a:lstStyle/>
          <a:p>
            <a:r>
              <a:rPr lang="en-US" b="1" dirty="0" smtClean="0"/>
              <a:t>Children and Young </a:t>
            </a:r>
            <a:r>
              <a:rPr lang="en-US" b="1" dirty="0"/>
              <a:t>A</a:t>
            </a:r>
            <a:r>
              <a:rPr lang="en-US" b="1" dirty="0" smtClean="0"/>
              <a:t>thletes</a:t>
            </a:r>
            <a:endParaRPr lang="en-US" b="1" dirty="0"/>
          </a:p>
        </p:txBody>
      </p:sp>
      <p:sp>
        <p:nvSpPr>
          <p:cNvPr id="3" name="Subtitle 2"/>
          <p:cNvSpPr>
            <a:spLocks noGrp="1"/>
          </p:cNvSpPr>
          <p:nvPr>
            <p:ph type="subTitle" idx="1"/>
          </p:nvPr>
        </p:nvSpPr>
        <p:spPr>
          <a:xfrm>
            <a:off x="1838632" y="2123768"/>
            <a:ext cx="8534400" cy="3048000"/>
          </a:xfrm>
        </p:spPr>
        <p:txBody>
          <a:bodyPr numCol="2">
            <a:normAutofit/>
          </a:bodyPr>
          <a:lstStyle/>
          <a:p>
            <a:pPr algn="l"/>
            <a:r>
              <a:rPr lang="en-US" b="1" dirty="0" smtClean="0"/>
              <a:t>STUDENTS LEARN ABOUT:</a:t>
            </a:r>
          </a:p>
          <a:p>
            <a:pPr marL="285750" indent="-285750" algn="l">
              <a:buFont typeface="Arial" panose="020B0604020202020204" pitchFamily="34" charset="0"/>
              <a:buChar char="•"/>
            </a:pPr>
            <a:r>
              <a:rPr lang="en-US" dirty="0" smtClean="0"/>
              <a:t>Medical Conditions (asthma, diabetes, epilepsy)</a:t>
            </a:r>
          </a:p>
          <a:p>
            <a:pPr marL="342900" indent="-342900" algn="l">
              <a:buFont typeface="Arial" charset="0"/>
              <a:buChar char="•"/>
            </a:pPr>
            <a:r>
              <a:rPr lang="en-US" dirty="0" smtClean="0"/>
              <a:t>Overuse Injuries (stress fractures)</a:t>
            </a:r>
          </a:p>
          <a:p>
            <a:pPr marL="342900" indent="-342900" algn="l">
              <a:buFont typeface="Arial" charset="0"/>
              <a:buChar char="•"/>
            </a:pPr>
            <a:r>
              <a:rPr lang="en-US" dirty="0" smtClean="0"/>
              <a:t>Thermoregulation</a:t>
            </a:r>
          </a:p>
          <a:p>
            <a:pPr marL="342900" indent="-342900" algn="l">
              <a:buFont typeface="Arial" charset="0"/>
              <a:buChar char="•"/>
            </a:pPr>
            <a:r>
              <a:rPr lang="en-US" dirty="0" smtClean="0"/>
              <a:t>Appropriateness or resistance training</a:t>
            </a:r>
          </a:p>
          <a:p>
            <a:pPr marL="342900" indent="-342900" algn="l">
              <a:buFont typeface="Arial" charset="0"/>
              <a:buChar char="•"/>
            </a:pPr>
            <a:endParaRPr lang="en-US" dirty="0"/>
          </a:p>
          <a:p>
            <a:pPr algn="l"/>
            <a:r>
              <a:rPr lang="en-US" b="1" dirty="0" smtClean="0"/>
              <a:t>STUDENTS LEARN TO:</a:t>
            </a:r>
          </a:p>
          <a:p>
            <a:pPr marL="285750" indent="-285750" algn="l">
              <a:buFont typeface="Arial" panose="020B0604020202020204" pitchFamily="34" charset="0"/>
              <a:buChar char="•"/>
            </a:pPr>
            <a:r>
              <a:rPr lang="en-AU" dirty="0"/>
              <a:t>Analyse the implications of each of these considerations for the ways young people engage in sport and how each is managed.</a:t>
            </a:r>
            <a:endParaRPr lang="en-US" dirty="0"/>
          </a:p>
        </p:txBody>
      </p:sp>
    </p:spTree>
    <p:extLst>
      <p:ext uri="{BB962C8B-B14F-4D97-AF65-F5344CB8AC3E}">
        <p14:creationId xmlns:p14="http://schemas.microsoft.com/office/powerpoint/2010/main" val="1050339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Overuse Injuries</a:t>
            </a:r>
            <a:endParaRPr lang="en-AU" b="1" dirty="0"/>
          </a:p>
        </p:txBody>
      </p:sp>
      <p:sp>
        <p:nvSpPr>
          <p:cNvPr id="3" name="Content Placeholder 2"/>
          <p:cNvSpPr>
            <a:spLocks noGrp="1"/>
          </p:cNvSpPr>
          <p:nvPr>
            <p:ph idx="1"/>
          </p:nvPr>
        </p:nvSpPr>
        <p:spPr>
          <a:xfrm>
            <a:off x="4650658" y="127819"/>
            <a:ext cx="7374193" cy="6587613"/>
          </a:xfrm>
        </p:spPr>
        <p:txBody>
          <a:bodyPr anchor="t">
            <a:normAutofit lnSpcReduction="10000"/>
          </a:bodyPr>
          <a:lstStyle/>
          <a:p>
            <a:r>
              <a:rPr lang="en-US" sz="2000" dirty="0" smtClean="0"/>
              <a:t>Result </a:t>
            </a:r>
            <a:r>
              <a:rPr lang="en-US" sz="2000" dirty="0"/>
              <a:t>from repetitive movements placing repetitive stress upon the body parts involved, such as: </a:t>
            </a:r>
            <a:endParaRPr lang="en-US" sz="2000" dirty="0" smtClean="0"/>
          </a:p>
          <a:p>
            <a:pPr lvl="1"/>
            <a:r>
              <a:rPr lang="en-US" sz="1800" dirty="0" smtClean="0"/>
              <a:t>Bones</a:t>
            </a:r>
          </a:p>
          <a:p>
            <a:pPr lvl="1"/>
            <a:r>
              <a:rPr lang="en-US" sz="1800" dirty="0" smtClean="0"/>
              <a:t>Muscles</a:t>
            </a:r>
          </a:p>
          <a:p>
            <a:pPr lvl="1"/>
            <a:r>
              <a:rPr lang="en-US" sz="1800" dirty="0" smtClean="0"/>
              <a:t>Tendons</a:t>
            </a:r>
          </a:p>
          <a:p>
            <a:pPr lvl="1"/>
            <a:r>
              <a:rPr lang="en-US" sz="1800" dirty="0" smtClean="0"/>
              <a:t>Ligaments</a:t>
            </a:r>
            <a:r>
              <a:rPr lang="en-US" sz="1800" dirty="0"/>
              <a:t>. </a:t>
            </a:r>
            <a:endParaRPr lang="en-US" sz="2000" dirty="0"/>
          </a:p>
          <a:p>
            <a:r>
              <a:rPr lang="en-US" sz="2000" dirty="0"/>
              <a:t>Overuse injuries can be caused </a:t>
            </a:r>
            <a:r>
              <a:rPr lang="en-US" sz="2000" dirty="0" smtClean="0"/>
              <a:t>by:</a:t>
            </a:r>
          </a:p>
          <a:p>
            <a:pPr lvl="1"/>
            <a:r>
              <a:rPr lang="en-US" sz="1800" dirty="0" smtClean="0"/>
              <a:t>Poor recovery</a:t>
            </a:r>
          </a:p>
          <a:p>
            <a:pPr lvl="1"/>
            <a:r>
              <a:rPr lang="en-US" sz="1800" dirty="0" smtClean="0"/>
              <a:t>High stress loads</a:t>
            </a:r>
          </a:p>
          <a:p>
            <a:pPr lvl="1"/>
            <a:r>
              <a:rPr lang="en-US" sz="1800" dirty="0" smtClean="0"/>
              <a:t>Poor technique</a:t>
            </a:r>
          </a:p>
          <a:p>
            <a:pPr lvl="1"/>
            <a:r>
              <a:rPr lang="en-US" sz="1800" dirty="0" smtClean="0"/>
              <a:t>Poor muscular strength or imbalance</a:t>
            </a:r>
          </a:p>
          <a:p>
            <a:pPr lvl="1"/>
            <a:r>
              <a:rPr lang="en-US" sz="1800" dirty="0" smtClean="0"/>
              <a:t>Ill-fitted protective equipment</a:t>
            </a:r>
            <a:endParaRPr lang="en-US" sz="2000" dirty="0"/>
          </a:p>
          <a:p>
            <a:r>
              <a:rPr lang="en-US" sz="2000" dirty="0"/>
              <a:t>Common overuse injuries in children and young athletes are</a:t>
            </a:r>
            <a:r>
              <a:rPr lang="en-US" sz="2000" dirty="0" smtClean="0"/>
              <a:t>:</a:t>
            </a:r>
          </a:p>
          <a:p>
            <a:pPr lvl="1"/>
            <a:r>
              <a:rPr lang="en-US" sz="1800" dirty="0" smtClean="0"/>
              <a:t>Shin splints</a:t>
            </a:r>
          </a:p>
          <a:p>
            <a:pPr lvl="1"/>
            <a:r>
              <a:rPr lang="en-US" sz="1800" dirty="0" smtClean="0"/>
              <a:t>Stress fractures</a:t>
            </a:r>
          </a:p>
          <a:p>
            <a:pPr lvl="1"/>
            <a:r>
              <a:rPr lang="en-US" sz="1800" dirty="0" smtClean="0"/>
              <a:t>Tendonitis (golfers or tennis elbow)</a:t>
            </a:r>
            <a:endParaRPr lang="en-US" sz="2000" dirty="0"/>
          </a:p>
        </p:txBody>
      </p:sp>
      <p:pic>
        <p:nvPicPr>
          <p:cNvPr id="4" name="Picture 3"/>
          <p:cNvPicPr>
            <a:picLocks noChangeAspect="1"/>
          </p:cNvPicPr>
          <p:nvPr/>
        </p:nvPicPr>
        <p:blipFill>
          <a:blip r:embed="rId2"/>
          <a:stretch>
            <a:fillRect/>
          </a:stretch>
        </p:blipFill>
        <p:spPr>
          <a:xfrm>
            <a:off x="1371295" y="127819"/>
            <a:ext cx="2533650" cy="1809750"/>
          </a:xfrm>
          <a:prstGeom prst="rect">
            <a:avLst/>
          </a:prstGeom>
        </p:spPr>
      </p:pic>
    </p:spTree>
    <p:extLst>
      <p:ext uri="{BB962C8B-B14F-4D97-AF65-F5344CB8AC3E}">
        <p14:creationId xmlns:p14="http://schemas.microsoft.com/office/powerpoint/2010/main" val="130256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Overuse Injuries </a:t>
            </a:r>
            <a:r>
              <a:rPr lang="en-AU" b="1" dirty="0" err="1" smtClean="0"/>
              <a:t>cont</a:t>
            </a:r>
            <a:r>
              <a:rPr lang="en-AU" b="1" dirty="0" smtClean="0"/>
              <a:t>…</a:t>
            </a:r>
            <a:endParaRPr lang="en-AU" b="1" dirty="0"/>
          </a:p>
        </p:txBody>
      </p:sp>
      <p:sp>
        <p:nvSpPr>
          <p:cNvPr id="3" name="Content Placeholder 2"/>
          <p:cNvSpPr>
            <a:spLocks noGrp="1"/>
          </p:cNvSpPr>
          <p:nvPr>
            <p:ph idx="1"/>
          </p:nvPr>
        </p:nvSpPr>
        <p:spPr>
          <a:xfrm>
            <a:off x="4650658" y="127819"/>
            <a:ext cx="7374193" cy="6587613"/>
          </a:xfrm>
        </p:spPr>
        <p:txBody>
          <a:bodyPr anchor="t">
            <a:normAutofit/>
          </a:bodyPr>
          <a:lstStyle/>
          <a:p>
            <a:r>
              <a:rPr lang="en-US" sz="2000" dirty="0" smtClean="0"/>
              <a:t>Occur because they are </a:t>
            </a:r>
            <a:r>
              <a:rPr lang="en-US" sz="2000" dirty="0" err="1"/>
              <a:t>specialising</a:t>
            </a:r>
            <a:r>
              <a:rPr lang="en-US" sz="2000" dirty="0"/>
              <a:t> in a sport at a young age, resulting in repetitive movements and muscular imbalance. </a:t>
            </a:r>
          </a:p>
          <a:p>
            <a:r>
              <a:rPr lang="en-US" sz="2000" dirty="0" smtClean="0"/>
              <a:t>Particularly </a:t>
            </a:r>
            <a:r>
              <a:rPr lang="en-US" sz="2000" dirty="0"/>
              <a:t>susceptible to overuse injuries as their bodies are growing and developing. </a:t>
            </a:r>
            <a:endParaRPr lang="en-US" sz="2000" dirty="0" smtClean="0"/>
          </a:p>
          <a:p>
            <a:r>
              <a:rPr lang="en-US" sz="2000" dirty="0" smtClean="0"/>
              <a:t>Require </a:t>
            </a:r>
            <a:r>
              <a:rPr lang="en-US" sz="2000" dirty="0"/>
              <a:t>longer recovery periods and have greater nutritional requirements</a:t>
            </a:r>
            <a:r>
              <a:rPr lang="en-US" sz="2000" dirty="0" smtClean="0"/>
              <a:t>.</a:t>
            </a:r>
            <a:endParaRPr lang="en-US" sz="2000" dirty="0"/>
          </a:p>
          <a:p>
            <a:r>
              <a:rPr lang="en-US" sz="2000" dirty="0" smtClean="0"/>
              <a:t>Often </a:t>
            </a:r>
            <a:r>
              <a:rPr lang="en-US" sz="2000" dirty="0"/>
              <a:t>result from small injuries, such as muscle tears, that are not noticed, or not given enough time to fully recover</a:t>
            </a:r>
            <a:r>
              <a:rPr lang="en-US" sz="2000" dirty="0" smtClean="0"/>
              <a:t>.</a:t>
            </a:r>
          </a:p>
          <a:p>
            <a:r>
              <a:rPr lang="en-US" sz="2000" dirty="0"/>
              <a:t>L</a:t>
            </a:r>
            <a:r>
              <a:rPr lang="en-US" sz="2000" dirty="0" smtClean="0"/>
              <a:t>eaves </a:t>
            </a:r>
            <a:r>
              <a:rPr lang="en-US" sz="2000" dirty="0"/>
              <a:t>the injured area weak and vulnerable to further injury. </a:t>
            </a:r>
            <a:endParaRPr lang="en-US" sz="2000" dirty="0" smtClean="0"/>
          </a:p>
          <a:p>
            <a:r>
              <a:rPr lang="en-US" sz="2000" dirty="0" smtClean="0"/>
              <a:t>As </a:t>
            </a:r>
            <a:r>
              <a:rPr lang="en-US" sz="2000" dirty="0"/>
              <a:t>further stress is placed on this area, re-injury occurs. </a:t>
            </a:r>
            <a:endParaRPr lang="en-US" sz="2000" dirty="0" smtClean="0"/>
          </a:p>
          <a:p>
            <a:r>
              <a:rPr lang="en-US" sz="2000" dirty="0" smtClean="0"/>
              <a:t>This </a:t>
            </a:r>
            <a:r>
              <a:rPr lang="en-US" sz="2000" dirty="0"/>
              <a:t>cycle repeats resulting in an overuse injury, which takes longer to recover from and causes more lasting damage than acute injuries.</a:t>
            </a:r>
          </a:p>
          <a:p>
            <a:endParaRPr lang="en-US" sz="2000" dirty="0"/>
          </a:p>
        </p:txBody>
      </p:sp>
      <p:pic>
        <p:nvPicPr>
          <p:cNvPr id="4" name="Picture 3"/>
          <p:cNvPicPr>
            <a:picLocks noChangeAspect="1"/>
          </p:cNvPicPr>
          <p:nvPr/>
        </p:nvPicPr>
        <p:blipFill>
          <a:blip r:embed="rId2"/>
          <a:stretch>
            <a:fillRect/>
          </a:stretch>
        </p:blipFill>
        <p:spPr>
          <a:xfrm>
            <a:off x="1133170" y="127819"/>
            <a:ext cx="3009900" cy="1514475"/>
          </a:xfrm>
          <a:prstGeom prst="rect">
            <a:avLst/>
          </a:prstGeom>
        </p:spPr>
      </p:pic>
      <p:pic>
        <p:nvPicPr>
          <p:cNvPr id="5" name="Picture 4"/>
          <p:cNvPicPr>
            <a:picLocks noChangeAspect="1"/>
          </p:cNvPicPr>
          <p:nvPr/>
        </p:nvPicPr>
        <p:blipFill>
          <a:blip r:embed="rId3"/>
          <a:stretch>
            <a:fillRect/>
          </a:stretch>
        </p:blipFill>
        <p:spPr>
          <a:xfrm>
            <a:off x="1209370" y="5115232"/>
            <a:ext cx="2857500" cy="1600200"/>
          </a:xfrm>
          <a:prstGeom prst="rect">
            <a:avLst/>
          </a:prstGeom>
        </p:spPr>
      </p:pic>
    </p:spTree>
    <p:extLst>
      <p:ext uri="{BB962C8B-B14F-4D97-AF65-F5344CB8AC3E}">
        <p14:creationId xmlns:p14="http://schemas.microsoft.com/office/powerpoint/2010/main" val="391142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Overuse Injuries </a:t>
            </a:r>
            <a:r>
              <a:rPr lang="en-AU" b="1" dirty="0" err="1" smtClean="0"/>
              <a:t>cont</a:t>
            </a:r>
            <a:r>
              <a:rPr lang="en-AU" b="1" dirty="0" smtClean="0"/>
              <a:t>…</a:t>
            </a:r>
            <a:endParaRPr lang="en-AU" b="1" dirty="0"/>
          </a:p>
        </p:txBody>
      </p:sp>
      <p:sp>
        <p:nvSpPr>
          <p:cNvPr id="3" name="Content Placeholder 2"/>
          <p:cNvSpPr>
            <a:spLocks noGrp="1"/>
          </p:cNvSpPr>
          <p:nvPr>
            <p:ph idx="1"/>
          </p:nvPr>
        </p:nvSpPr>
        <p:spPr>
          <a:xfrm>
            <a:off x="4650658" y="127819"/>
            <a:ext cx="7374193" cy="6587613"/>
          </a:xfrm>
        </p:spPr>
        <p:txBody>
          <a:bodyPr anchor="t">
            <a:normAutofit fontScale="92500" lnSpcReduction="10000"/>
          </a:bodyPr>
          <a:lstStyle/>
          <a:p>
            <a:pPr marL="0" indent="0" algn="ctr">
              <a:buNone/>
            </a:pPr>
            <a:r>
              <a:rPr lang="en-US" sz="2400" b="1" dirty="0"/>
              <a:t>Implications for the ways young people engage in sport:</a:t>
            </a:r>
          </a:p>
          <a:p>
            <a:r>
              <a:rPr lang="en-US" sz="2000" dirty="0" smtClean="0"/>
              <a:t>Overuse </a:t>
            </a:r>
            <a:r>
              <a:rPr lang="en-US" sz="2000" dirty="0"/>
              <a:t>injuries such as stress fractures affect the ways young people should engage in sport. </a:t>
            </a:r>
            <a:endParaRPr lang="en-US" sz="2000" dirty="0" smtClean="0"/>
          </a:p>
          <a:p>
            <a:r>
              <a:rPr lang="en-US" sz="2000" dirty="0" smtClean="0"/>
              <a:t>To </a:t>
            </a:r>
            <a:r>
              <a:rPr lang="en-US" sz="2000" dirty="0"/>
              <a:t>avoid overuse injuries young athletes are encouraged to engage in a wide variety of sports and not to </a:t>
            </a:r>
            <a:r>
              <a:rPr lang="en-US" sz="2000" dirty="0" err="1"/>
              <a:t>specialise</a:t>
            </a:r>
            <a:r>
              <a:rPr lang="en-US" sz="2000" dirty="0"/>
              <a:t> in a sport at a young age. </a:t>
            </a:r>
          </a:p>
          <a:p>
            <a:r>
              <a:rPr lang="en-US" sz="2000" dirty="0"/>
              <a:t>This improves the variety of movements, helps ensure development and growth is holistic and balanced, rather than imbalanced. </a:t>
            </a:r>
          </a:p>
          <a:p>
            <a:r>
              <a:rPr lang="en-US" sz="2000" dirty="0" smtClean="0"/>
              <a:t>Ensure </a:t>
            </a:r>
            <a:r>
              <a:rPr lang="en-US" sz="2000" dirty="0"/>
              <a:t>they have appropriate rest periods after training and performance to avoid these injuries. </a:t>
            </a:r>
            <a:endParaRPr lang="en-US" sz="2000" dirty="0" smtClean="0"/>
          </a:p>
          <a:p>
            <a:r>
              <a:rPr lang="en-US" sz="2000" dirty="0" smtClean="0"/>
              <a:t>Ensure </a:t>
            </a:r>
            <a:r>
              <a:rPr lang="en-US" sz="2000" dirty="0"/>
              <a:t>they fully recover from injuries, both major and minor, before they continue in any sport or training to help avoid overuse injuries. </a:t>
            </a:r>
          </a:p>
          <a:p>
            <a:r>
              <a:rPr lang="en-US" sz="2000" dirty="0"/>
              <a:t>C</a:t>
            </a:r>
            <a:r>
              <a:rPr lang="en-US" sz="2000" dirty="0" smtClean="0"/>
              <a:t>oaches </a:t>
            </a:r>
            <a:r>
              <a:rPr lang="en-US" sz="2000" dirty="0"/>
              <a:t>and trainers, should be fully qualified to work with children and young athletes.</a:t>
            </a:r>
          </a:p>
        </p:txBody>
      </p:sp>
      <p:pic>
        <p:nvPicPr>
          <p:cNvPr id="4" name="Picture 3"/>
          <p:cNvPicPr>
            <a:picLocks noChangeAspect="1"/>
          </p:cNvPicPr>
          <p:nvPr/>
        </p:nvPicPr>
        <p:blipFill>
          <a:blip r:embed="rId2"/>
          <a:stretch>
            <a:fillRect/>
          </a:stretch>
        </p:blipFill>
        <p:spPr>
          <a:xfrm>
            <a:off x="1291622" y="127819"/>
            <a:ext cx="2619375" cy="1743075"/>
          </a:xfrm>
          <a:prstGeom prst="rect">
            <a:avLst/>
          </a:prstGeom>
        </p:spPr>
      </p:pic>
    </p:spTree>
    <p:extLst>
      <p:ext uri="{BB962C8B-B14F-4D97-AF65-F5344CB8AC3E}">
        <p14:creationId xmlns:p14="http://schemas.microsoft.com/office/powerpoint/2010/main" val="1432062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Overuse Injuries - Management</a:t>
            </a:r>
            <a:endParaRPr lang="en-AU" b="1" dirty="0"/>
          </a:p>
        </p:txBody>
      </p:sp>
      <p:sp>
        <p:nvSpPr>
          <p:cNvPr id="3" name="Content Placeholder 2"/>
          <p:cNvSpPr>
            <a:spLocks noGrp="1"/>
          </p:cNvSpPr>
          <p:nvPr>
            <p:ph idx="1"/>
          </p:nvPr>
        </p:nvSpPr>
        <p:spPr>
          <a:xfrm>
            <a:off x="4650658" y="127819"/>
            <a:ext cx="7374193" cy="6587613"/>
          </a:xfrm>
        </p:spPr>
        <p:txBody>
          <a:bodyPr anchor="t">
            <a:normAutofit/>
          </a:bodyPr>
          <a:lstStyle/>
          <a:p>
            <a:r>
              <a:rPr lang="en-US" sz="2000" dirty="0" smtClean="0"/>
              <a:t>The </a:t>
            </a:r>
            <a:r>
              <a:rPr lang="en-US" sz="2000" dirty="0"/>
              <a:t>management of these injuries should be supervised by a qualified health professional, such as: a physiotherapist, an osteopath, or an exercise physiologist. </a:t>
            </a:r>
          </a:p>
          <a:p>
            <a:r>
              <a:rPr lang="en-US" sz="2000" dirty="0"/>
              <a:t>Often management is done in conjunction with a GP and information is provided for the coach and trainer to use when administering any further training</a:t>
            </a:r>
            <a:r>
              <a:rPr lang="en-US" sz="2000" dirty="0" smtClean="0"/>
              <a:t>.</a:t>
            </a:r>
          </a:p>
          <a:p>
            <a:r>
              <a:rPr lang="en-US" sz="2000" dirty="0" smtClean="0"/>
              <a:t>Athlete needs to </a:t>
            </a:r>
            <a:r>
              <a:rPr lang="en-US" sz="2000" dirty="0"/>
              <a:t>stop the movement that has caused the injury, and to give the injured area a break</a:t>
            </a:r>
            <a:r>
              <a:rPr lang="en-US" sz="2000" dirty="0" smtClean="0"/>
              <a:t>.</a:t>
            </a:r>
            <a:endParaRPr lang="en-US" sz="2000" dirty="0"/>
          </a:p>
          <a:p>
            <a:pPr lvl="1"/>
            <a:r>
              <a:rPr lang="en-US" sz="1800" dirty="0"/>
              <a:t>For </a:t>
            </a:r>
            <a:r>
              <a:rPr lang="en-US" sz="1800" dirty="0" err="1" smtClean="0"/>
              <a:t>Eg</a:t>
            </a:r>
            <a:r>
              <a:rPr lang="en-US" sz="1800" dirty="0" smtClean="0"/>
              <a:t> - stress </a:t>
            </a:r>
            <a:r>
              <a:rPr lang="en-US" sz="1800" dirty="0"/>
              <a:t>fracture to the shin </a:t>
            </a:r>
            <a:r>
              <a:rPr lang="en-US" sz="1800" dirty="0" smtClean="0"/>
              <a:t>is </a:t>
            </a:r>
            <a:r>
              <a:rPr lang="en-US" sz="1800" dirty="0"/>
              <a:t>an overuse injury usually caused by excessive running, particularly on concrete. </a:t>
            </a:r>
            <a:r>
              <a:rPr lang="en-US" sz="1800" dirty="0" smtClean="0"/>
              <a:t>They would be </a:t>
            </a:r>
            <a:r>
              <a:rPr lang="en-US" sz="1800" dirty="0"/>
              <a:t>required to stop running until cleared by their health professional and GP. </a:t>
            </a:r>
            <a:endParaRPr lang="en-US" sz="2000" dirty="0"/>
          </a:p>
          <a:p>
            <a:pPr lvl="1"/>
            <a:r>
              <a:rPr lang="en-US" sz="1800" dirty="0"/>
              <a:t>For a tennis elbow overuse injury, management would be to stop playing tennis, and rest the elbow</a:t>
            </a:r>
            <a:r>
              <a:rPr lang="en-US" sz="1800" dirty="0" smtClean="0"/>
              <a:t>.</a:t>
            </a:r>
            <a:endParaRPr lang="en-US" sz="1800" dirty="0"/>
          </a:p>
        </p:txBody>
      </p:sp>
      <p:pic>
        <p:nvPicPr>
          <p:cNvPr id="4" name="Picture 3"/>
          <p:cNvPicPr>
            <a:picLocks noChangeAspect="1"/>
          </p:cNvPicPr>
          <p:nvPr/>
        </p:nvPicPr>
        <p:blipFill>
          <a:blip r:embed="rId2"/>
          <a:stretch>
            <a:fillRect/>
          </a:stretch>
        </p:blipFill>
        <p:spPr>
          <a:xfrm>
            <a:off x="1304620" y="127819"/>
            <a:ext cx="2667000" cy="1714500"/>
          </a:xfrm>
          <a:prstGeom prst="rect">
            <a:avLst/>
          </a:prstGeom>
        </p:spPr>
      </p:pic>
    </p:spTree>
    <p:extLst>
      <p:ext uri="{BB962C8B-B14F-4D97-AF65-F5344CB8AC3E}">
        <p14:creationId xmlns:p14="http://schemas.microsoft.com/office/powerpoint/2010/main" val="281679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b="1" dirty="0" smtClean="0"/>
              <a:t>Thermoregulation</a:t>
            </a:r>
            <a:endParaRPr lang="en-AU" sz="3600" b="1" dirty="0"/>
          </a:p>
        </p:txBody>
      </p:sp>
      <p:sp>
        <p:nvSpPr>
          <p:cNvPr id="3" name="Content Placeholder 2"/>
          <p:cNvSpPr>
            <a:spLocks noGrp="1"/>
          </p:cNvSpPr>
          <p:nvPr>
            <p:ph idx="1"/>
          </p:nvPr>
        </p:nvSpPr>
        <p:spPr>
          <a:xfrm>
            <a:off x="4650658" y="127819"/>
            <a:ext cx="7374193" cy="6587613"/>
          </a:xfrm>
        </p:spPr>
        <p:txBody>
          <a:bodyPr anchor="t">
            <a:normAutofit/>
          </a:bodyPr>
          <a:lstStyle/>
          <a:p>
            <a:r>
              <a:rPr lang="en-US" sz="2000" dirty="0" smtClean="0"/>
              <a:t>Refers </a:t>
            </a:r>
            <a:r>
              <a:rPr lang="en-US" sz="2000" dirty="0"/>
              <a:t>to the maintenance of a stable core body temperature. </a:t>
            </a:r>
            <a:endParaRPr lang="en-US" sz="2000" dirty="0" smtClean="0"/>
          </a:p>
          <a:p>
            <a:r>
              <a:rPr lang="en-US" sz="2000" dirty="0" smtClean="0"/>
              <a:t>Is </a:t>
            </a:r>
            <a:r>
              <a:rPr lang="en-US" sz="2000" dirty="0"/>
              <a:t>vital for every athlete as maintaining a safe body temperature avoids conditions such as hyperthermia and hypothermia. </a:t>
            </a:r>
          </a:p>
          <a:p>
            <a:r>
              <a:rPr lang="en-US" sz="2000" dirty="0"/>
              <a:t>A child’s body will overheat 3-5 times faster than an adult</a:t>
            </a:r>
            <a:r>
              <a:rPr lang="en-US" sz="2000" dirty="0" smtClean="0"/>
              <a:t>.</a:t>
            </a:r>
            <a:endParaRPr lang="en-US" sz="2000" dirty="0"/>
          </a:p>
          <a:p>
            <a:r>
              <a:rPr lang="en-US" sz="2000" dirty="0"/>
              <a:t>For children and young athletes, thermoregulation is not as well developed as it is for adults. </a:t>
            </a:r>
            <a:endParaRPr lang="en-US" sz="2000" dirty="0" smtClean="0"/>
          </a:p>
          <a:p>
            <a:r>
              <a:rPr lang="en-US" sz="2000" dirty="0" smtClean="0"/>
              <a:t>Have </a:t>
            </a:r>
            <a:r>
              <a:rPr lang="en-US" sz="2000" dirty="0"/>
              <a:t>underdeveloped sweat glands, which means they sweat </a:t>
            </a:r>
            <a:r>
              <a:rPr lang="en-US" sz="2000" dirty="0" smtClean="0"/>
              <a:t>less and </a:t>
            </a:r>
            <a:r>
              <a:rPr lang="en-US" sz="2000" dirty="0"/>
              <a:t>are more affected by their surrounding environments. </a:t>
            </a:r>
          </a:p>
          <a:p>
            <a:r>
              <a:rPr lang="en-US" sz="2000" dirty="0" smtClean="0"/>
              <a:t>Have </a:t>
            </a:r>
            <a:r>
              <a:rPr lang="en-US" sz="2000" dirty="0"/>
              <a:t>a small body mass to surface area ratio. This means that they have a large surface area (skin) compared to their body mass (weight). M</a:t>
            </a:r>
            <a:r>
              <a:rPr lang="en-US" sz="2000" dirty="0" smtClean="0"/>
              <a:t>ore </a:t>
            </a:r>
            <a:r>
              <a:rPr lang="en-US" sz="2000" dirty="0"/>
              <a:t>vulnerable to their surrounding environment than adults. </a:t>
            </a:r>
          </a:p>
          <a:p>
            <a:endParaRPr lang="en-US" sz="2000" dirty="0"/>
          </a:p>
        </p:txBody>
      </p:sp>
      <p:pic>
        <p:nvPicPr>
          <p:cNvPr id="4" name="Picture 3"/>
          <p:cNvPicPr>
            <a:picLocks noChangeAspect="1"/>
          </p:cNvPicPr>
          <p:nvPr/>
        </p:nvPicPr>
        <p:blipFill>
          <a:blip r:embed="rId2"/>
          <a:stretch>
            <a:fillRect/>
          </a:stretch>
        </p:blipFill>
        <p:spPr>
          <a:xfrm>
            <a:off x="1652282" y="127819"/>
            <a:ext cx="1971675" cy="2324100"/>
          </a:xfrm>
          <a:prstGeom prst="rect">
            <a:avLst/>
          </a:prstGeom>
        </p:spPr>
      </p:pic>
      <p:pic>
        <p:nvPicPr>
          <p:cNvPr id="5" name="Picture 4"/>
          <p:cNvPicPr>
            <a:picLocks noChangeAspect="1"/>
          </p:cNvPicPr>
          <p:nvPr/>
        </p:nvPicPr>
        <p:blipFill>
          <a:blip r:embed="rId3"/>
          <a:stretch>
            <a:fillRect/>
          </a:stretch>
        </p:blipFill>
        <p:spPr>
          <a:xfrm>
            <a:off x="1366531" y="4956777"/>
            <a:ext cx="2543175" cy="1800225"/>
          </a:xfrm>
          <a:prstGeom prst="rect">
            <a:avLst/>
          </a:prstGeom>
        </p:spPr>
      </p:pic>
    </p:spTree>
    <p:extLst>
      <p:ext uri="{BB962C8B-B14F-4D97-AF65-F5344CB8AC3E}">
        <p14:creationId xmlns:p14="http://schemas.microsoft.com/office/powerpoint/2010/main" val="177068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dirty="0" smtClean="0"/>
              <a:t>Thermoregulation</a:t>
            </a:r>
            <a:endParaRPr lang="en-AU" b="1" dirty="0"/>
          </a:p>
        </p:txBody>
      </p:sp>
      <p:sp>
        <p:nvSpPr>
          <p:cNvPr id="3" name="Content Placeholder 2"/>
          <p:cNvSpPr>
            <a:spLocks noGrp="1"/>
          </p:cNvSpPr>
          <p:nvPr>
            <p:ph idx="1"/>
          </p:nvPr>
        </p:nvSpPr>
        <p:spPr>
          <a:xfrm>
            <a:off x="4650658" y="127819"/>
            <a:ext cx="7374193" cy="6587613"/>
          </a:xfrm>
        </p:spPr>
        <p:txBody>
          <a:bodyPr anchor="t">
            <a:normAutofit fontScale="92500" lnSpcReduction="20000"/>
          </a:bodyPr>
          <a:lstStyle/>
          <a:p>
            <a:pPr marL="0" indent="0" algn="ctr">
              <a:buNone/>
            </a:pPr>
            <a:r>
              <a:rPr lang="en-US" sz="2400" b="1" dirty="0"/>
              <a:t>Considerations of thermoregulation for the ways children and young people engage in sport:</a:t>
            </a:r>
          </a:p>
          <a:p>
            <a:r>
              <a:rPr lang="en-US" sz="2000" dirty="0" smtClean="0"/>
              <a:t>Need </a:t>
            </a:r>
            <a:r>
              <a:rPr lang="en-US" sz="2000" dirty="0"/>
              <a:t>to have their body temperature monitored closely in sports that are performed in the heat or in the cold. </a:t>
            </a:r>
          </a:p>
          <a:p>
            <a:r>
              <a:rPr lang="en-US" sz="2000" dirty="0"/>
              <a:t>Considerations such </a:t>
            </a:r>
            <a:r>
              <a:rPr lang="en-US" sz="2000" dirty="0" smtClean="0"/>
              <a:t>as:</a:t>
            </a:r>
          </a:p>
          <a:p>
            <a:pPr lvl="1"/>
            <a:r>
              <a:rPr lang="en-US" sz="1800" dirty="0" smtClean="0"/>
              <a:t>Appropriate clothing</a:t>
            </a:r>
          </a:p>
          <a:p>
            <a:pPr lvl="1"/>
            <a:r>
              <a:rPr lang="en-US" sz="1800" dirty="0" smtClean="0"/>
              <a:t>Time </a:t>
            </a:r>
            <a:r>
              <a:rPr lang="en-US" sz="1800" dirty="0"/>
              <a:t>of day the sport is </a:t>
            </a:r>
            <a:r>
              <a:rPr lang="en-US" sz="1800" dirty="0" smtClean="0"/>
              <a:t>played</a:t>
            </a:r>
          </a:p>
          <a:p>
            <a:pPr lvl="1"/>
            <a:r>
              <a:rPr lang="en-US" sz="1800" dirty="0" smtClean="0"/>
              <a:t>Availability </a:t>
            </a:r>
            <a:r>
              <a:rPr lang="en-US" sz="1800" dirty="0"/>
              <a:t>of </a:t>
            </a:r>
            <a:r>
              <a:rPr lang="en-US" sz="1800" dirty="0" smtClean="0"/>
              <a:t>shade</a:t>
            </a:r>
          </a:p>
          <a:p>
            <a:pPr lvl="1"/>
            <a:r>
              <a:rPr lang="en-US" sz="1800" dirty="0" smtClean="0"/>
              <a:t>Access </a:t>
            </a:r>
            <a:r>
              <a:rPr lang="en-US" sz="1800" dirty="0"/>
              <a:t>to fluid </a:t>
            </a:r>
            <a:endParaRPr lang="en-US" sz="1800" dirty="0" smtClean="0"/>
          </a:p>
          <a:p>
            <a:r>
              <a:rPr lang="en-US" sz="2000" dirty="0" smtClean="0"/>
              <a:t>Need </a:t>
            </a:r>
            <a:r>
              <a:rPr lang="en-US" sz="2000" dirty="0"/>
              <a:t>to be addressed to ensure the safety of children and young athletes during the sport</a:t>
            </a:r>
            <a:r>
              <a:rPr lang="en-US" sz="2000" dirty="0" smtClean="0"/>
              <a:t>.</a:t>
            </a:r>
            <a:endParaRPr lang="en-US" sz="2000" dirty="0"/>
          </a:p>
          <a:p>
            <a:pPr lvl="1"/>
            <a:r>
              <a:rPr lang="en-US" sz="1800" dirty="0"/>
              <a:t>For </a:t>
            </a:r>
            <a:r>
              <a:rPr lang="en-US" sz="1800" dirty="0" err="1" smtClean="0"/>
              <a:t>Eg</a:t>
            </a:r>
            <a:r>
              <a:rPr lang="en-US" sz="1800" dirty="0" smtClean="0"/>
              <a:t>, </a:t>
            </a:r>
            <a:r>
              <a:rPr lang="en-US" sz="1800" dirty="0"/>
              <a:t>a game of football (soccer) played on a hot </a:t>
            </a:r>
            <a:r>
              <a:rPr lang="en-US" sz="1800" dirty="0" smtClean="0"/>
              <a:t>day:</a:t>
            </a:r>
          </a:p>
          <a:p>
            <a:pPr lvl="2"/>
            <a:r>
              <a:rPr lang="en-US" sz="1600" dirty="0" smtClean="0"/>
              <a:t>Can </a:t>
            </a:r>
            <a:r>
              <a:rPr lang="en-US" sz="1600" dirty="0"/>
              <a:t>be broken into quarters to improve access to </a:t>
            </a:r>
            <a:r>
              <a:rPr lang="en-US" sz="1600" dirty="0" smtClean="0"/>
              <a:t>fluids.</a:t>
            </a:r>
          </a:p>
          <a:p>
            <a:pPr lvl="2"/>
            <a:r>
              <a:rPr lang="en-US" sz="1600" dirty="0" smtClean="0"/>
              <a:t>Can </a:t>
            </a:r>
            <a:r>
              <a:rPr lang="en-US" sz="1600" dirty="0"/>
              <a:t>be played in the early morning to avoid the heat of the </a:t>
            </a:r>
            <a:r>
              <a:rPr lang="en-US" sz="1600" dirty="0" smtClean="0"/>
              <a:t>day</a:t>
            </a:r>
          </a:p>
          <a:p>
            <a:pPr lvl="2"/>
            <a:r>
              <a:rPr lang="en-US" sz="1600" dirty="0" smtClean="0"/>
              <a:t>Should </a:t>
            </a:r>
            <a:r>
              <a:rPr lang="en-US" sz="1600" dirty="0"/>
              <a:t>have sunscreen applied and wear clothing that allows for greater air </a:t>
            </a:r>
            <a:r>
              <a:rPr lang="en-US" sz="1600" dirty="0" smtClean="0"/>
              <a:t>flow</a:t>
            </a:r>
            <a:endParaRPr lang="en-US" sz="1800" dirty="0"/>
          </a:p>
          <a:p>
            <a:pPr lvl="1"/>
            <a:r>
              <a:rPr lang="en-US" sz="1800" dirty="0" smtClean="0"/>
              <a:t>For </a:t>
            </a:r>
            <a:r>
              <a:rPr lang="en-US" sz="1800" dirty="0" err="1" smtClean="0"/>
              <a:t>Eg</a:t>
            </a:r>
            <a:r>
              <a:rPr lang="en-US" sz="1800" dirty="0" smtClean="0"/>
              <a:t>, snowboarding:</a:t>
            </a:r>
          </a:p>
          <a:p>
            <a:pPr lvl="2"/>
            <a:r>
              <a:rPr lang="en-US" sz="1600" dirty="0" smtClean="0"/>
              <a:t>Children </a:t>
            </a:r>
            <a:r>
              <a:rPr lang="en-US" sz="1600" dirty="0"/>
              <a:t>should wear warm </a:t>
            </a:r>
            <a:r>
              <a:rPr lang="en-US" sz="1600" dirty="0" smtClean="0"/>
              <a:t>clothing</a:t>
            </a:r>
          </a:p>
          <a:p>
            <a:pPr lvl="2"/>
            <a:r>
              <a:rPr lang="en-US" sz="1600" dirty="0" smtClean="0"/>
              <a:t>Have </a:t>
            </a:r>
            <a:r>
              <a:rPr lang="en-US" sz="1600" dirty="0"/>
              <a:t>an adequate extended warm-up</a:t>
            </a:r>
          </a:p>
          <a:p>
            <a:endParaRPr lang="en-US" sz="2000" dirty="0"/>
          </a:p>
        </p:txBody>
      </p:sp>
      <p:pic>
        <p:nvPicPr>
          <p:cNvPr id="4" name="Picture 3"/>
          <p:cNvPicPr>
            <a:picLocks noChangeAspect="1"/>
          </p:cNvPicPr>
          <p:nvPr/>
        </p:nvPicPr>
        <p:blipFill>
          <a:blip r:embed="rId2"/>
          <a:stretch>
            <a:fillRect/>
          </a:stretch>
        </p:blipFill>
        <p:spPr>
          <a:xfrm>
            <a:off x="1328432" y="127819"/>
            <a:ext cx="2619375" cy="1743075"/>
          </a:xfrm>
          <a:prstGeom prst="rect">
            <a:avLst/>
          </a:prstGeom>
        </p:spPr>
      </p:pic>
    </p:spTree>
    <p:extLst>
      <p:ext uri="{BB962C8B-B14F-4D97-AF65-F5344CB8AC3E}">
        <p14:creationId xmlns:p14="http://schemas.microsoft.com/office/powerpoint/2010/main" val="46496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b="1" dirty="0" smtClean="0"/>
              <a:t>Thermoregulation - Management</a:t>
            </a:r>
            <a:endParaRPr lang="en-AU" sz="3600" b="1" dirty="0"/>
          </a:p>
        </p:txBody>
      </p:sp>
      <p:sp>
        <p:nvSpPr>
          <p:cNvPr id="3" name="Content Placeholder 2"/>
          <p:cNvSpPr>
            <a:spLocks noGrp="1"/>
          </p:cNvSpPr>
          <p:nvPr>
            <p:ph idx="1"/>
          </p:nvPr>
        </p:nvSpPr>
        <p:spPr>
          <a:xfrm>
            <a:off x="4650658" y="127819"/>
            <a:ext cx="7374193" cy="6587613"/>
          </a:xfrm>
        </p:spPr>
        <p:txBody>
          <a:bodyPr anchor="t">
            <a:normAutofit/>
          </a:bodyPr>
          <a:lstStyle/>
          <a:p>
            <a:pPr marL="0" indent="0" algn="ctr">
              <a:buNone/>
            </a:pPr>
            <a:r>
              <a:rPr lang="en-US" sz="2400" b="1" dirty="0"/>
              <a:t>How conditions associated with thermoregulation are managed:</a:t>
            </a:r>
          </a:p>
          <a:p>
            <a:r>
              <a:rPr lang="en-US" sz="2000" dirty="0" smtClean="0"/>
              <a:t>Thermoregulation </a:t>
            </a:r>
            <a:r>
              <a:rPr lang="en-US" sz="2000" dirty="0"/>
              <a:t>issues such as hyperthermia, or hypothermia need to be managed swiftly and properly. </a:t>
            </a:r>
          </a:p>
          <a:p>
            <a:r>
              <a:rPr lang="en-US" sz="2000" b="1" dirty="0" smtClean="0"/>
              <a:t>Hyperthermia</a:t>
            </a:r>
            <a:r>
              <a:rPr lang="en-US" sz="2000" dirty="0" smtClean="0"/>
              <a:t> </a:t>
            </a:r>
            <a:r>
              <a:rPr lang="en-US" sz="2000" dirty="0"/>
              <a:t>refers to any heat-induced condition such as heat exhaustion and heatstroke. The management of heat exhaustion </a:t>
            </a:r>
            <a:r>
              <a:rPr lang="en-US" sz="2000" dirty="0" smtClean="0"/>
              <a:t>is:</a:t>
            </a:r>
          </a:p>
          <a:p>
            <a:pPr lvl="1"/>
            <a:r>
              <a:rPr lang="en-US" sz="1800" dirty="0" smtClean="0"/>
              <a:t>Lie </a:t>
            </a:r>
            <a:r>
              <a:rPr lang="en-US" sz="1800" dirty="0"/>
              <a:t>the person in a cool place with circulating </a:t>
            </a:r>
            <a:r>
              <a:rPr lang="en-US" sz="1800" dirty="0" smtClean="0"/>
              <a:t>air</a:t>
            </a:r>
          </a:p>
          <a:p>
            <a:pPr lvl="1"/>
            <a:r>
              <a:rPr lang="en-US" sz="1800" dirty="0" smtClean="0"/>
              <a:t>Remove </a:t>
            </a:r>
            <a:r>
              <a:rPr lang="en-US" sz="1800" dirty="0"/>
              <a:t>unnecessary </a:t>
            </a:r>
            <a:r>
              <a:rPr lang="en-US" sz="1800" dirty="0" smtClean="0"/>
              <a:t>clothing</a:t>
            </a:r>
          </a:p>
          <a:p>
            <a:pPr lvl="1"/>
            <a:r>
              <a:rPr lang="en-US" sz="1800" dirty="0" smtClean="0"/>
              <a:t>Sponge </a:t>
            </a:r>
            <a:r>
              <a:rPr lang="en-US" sz="1800" dirty="0"/>
              <a:t>with cool </a:t>
            </a:r>
            <a:r>
              <a:rPr lang="en-US" sz="1800" dirty="0" smtClean="0"/>
              <a:t>water</a:t>
            </a:r>
          </a:p>
          <a:p>
            <a:pPr lvl="1"/>
            <a:r>
              <a:rPr lang="en-US" sz="1800" dirty="0" smtClean="0"/>
              <a:t>Give </a:t>
            </a:r>
            <a:r>
              <a:rPr lang="en-US" sz="1800" dirty="0"/>
              <a:t>cool water to </a:t>
            </a:r>
            <a:r>
              <a:rPr lang="en-US" sz="1800" dirty="0" smtClean="0"/>
              <a:t>drink</a:t>
            </a:r>
          </a:p>
          <a:p>
            <a:pPr lvl="1"/>
            <a:r>
              <a:rPr lang="en-US" sz="1800" dirty="0" smtClean="0"/>
              <a:t>Seek </a:t>
            </a:r>
            <a:r>
              <a:rPr lang="en-US" sz="1800" dirty="0"/>
              <a:t>medical aid</a:t>
            </a:r>
          </a:p>
          <a:p>
            <a:endParaRPr lang="en-US" sz="2000" dirty="0"/>
          </a:p>
        </p:txBody>
      </p:sp>
      <p:pic>
        <p:nvPicPr>
          <p:cNvPr id="4" name="Picture 3"/>
          <p:cNvPicPr>
            <a:picLocks noChangeAspect="1"/>
          </p:cNvPicPr>
          <p:nvPr/>
        </p:nvPicPr>
        <p:blipFill>
          <a:blip r:embed="rId2"/>
          <a:stretch>
            <a:fillRect/>
          </a:stretch>
        </p:blipFill>
        <p:spPr>
          <a:xfrm>
            <a:off x="1209370" y="85396"/>
            <a:ext cx="2857500" cy="1600200"/>
          </a:xfrm>
          <a:prstGeom prst="rect">
            <a:avLst/>
          </a:prstGeom>
        </p:spPr>
      </p:pic>
    </p:spTree>
    <p:extLst>
      <p:ext uri="{BB962C8B-B14F-4D97-AF65-F5344CB8AC3E}">
        <p14:creationId xmlns:p14="http://schemas.microsoft.com/office/powerpoint/2010/main" val="253247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b="1" dirty="0" smtClean="0"/>
              <a:t>Thermoregulation - Management</a:t>
            </a:r>
            <a:endParaRPr lang="en-AU" sz="3600" b="1" dirty="0"/>
          </a:p>
        </p:txBody>
      </p:sp>
      <p:sp>
        <p:nvSpPr>
          <p:cNvPr id="3" name="Content Placeholder 2"/>
          <p:cNvSpPr>
            <a:spLocks noGrp="1"/>
          </p:cNvSpPr>
          <p:nvPr>
            <p:ph idx="1"/>
          </p:nvPr>
        </p:nvSpPr>
        <p:spPr>
          <a:xfrm>
            <a:off x="4650658" y="127819"/>
            <a:ext cx="7374193" cy="6587613"/>
          </a:xfrm>
        </p:spPr>
        <p:txBody>
          <a:bodyPr anchor="t">
            <a:normAutofit lnSpcReduction="10000"/>
          </a:bodyPr>
          <a:lstStyle/>
          <a:p>
            <a:r>
              <a:rPr lang="en-US" sz="2000" b="1" dirty="0"/>
              <a:t>Heatstroke</a:t>
            </a:r>
            <a:r>
              <a:rPr lang="en-US" sz="2000" dirty="0"/>
              <a:t> is an emergency situation and is managed by:</a:t>
            </a:r>
          </a:p>
          <a:p>
            <a:pPr marL="800100" lvl="1" indent="-342900">
              <a:buFont typeface="Arial" charset="0"/>
              <a:buChar char="•"/>
            </a:pPr>
            <a:r>
              <a:rPr lang="en-US" sz="1800" dirty="0"/>
              <a:t>DRSABCD</a:t>
            </a:r>
          </a:p>
          <a:p>
            <a:pPr marL="800100" lvl="1" indent="-342900">
              <a:buFont typeface="Arial" charset="0"/>
              <a:buChar char="•"/>
            </a:pPr>
            <a:r>
              <a:rPr lang="en-US" sz="1800" dirty="0"/>
              <a:t>Lie the person in a cool place with circulating air</a:t>
            </a:r>
          </a:p>
          <a:p>
            <a:pPr marL="800100" lvl="1" indent="-342900">
              <a:buFont typeface="Arial" charset="0"/>
              <a:buChar char="•"/>
            </a:pPr>
            <a:r>
              <a:rPr lang="en-US" sz="1800" dirty="0"/>
              <a:t>Remove unnecessary clothing</a:t>
            </a:r>
          </a:p>
          <a:p>
            <a:pPr marL="800100" lvl="1" indent="-342900">
              <a:buFont typeface="Arial" charset="0"/>
              <a:buChar char="•"/>
            </a:pPr>
            <a:r>
              <a:rPr lang="en-US" sz="1800" dirty="0"/>
              <a:t>Apply cold packs or ice</a:t>
            </a:r>
          </a:p>
          <a:p>
            <a:pPr marL="800100" lvl="1" indent="-342900">
              <a:buFont typeface="Arial" charset="0"/>
              <a:buChar char="•"/>
            </a:pPr>
            <a:r>
              <a:rPr lang="en-US" sz="1800" dirty="0"/>
              <a:t>Cover with a wet sheet</a:t>
            </a:r>
          </a:p>
          <a:p>
            <a:pPr marL="800100" lvl="1" indent="-342900">
              <a:buFont typeface="Arial" charset="0"/>
              <a:buChar char="•"/>
            </a:pPr>
            <a:r>
              <a:rPr lang="en-US" sz="1800" dirty="0"/>
              <a:t>Ensure 000 has been called</a:t>
            </a:r>
          </a:p>
          <a:p>
            <a:pPr marL="800100" lvl="1" indent="-342900">
              <a:buFont typeface="Arial" charset="0"/>
              <a:buChar char="•"/>
            </a:pPr>
            <a:r>
              <a:rPr lang="en-US" sz="1800" dirty="0"/>
              <a:t>Give </a:t>
            </a:r>
            <a:r>
              <a:rPr lang="en-US" sz="1800" dirty="0" smtClean="0"/>
              <a:t>water</a:t>
            </a:r>
            <a:endParaRPr lang="en-US" sz="2000" dirty="0"/>
          </a:p>
          <a:p>
            <a:r>
              <a:rPr lang="en-US" sz="2000" b="1" dirty="0"/>
              <a:t>Hypothermia</a:t>
            </a:r>
            <a:r>
              <a:rPr lang="en-US" sz="2000" dirty="0"/>
              <a:t> is a cold-induced condition and is managed by:</a:t>
            </a:r>
          </a:p>
          <a:p>
            <a:pPr marL="800100" lvl="1" indent="-342900">
              <a:buFont typeface="Arial" charset="0"/>
              <a:buChar char="•"/>
            </a:pPr>
            <a:r>
              <a:rPr lang="en-US" sz="1800" dirty="0"/>
              <a:t>DRSABCD</a:t>
            </a:r>
          </a:p>
          <a:p>
            <a:pPr marL="800100" lvl="1" indent="-342900">
              <a:buFont typeface="Arial" charset="0"/>
              <a:buChar char="•"/>
            </a:pPr>
            <a:r>
              <a:rPr lang="en-US" sz="1800" dirty="0"/>
              <a:t>Lie the person in a warm dry place</a:t>
            </a:r>
          </a:p>
          <a:p>
            <a:pPr marL="800100" lvl="1" indent="-342900">
              <a:buFont typeface="Arial" charset="0"/>
              <a:buChar char="•"/>
            </a:pPr>
            <a:r>
              <a:rPr lang="en-US" sz="1800" dirty="0"/>
              <a:t>Avoid wind, rain, sleet, cold, and wet grounds</a:t>
            </a:r>
          </a:p>
          <a:p>
            <a:pPr marL="800100" lvl="1" indent="-342900">
              <a:buFont typeface="Arial" charset="0"/>
              <a:buChar char="•"/>
            </a:pPr>
            <a:r>
              <a:rPr lang="en-US" sz="1800" dirty="0"/>
              <a:t>Remove wet clothing</a:t>
            </a:r>
          </a:p>
          <a:p>
            <a:pPr marL="800100" lvl="1" indent="-342900">
              <a:buFont typeface="Arial" charset="0"/>
              <a:buChar char="•"/>
            </a:pPr>
            <a:r>
              <a:rPr lang="en-US" sz="1800" dirty="0"/>
              <a:t>Warm the athlete with a blanket, head cover and warm drinks</a:t>
            </a:r>
          </a:p>
          <a:p>
            <a:pPr marL="800100" lvl="1" indent="-342900">
              <a:buFont typeface="Arial" charset="0"/>
              <a:buChar char="•"/>
            </a:pPr>
            <a:r>
              <a:rPr lang="en-US" sz="1800" dirty="0"/>
              <a:t>Ensure 000 has been called</a:t>
            </a:r>
          </a:p>
          <a:p>
            <a:endParaRPr lang="en-US" sz="2000" dirty="0"/>
          </a:p>
        </p:txBody>
      </p:sp>
      <p:pic>
        <p:nvPicPr>
          <p:cNvPr id="4" name="Picture 3"/>
          <p:cNvPicPr>
            <a:picLocks noChangeAspect="1"/>
          </p:cNvPicPr>
          <p:nvPr/>
        </p:nvPicPr>
        <p:blipFill>
          <a:blip r:embed="rId2"/>
          <a:stretch>
            <a:fillRect/>
          </a:stretch>
        </p:blipFill>
        <p:spPr>
          <a:xfrm>
            <a:off x="1342720" y="167344"/>
            <a:ext cx="2590800" cy="1762125"/>
          </a:xfrm>
          <a:prstGeom prst="rect">
            <a:avLst/>
          </a:prstGeom>
        </p:spPr>
      </p:pic>
    </p:spTree>
    <p:extLst>
      <p:ext uri="{BB962C8B-B14F-4D97-AF65-F5344CB8AC3E}">
        <p14:creationId xmlns:p14="http://schemas.microsoft.com/office/powerpoint/2010/main" val="236245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Resistance Training</a:t>
            </a:r>
            <a:endParaRPr lang="en-AU" b="1" dirty="0"/>
          </a:p>
        </p:txBody>
      </p:sp>
      <p:sp>
        <p:nvSpPr>
          <p:cNvPr id="3" name="Content Placeholder 2"/>
          <p:cNvSpPr>
            <a:spLocks noGrp="1"/>
          </p:cNvSpPr>
          <p:nvPr>
            <p:ph idx="1"/>
          </p:nvPr>
        </p:nvSpPr>
        <p:spPr>
          <a:xfrm>
            <a:off x="4650658" y="127819"/>
            <a:ext cx="7374193" cy="6587613"/>
          </a:xfrm>
        </p:spPr>
        <p:txBody>
          <a:bodyPr anchor="t">
            <a:normAutofit fontScale="92500" lnSpcReduction="10000"/>
          </a:bodyPr>
          <a:lstStyle/>
          <a:p>
            <a:r>
              <a:rPr lang="en-US" sz="2000" dirty="0"/>
              <a:t>The appropriateness of resistance training for children and young athletes is a highly debated </a:t>
            </a:r>
            <a:r>
              <a:rPr lang="en-US" sz="2000" dirty="0" smtClean="0"/>
              <a:t>issue due to </a:t>
            </a:r>
            <a:r>
              <a:rPr lang="en-US" sz="2000" dirty="0"/>
              <a:t>many myths around the appropriateness of resistance </a:t>
            </a:r>
            <a:r>
              <a:rPr lang="en-US" sz="2000" dirty="0" smtClean="0"/>
              <a:t>training. </a:t>
            </a:r>
            <a:endParaRPr lang="en-US" sz="2000" dirty="0"/>
          </a:p>
          <a:p>
            <a:r>
              <a:rPr lang="en-US" sz="2000" dirty="0"/>
              <a:t>Some of these myths include:</a:t>
            </a:r>
          </a:p>
          <a:p>
            <a:pPr marL="800100" lvl="1" indent="-342900">
              <a:buFont typeface="Arial" charset="0"/>
              <a:buChar char="•"/>
            </a:pPr>
            <a:r>
              <a:rPr lang="en-US" sz="1800" dirty="0"/>
              <a:t>Resistance training is not safe for children and young athletes</a:t>
            </a:r>
          </a:p>
          <a:p>
            <a:pPr marL="800100" lvl="1" indent="-342900">
              <a:buFont typeface="Arial" charset="0"/>
              <a:buChar char="•"/>
            </a:pPr>
            <a:r>
              <a:rPr lang="en-US" sz="1800" dirty="0"/>
              <a:t>Resistance training is no more dangerous than many other form of physical activity in which children and young athletes participate.</a:t>
            </a:r>
          </a:p>
          <a:p>
            <a:pPr marL="800100" lvl="1" indent="-342900">
              <a:buFont typeface="Arial" charset="0"/>
              <a:buChar char="•"/>
            </a:pPr>
            <a:r>
              <a:rPr lang="en-US" sz="1800" dirty="0"/>
              <a:t>Resistance training will stunt the growth of children and young </a:t>
            </a:r>
            <a:r>
              <a:rPr lang="en-US" sz="1800" dirty="0" smtClean="0"/>
              <a:t>athletes</a:t>
            </a:r>
            <a:endParaRPr lang="en-US" sz="2000" dirty="0"/>
          </a:p>
          <a:p>
            <a:r>
              <a:rPr lang="en-US" sz="2000" dirty="0"/>
              <a:t>There is no evidence that resistance training slows the growth of children and young athletes. In fact, resistance training is more likely to have a positive effect on children’s and young athlete’s growth. </a:t>
            </a:r>
          </a:p>
          <a:p>
            <a:r>
              <a:rPr lang="en-US" sz="2000" dirty="0"/>
              <a:t>Attached to this myth is the thought that resistance training </a:t>
            </a:r>
            <a:r>
              <a:rPr lang="en-US" sz="2000" dirty="0" smtClean="0"/>
              <a:t>will </a:t>
            </a:r>
            <a:r>
              <a:rPr lang="en-US" sz="2000" dirty="0"/>
              <a:t>break the growth plate of the athlete. </a:t>
            </a:r>
            <a:endParaRPr lang="en-US" sz="2000" dirty="0" smtClean="0"/>
          </a:p>
          <a:p>
            <a:r>
              <a:rPr lang="en-US" sz="2000" dirty="0" smtClean="0"/>
              <a:t>This </a:t>
            </a:r>
            <a:r>
              <a:rPr lang="en-US" sz="2000" dirty="0"/>
              <a:t>has never happened when resistance training is done with proper supervision and following appropriate guidelines.</a:t>
            </a:r>
          </a:p>
          <a:p>
            <a:endParaRPr lang="en-US" sz="2000" dirty="0"/>
          </a:p>
        </p:txBody>
      </p:sp>
      <p:pic>
        <p:nvPicPr>
          <p:cNvPr id="4" name="Picture 3"/>
          <p:cNvPicPr>
            <a:picLocks noChangeAspect="1"/>
          </p:cNvPicPr>
          <p:nvPr/>
        </p:nvPicPr>
        <p:blipFill>
          <a:blip r:embed="rId2"/>
          <a:stretch>
            <a:fillRect/>
          </a:stretch>
        </p:blipFill>
        <p:spPr>
          <a:xfrm>
            <a:off x="1371295" y="127819"/>
            <a:ext cx="2533650" cy="1800225"/>
          </a:xfrm>
          <a:prstGeom prst="rect">
            <a:avLst/>
          </a:prstGeom>
        </p:spPr>
      </p:pic>
      <p:pic>
        <p:nvPicPr>
          <p:cNvPr id="5" name="Picture 4"/>
          <p:cNvPicPr>
            <a:picLocks noChangeAspect="1"/>
          </p:cNvPicPr>
          <p:nvPr/>
        </p:nvPicPr>
        <p:blipFill>
          <a:blip r:embed="rId3"/>
          <a:stretch>
            <a:fillRect/>
          </a:stretch>
        </p:blipFill>
        <p:spPr>
          <a:xfrm>
            <a:off x="1452257" y="4806367"/>
            <a:ext cx="2371725" cy="1924050"/>
          </a:xfrm>
          <a:prstGeom prst="rect">
            <a:avLst/>
          </a:prstGeom>
        </p:spPr>
      </p:pic>
    </p:spTree>
    <p:extLst>
      <p:ext uri="{BB962C8B-B14F-4D97-AF65-F5344CB8AC3E}">
        <p14:creationId xmlns:p14="http://schemas.microsoft.com/office/powerpoint/2010/main" val="2641487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Resistance Training</a:t>
            </a:r>
            <a:endParaRPr lang="en-AU" b="1" dirty="0"/>
          </a:p>
        </p:txBody>
      </p:sp>
      <p:sp>
        <p:nvSpPr>
          <p:cNvPr id="3" name="Content Placeholder 2"/>
          <p:cNvSpPr>
            <a:spLocks noGrp="1"/>
          </p:cNvSpPr>
          <p:nvPr>
            <p:ph idx="1"/>
          </p:nvPr>
        </p:nvSpPr>
        <p:spPr>
          <a:xfrm>
            <a:off x="4650658" y="127819"/>
            <a:ext cx="7374193" cy="6587613"/>
          </a:xfrm>
        </p:spPr>
        <p:txBody>
          <a:bodyPr anchor="t">
            <a:normAutofit fontScale="85000" lnSpcReduction="20000"/>
          </a:bodyPr>
          <a:lstStyle/>
          <a:p>
            <a:pPr marL="0" indent="0" algn="ctr">
              <a:buNone/>
            </a:pPr>
            <a:r>
              <a:rPr lang="en-US" sz="2000" b="1" dirty="0"/>
              <a:t>Implications of resistance training for the ways young people engage in sport</a:t>
            </a:r>
            <a:r>
              <a:rPr lang="en-US" sz="2000" b="1" dirty="0" smtClean="0"/>
              <a:t>:</a:t>
            </a:r>
            <a:endParaRPr lang="en-US" sz="2000" b="1" dirty="0"/>
          </a:p>
          <a:p>
            <a:r>
              <a:rPr lang="en-US" sz="2000" dirty="0"/>
              <a:t>Resistance training is appropriate for children and young athletes when proper supervision is provided and guidelines are </a:t>
            </a:r>
            <a:r>
              <a:rPr lang="en-US" sz="2000" dirty="0" smtClean="0"/>
              <a:t>followed</a:t>
            </a:r>
          </a:p>
          <a:p>
            <a:r>
              <a:rPr lang="en-US" sz="2000" dirty="0" smtClean="0"/>
              <a:t>Provides </a:t>
            </a:r>
            <a:r>
              <a:rPr lang="en-US" sz="2000" dirty="0"/>
              <a:t>many health and performance benefits. </a:t>
            </a:r>
          </a:p>
          <a:p>
            <a:pPr marL="0" indent="0">
              <a:buNone/>
            </a:pPr>
            <a:endParaRPr lang="en-US" sz="2000" dirty="0"/>
          </a:p>
          <a:p>
            <a:r>
              <a:rPr lang="en-US" sz="2000" b="1" dirty="0"/>
              <a:t>The American College of Sports Medicine states:</a:t>
            </a:r>
          </a:p>
          <a:p>
            <a:pPr lvl="1"/>
            <a:r>
              <a:rPr lang="en-US" sz="1800" b="1" i="1" dirty="0"/>
              <a:t>While regular participation in a strength training program can enhance the performance of young athletes and reduce their risk of sports-related injuries, boys and girls of all abilities can benefit from strength training</a:t>
            </a:r>
            <a:r>
              <a:rPr lang="en-US" sz="1800" b="1" i="1" dirty="0" smtClean="0"/>
              <a:t>.</a:t>
            </a:r>
            <a:endParaRPr lang="en-US" sz="2000" b="1" dirty="0"/>
          </a:p>
          <a:p>
            <a:r>
              <a:rPr lang="en-US" sz="2000" dirty="0"/>
              <a:t>Resistance training provides increases </a:t>
            </a:r>
            <a:r>
              <a:rPr lang="en-US" sz="2000" dirty="0" smtClean="0"/>
              <a:t>in:</a:t>
            </a:r>
          </a:p>
          <a:p>
            <a:pPr lvl="1"/>
            <a:r>
              <a:rPr lang="en-US" sz="1800" dirty="0" smtClean="0"/>
              <a:t>Muscular size</a:t>
            </a:r>
          </a:p>
          <a:p>
            <a:pPr lvl="1"/>
            <a:r>
              <a:rPr lang="en-US" sz="1800" dirty="0" smtClean="0"/>
              <a:t>Strength</a:t>
            </a:r>
          </a:p>
          <a:p>
            <a:pPr lvl="1"/>
            <a:r>
              <a:rPr lang="en-US" sz="1800" dirty="0" smtClean="0"/>
              <a:t>Power</a:t>
            </a:r>
          </a:p>
          <a:p>
            <a:pPr lvl="1"/>
            <a:r>
              <a:rPr lang="en-US" sz="1800" dirty="0" smtClean="0"/>
              <a:t>Speed</a:t>
            </a:r>
            <a:r>
              <a:rPr lang="en-US" sz="1800" dirty="0"/>
              <a:t>. </a:t>
            </a:r>
            <a:endParaRPr lang="en-US" sz="1800" dirty="0" smtClean="0"/>
          </a:p>
          <a:p>
            <a:r>
              <a:rPr lang="en-US" sz="2000" dirty="0" smtClean="0"/>
              <a:t>Resistance </a:t>
            </a:r>
            <a:r>
              <a:rPr lang="en-US" sz="2000" dirty="0"/>
              <a:t>training increases bone strength and helps prevent injury. </a:t>
            </a:r>
            <a:endParaRPr lang="en-US" sz="2000" dirty="0" smtClean="0"/>
          </a:p>
          <a:p>
            <a:r>
              <a:rPr lang="en-US" sz="2000" dirty="0" smtClean="0"/>
              <a:t>The </a:t>
            </a:r>
            <a:r>
              <a:rPr lang="en-US" sz="2000" dirty="0"/>
              <a:t>key to safe participation in resistance training </a:t>
            </a:r>
            <a:r>
              <a:rPr lang="en-US" sz="2000" dirty="0" smtClean="0"/>
              <a:t>is </a:t>
            </a:r>
            <a:r>
              <a:rPr lang="en-US" sz="2000" dirty="0"/>
              <a:t>to provide qualified supervision, age-specific instruction and a safe training environment following established training guidelines. </a:t>
            </a:r>
          </a:p>
          <a:p>
            <a:endParaRPr lang="en-US" sz="2000" dirty="0"/>
          </a:p>
        </p:txBody>
      </p:sp>
      <p:pic>
        <p:nvPicPr>
          <p:cNvPr id="4" name="Picture 3"/>
          <p:cNvPicPr>
            <a:picLocks noChangeAspect="1"/>
          </p:cNvPicPr>
          <p:nvPr/>
        </p:nvPicPr>
        <p:blipFill>
          <a:blip r:embed="rId2"/>
          <a:stretch>
            <a:fillRect/>
          </a:stretch>
        </p:blipFill>
        <p:spPr>
          <a:xfrm>
            <a:off x="1406610" y="150093"/>
            <a:ext cx="2476500" cy="1838325"/>
          </a:xfrm>
          <a:prstGeom prst="rect">
            <a:avLst/>
          </a:prstGeom>
        </p:spPr>
      </p:pic>
      <p:pic>
        <p:nvPicPr>
          <p:cNvPr id="5" name="Picture 4"/>
          <p:cNvPicPr>
            <a:picLocks noChangeAspect="1"/>
          </p:cNvPicPr>
          <p:nvPr/>
        </p:nvPicPr>
        <p:blipFill>
          <a:blip r:embed="rId3"/>
          <a:stretch>
            <a:fillRect/>
          </a:stretch>
        </p:blipFill>
        <p:spPr>
          <a:xfrm>
            <a:off x="1234408" y="4678003"/>
            <a:ext cx="2786353" cy="2087075"/>
          </a:xfrm>
          <a:prstGeom prst="rect">
            <a:avLst/>
          </a:prstGeom>
        </p:spPr>
      </p:pic>
    </p:spTree>
    <p:extLst>
      <p:ext uri="{BB962C8B-B14F-4D97-AF65-F5344CB8AC3E}">
        <p14:creationId xmlns:p14="http://schemas.microsoft.com/office/powerpoint/2010/main" val="350306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Children and Young Athletes - Overview</a:t>
            </a:r>
            <a:endParaRPr lang="en-AU" b="1" dirty="0"/>
          </a:p>
        </p:txBody>
      </p:sp>
      <p:sp>
        <p:nvSpPr>
          <p:cNvPr id="3" name="Content Placeholder 2"/>
          <p:cNvSpPr>
            <a:spLocks noGrp="1"/>
          </p:cNvSpPr>
          <p:nvPr>
            <p:ph idx="1"/>
          </p:nvPr>
        </p:nvSpPr>
        <p:spPr>
          <a:xfrm>
            <a:off x="4650658" y="127819"/>
            <a:ext cx="7374193" cy="6587613"/>
          </a:xfrm>
        </p:spPr>
        <p:txBody>
          <a:bodyPr anchor="t">
            <a:normAutofit/>
          </a:bodyPr>
          <a:lstStyle/>
          <a:p>
            <a:pPr marL="342900" indent="-342900">
              <a:buFont typeface="Arial" panose="020B0604020202020204" pitchFamily="34" charset="0"/>
              <a:buChar char="•"/>
            </a:pPr>
            <a:r>
              <a:rPr lang="en-US" sz="2000" dirty="0"/>
              <a:t>Children and young athletes have specific demands that are addressed by sports </a:t>
            </a:r>
            <a:r>
              <a:rPr lang="en-US" sz="2000" dirty="0" smtClean="0"/>
              <a:t>medicine, such as:</a:t>
            </a:r>
            <a:endParaRPr lang="en-US" sz="2000" dirty="0"/>
          </a:p>
          <a:p>
            <a:pPr marL="800100" lvl="1" indent="-342900">
              <a:buFont typeface="Arial" panose="020B0604020202020204" pitchFamily="34" charset="0"/>
              <a:buChar char="•"/>
            </a:pPr>
            <a:r>
              <a:rPr lang="en-US" sz="2000" dirty="0"/>
              <a:t>Asthma</a:t>
            </a:r>
          </a:p>
          <a:p>
            <a:pPr marL="800100" lvl="1" indent="-342900">
              <a:buFont typeface="Arial" panose="020B0604020202020204" pitchFamily="34" charset="0"/>
              <a:buChar char="•"/>
            </a:pPr>
            <a:r>
              <a:rPr lang="en-US" sz="2000" dirty="0"/>
              <a:t>Type 1 Diabetes</a:t>
            </a:r>
          </a:p>
          <a:p>
            <a:pPr marL="800100" lvl="1" indent="-342900">
              <a:buFont typeface="Arial" panose="020B0604020202020204" pitchFamily="34" charset="0"/>
              <a:buChar char="•"/>
            </a:pPr>
            <a:r>
              <a:rPr lang="en-US" sz="2000" dirty="0"/>
              <a:t>Epilepsy. </a:t>
            </a:r>
          </a:p>
          <a:p>
            <a:pPr marL="342900" indent="-342900">
              <a:buFont typeface="Arial" panose="020B0604020202020204" pitchFamily="34" charset="0"/>
              <a:buChar char="•"/>
            </a:pPr>
            <a:r>
              <a:rPr lang="en-US" sz="2000" dirty="0" smtClean="0"/>
              <a:t>They are </a:t>
            </a:r>
            <a:r>
              <a:rPr lang="en-US" sz="2000" dirty="0"/>
              <a:t>more prone to overuse </a:t>
            </a:r>
            <a:r>
              <a:rPr lang="en-US" sz="2000" dirty="0" smtClean="0"/>
              <a:t>injuries (stress fractures and repetitive strain injuries) </a:t>
            </a:r>
            <a:r>
              <a:rPr lang="en-US" sz="2000" dirty="0"/>
              <a:t>as they are growing and developing. </a:t>
            </a: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They also have underdeveloped abilities to regulate body temperature, particularly in relation to sweating and having a smaller surface areas to body mass ratio. </a:t>
            </a:r>
          </a:p>
          <a:p>
            <a:endParaRPr lang="en-US" sz="2000" dirty="0"/>
          </a:p>
          <a:p>
            <a:endParaRPr lang="en-AU" dirty="0"/>
          </a:p>
        </p:txBody>
      </p:sp>
      <p:pic>
        <p:nvPicPr>
          <p:cNvPr id="4" name="Picture 3"/>
          <p:cNvPicPr>
            <a:picLocks noChangeAspect="1"/>
          </p:cNvPicPr>
          <p:nvPr/>
        </p:nvPicPr>
        <p:blipFill>
          <a:blip r:embed="rId2"/>
          <a:stretch>
            <a:fillRect/>
          </a:stretch>
        </p:blipFill>
        <p:spPr>
          <a:xfrm>
            <a:off x="1495120" y="4651812"/>
            <a:ext cx="2286000" cy="2000250"/>
          </a:xfrm>
          <a:prstGeom prst="rect">
            <a:avLst/>
          </a:prstGeom>
        </p:spPr>
      </p:pic>
      <p:pic>
        <p:nvPicPr>
          <p:cNvPr id="5" name="Picture 4"/>
          <p:cNvPicPr>
            <a:picLocks noChangeAspect="1"/>
          </p:cNvPicPr>
          <p:nvPr/>
        </p:nvPicPr>
        <p:blipFill>
          <a:blip r:embed="rId3"/>
          <a:stretch>
            <a:fillRect/>
          </a:stretch>
        </p:blipFill>
        <p:spPr>
          <a:xfrm>
            <a:off x="1328432" y="127819"/>
            <a:ext cx="2619375" cy="1743075"/>
          </a:xfrm>
          <a:prstGeom prst="rect">
            <a:avLst/>
          </a:prstGeom>
        </p:spPr>
      </p:pic>
    </p:spTree>
    <p:extLst>
      <p:ext uri="{BB962C8B-B14F-4D97-AF65-F5344CB8AC3E}">
        <p14:creationId xmlns:p14="http://schemas.microsoft.com/office/powerpoint/2010/main" val="391645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Resistance Training</a:t>
            </a:r>
            <a:endParaRPr lang="en-AU" b="1" dirty="0"/>
          </a:p>
        </p:txBody>
      </p:sp>
      <p:sp>
        <p:nvSpPr>
          <p:cNvPr id="3" name="Content Placeholder 2"/>
          <p:cNvSpPr>
            <a:spLocks noGrp="1"/>
          </p:cNvSpPr>
          <p:nvPr>
            <p:ph idx="1"/>
          </p:nvPr>
        </p:nvSpPr>
        <p:spPr>
          <a:xfrm>
            <a:off x="4650658" y="127819"/>
            <a:ext cx="7374193" cy="6587613"/>
          </a:xfrm>
        </p:spPr>
        <p:txBody>
          <a:bodyPr anchor="t">
            <a:normAutofit lnSpcReduction="10000"/>
          </a:bodyPr>
          <a:lstStyle/>
          <a:p>
            <a:pPr algn="ctr">
              <a:spcBef>
                <a:spcPts val="600"/>
              </a:spcBef>
            </a:pPr>
            <a:r>
              <a:rPr lang="en-US" sz="2000" b="1" dirty="0"/>
              <a:t>These guidelines include those from the Australian Strength and Conditioning Association:</a:t>
            </a:r>
          </a:p>
          <a:p>
            <a:pPr>
              <a:spcBef>
                <a:spcPts val="600"/>
              </a:spcBef>
            </a:pPr>
            <a:endParaRPr lang="en-US" sz="2000" dirty="0"/>
          </a:p>
          <a:p>
            <a:pPr marL="342900" indent="-342900">
              <a:spcBef>
                <a:spcPts val="600"/>
              </a:spcBef>
              <a:buFont typeface="Arial" charset="0"/>
              <a:buChar char="•"/>
            </a:pPr>
            <a:r>
              <a:rPr lang="en-US" sz="2000" dirty="0"/>
              <a:t>Children should be mature enough to follow direction and appreciate the benefits and risks of resistance training, usually age 6.</a:t>
            </a:r>
          </a:p>
          <a:p>
            <a:pPr marL="342900" indent="-342900">
              <a:spcBef>
                <a:spcPts val="600"/>
              </a:spcBef>
              <a:buFont typeface="Arial" charset="0"/>
              <a:buChar char="•"/>
            </a:pPr>
            <a:r>
              <a:rPr lang="en-US" sz="2000" dirty="0"/>
              <a:t>1 RM should be avoided</a:t>
            </a:r>
          </a:p>
          <a:p>
            <a:pPr marL="342900" indent="-342900">
              <a:spcBef>
                <a:spcPts val="600"/>
              </a:spcBef>
              <a:buFont typeface="Arial" charset="0"/>
              <a:buChar char="•"/>
            </a:pPr>
            <a:r>
              <a:rPr lang="en-US" sz="2000" dirty="0"/>
              <a:t>Technique should be taught and mastered before increasing resistance</a:t>
            </a:r>
          </a:p>
          <a:p>
            <a:pPr marL="342900" indent="-342900">
              <a:spcBef>
                <a:spcPts val="600"/>
              </a:spcBef>
              <a:buFont typeface="Arial" charset="0"/>
              <a:buChar char="•"/>
            </a:pPr>
            <a:endParaRPr lang="en-US" sz="2000" dirty="0"/>
          </a:p>
          <a:p>
            <a:pPr>
              <a:spcBef>
                <a:spcPts val="600"/>
              </a:spcBef>
            </a:pPr>
            <a:r>
              <a:rPr lang="en-US" sz="2000" dirty="0"/>
              <a:t>Intensity should be fairly low:</a:t>
            </a:r>
          </a:p>
          <a:p>
            <a:pPr marL="342900" indent="-342900">
              <a:spcBef>
                <a:spcPts val="600"/>
              </a:spcBef>
              <a:buFont typeface="Arial" charset="0"/>
              <a:buChar char="•"/>
            </a:pPr>
            <a:r>
              <a:rPr lang="en-US" sz="2000" dirty="0"/>
              <a:t>6-9 year olds 15+ RM</a:t>
            </a:r>
          </a:p>
          <a:p>
            <a:pPr marL="342900" indent="-342900">
              <a:spcBef>
                <a:spcPts val="600"/>
              </a:spcBef>
              <a:buFont typeface="Arial" charset="0"/>
              <a:buChar char="•"/>
            </a:pPr>
            <a:r>
              <a:rPr lang="en-US" sz="2000" dirty="0"/>
              <a:t>9-12 year olds 10-15 RM</a:t>
            </a:r>
          </a:p>
          <a:p>
            <a:pPr marL="342900" indent="-342900">
              <a:spcBef>
                <a:spcPts val="600"/>
              </a:spcBef>
              <a:buFont typeface="Arial" charset="0"/>
              <a:buChar char="•"/>
            </a:pPr>
            <a:r>
              <a:rPr lang="en-US" sz="2000" dirty="0"/>
              <a:t>12-15 year olds 8-15 RM</a:t>
            </a:r>
          </a:p>
          <a:p>
            <a:pPr marL="342900" indent="-342900">
              <a:spcBef>
                <a:spcPts val="600"/>
              </a:spcBef>
              <a:buFont typeface="Arial" charset="0"/>
              <a:buChar char="•"/>
            </a:pPr>
            <a:r>
              <a:rPr lang="en-US" sz="2000" dirty="0"/>
              <a:t>15-18 year olds 6-15 RM</a:t>
            </a:r>
          </a:p>
          <a:p>
            <a:pPr marL="342900" indent="-342900">
              <a:spcBef>
                <a:spcPts val="600"/>
              </a:spcBef>
              <a:buFont typeface="Arial" charset="0"/>
              <a:buChar char="•"/>
            </a:pPr>
            <a:r>
              <a:rPr lang="en-US" sz="2000" dirty="0"/>
              <a:t>Frequency should be 2-3 times per week </a:t>
            </a:r>
          </a:p>
          <a:p>
            <a:endParaRPr lang="en-US" sz="2000" dirty="0"/>
          </a:p>
        </p:txBody>
      </p:sp>
      <p:pic>
        <p:nvPicPr>
          <p:cNvPr id="4" name="Picture 3"/>
          <p:cNvPicPr>
            <a:picLocks noChangeAspect="1"/>
          </p:cNvPicPr>
          <p:nvPr/>
        </p:nvPicPr>
        <p:blipFill>
          <a:blip r:embed="rId2"/>
          <a:stretch>
            <a:fillRect/>
          </a:stretch>
        </p:blipFill>
        <p:spPr>
          <a:xfrm>
            <a:off x="1566557" y="127819"/>
            <a:ext cx="2143125" cy="2143125"/>
          </a:xfrm>
          <a:prstGeom prst="rect">
            <a:avLst/>
          </a:prstGeom>
        </p:spPr>
      </p:pic>
      <p:pic>
        <p:nvPicPr>
          <p:cNvPr id="5" name="Picture 4"/>
          <p:cNvPicPr>
            <a:picLocks noChangeAspect="1"/>
          </p:cNvPicPr>
          <p:nvPr/>
        </p:nvPicPr>
        <p:blipFill>
          <a:blip r:embed="rId3"/>
          <a:stretch>
            <a:fillRect/>
          </a:stretch>
        </p:blipFill>
        <p:spPr>
          <a:xfrm>
            <a:off x="1566557" y="4572307"/>
            <a:ext cx="2143125" cy="2143125"/>
          </a:xfrm>
          <a:prstGeom prst="rect">
            <a:avLst/>
          </a:prstGeom>
        </p:spPr>
      </p:pic>
    </p:spTree>
    <p:extLst>
      <p:ext uri="{BB962C8B-B14F-4D97-AF65-F5344CB8AC3E}">
        <p14:creationId xmlns:p14="http://schemas.microsoft.com/office/powerpoint/2010/main" val="316615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Resistance Training</a:t>
            </a:r>
            <a:endParaRPr lang="en-AU" b="1" dirty="0"/>
          </a:p>
        </p:txBody>
      </p:sp>
      <p:sp>
        <p:nvSpPr>
          <p:cNvPr id="3" name="Content Placeholder 2"/>
          <p:cNvSpPr>
            <a:spLocks noGrp="1"/>
          </p:cNvSpPr>
          <p:nvPr>
            <p:ph idx="1"/>
          </p:nvPr>
        </p:nvSpPr>
        <p:spPr>
          <a:xfrm>
            <a:off x="4650658" y="127819"/>
            <a:ext cx="7374193" cy="6587613"/>
          </a:xfrm>
        </p:spPr>
        <p:txBody>
          <a:bodyPr anchor="t">
            <a:normAutofit/>
          </a:bodyPr>
          <a:lstStyle/>
          <a:p>
            <a:pPr marL="0" indent="0" algn="ctr">
              <a:buNone/>
            </a:pPr>
            <a:r>
              <a:rPr lang="en-US" sz="2000" b="1" dirty="0"/>
              <a:t>How the appropriateness of resistance training for children and young athletes is managed:</a:t>
            </a:r>
          </a:p>
          <a:p>
            <a:endParaRPr lang="en-US" sz="2000" b="1" dirty="0"/>
          </a:p>
          <a:p>
            <a:r>
              <a:rPr lang="en-US" sz="2000" dirty="0"/>
              <a:t>Resistance training should be managed by well trained professionals when being used for children and young athletes. </a:t>
            </a:r>
            <a:endParaRPr lang="en-US" sz="2000" dirty="0" smtClean="0"/>
          </a:p>
          <a:p>
            <a:r>
              <a:rPr lang="en-US" sz="2000" dirty="0" smtClean="0"/>
              <a:t>Anyone </a:t>
            </a:r>
            <a:r>
              <a:rPr lang="en-US" sz="2000" dirty="0"/>
              <a:t>conducting resistance training with children and young athletes should follow appropriate guidelines. </a:t>
            </a:r>
            <a:endParaRPr lang="en-US" sz="2000" dirty="0" smtClean="0"/>
          </a:p>
          <a:p>
            <a:r>
              <a:rPr lang="en-US" sz="2000" dirty="0" smtClean="0"/>
              <a:t>If </a:t>
            </a:r>
            <a:r>
              <a:rPr lang="en-US" sz="2000" dirty="0"/>
              <a:t>injury occurs, proper first aid and follow up treatment should be sought.</a:t>
            </a:r>
          </a:p>
          <a:p>
            <a:endParaRPr lang="en-US" sz="2000" dirty="0"/>
          </a:p>
          <a:p>
            <a:pPr marL="0" indent="0">
              <a:buNone/>
            </a:pPr>
            <a:endParaRPr lang="en-US" sz="2000" dirty="0"/>
          </a:p>
        </p:txBody>
      </p:sp>
    </p:spTree>
    <p:extLst>
      <p:ext uri="{BB962C8B-B14F-4D97-AF65-F5344CB8AC3E}">
        <p14:creationId xmlns:p14="http://schemas.microsoft.com/office/powerpoint/2010/main" val="33743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Asthma</a:t>
            </a:r>
            <a:endParaRPr lang="en-AU" b="1" dirty="0"/>
          </a:p>
        </p:txBody>
      </p:sp>
      <p:sp>
        <p:nvSpPr>
          <p:cNvPr id="3" name="Content Placeholder 2"/>
          <p:cNvSpPr>
            <a:spLocks noGrp="1"/>
          </p:cNvSpPr>
          <p:nvPr>
            <p:ph idx="1"/>
          </p:nvPr>
        </p:nvSpPr>
        <p:spPr>
          <a:xfrm>
            <a:off x="4650658" y="127819"/>
            <a:ext cx="7374193" cy="6587613"/>
          </a:xfrm>
        </p:spPr>
        <p:txBody>
          <a:bodyPr anchor="t">
            <a:normAutofit fontScale="85000" lnSpcReduction="20000"/>
          </a:bodyPr>
          <a:lstStyle/>
          <a:p>
            <a:r>
              <a:rPr lang="en-US" sz="2000" dirty="0" smtClean="0"/>
              <a:t>Is </a:t>
            </a:r>
            <a:r>
              <a:rPr lang="en-US" sz="2000" dirty="0"/>
              <a:t>a medical condition that affects the airways. </a:t>
            </a:r>
            <a:endParaRPr lang="en-US" sz="2000" dirty="0" smtClean="0"/>
          </a:p>
          <a:p>
            <a:r>
              <a:rPr lang="en-US" sz="2000" dirty="0" smtClean="0"/>
              <a:t>Inflammation </a:t>
            </a:r>
            <a:r>
              <a:rPr lang="en-US" sz="2000" dirty="0"/>
              <a:t>of the airways leading to contraction of the bronchioles (airway branches) limiting the air flow both into and out of the lungs. </a:t>
            </a:r>
            <a:endParaRPr lang="en-US" sz="2000" dirty="0" smtClean="0"/>
          </a:p>
          <a:p>
            <a:r>
              <a:rPr lang="en-US" sz="2000" dirty="0" smtClean="0"/>
              <a:t>Has </a:t>
            </a:r>
            <a:r>
              <a:rPr lang="en-US" sz="2000" dirty="0"/>
              <a:t>various possible triggers including</a:t>
            </a:r>
            <a:r>
              <a:rPr lang="en-US" sz="2000" dirty="0" smtClean="0"/>
              <a:t>:</a:t>
            </a:r>
          </a:p>
          <a:p>
            <a:pPr lvl="1"/>
            <a:r>
              <a:rPr lang="en-US" sz="1800" dirty="0" smtClean="0"/>
              <a:t>Dust</a:t>
            </a:r>
          </a:p>
          <a:p>
            <a:pPr lvl="1"/>
            <a:r>
              <a:rPr lang="en-US" sz="1800" dirty="0" smtClean="0"/>
              <a:t>Pollen</a:t>
            </a:r>
          </a:p>
          <a:p>
            <a:pPr lvl="1"/>
            <a:r>
              <a:rPr lang="en-US" sz="1800" dirty="0" smtClean="0"/>
              <a:t>Pollution</a:t>
            </a:r>
          </a:p>
          <a:p>
            <a:pPr lvl="1"/>
            <a:r>
              <a:rPr lang="en-US" sz="1800" dirty="0" smtClean="0"/>
              <a:t>Exercise.</a:t>
            </a:r>
            <a:endParaRPr lang="en-US" sz="2000" dirty="0"/>
          </a:p>
          <a:p>
            <a:pPr marL="0" indent="0" algn="ctr">
              <a:buNone/>
            </a:pPr>
            <a:r>
              <a:rPr lang="en-US" sz="2000" b="1" dirty="0"/>
              <a:t>Implications of Asthma for the ways children and young people engage in sport:</a:t>
            </a:r>
            <a:endParaRPr lang="en-US" sz="2000" dirty="0"/>
          </a:p>
          <a:p>
            <a:r>
              <a:rPr lang="en-US" sz="2000" dirty="0" smtClean="0"/>
              <a:t>Can </a:t>
            </a:r>
            <a:r>
              <a:rPr lang="en-US" sz="2000" dirty="0"/>
              <a:t>be induced by exercise, and is more likely to be triggers in longer duration physical activity than short and intense bursts of activity. </a:t>
            </a:r>
            <a:endParaRPr lang="en-US" sz="2000" dirty="0" smtClean="0"/>
          </a:p>
          <a:p>
            <a:r>
              <a:rPr lang="en-US" sz="2000" dirty="0" smtClean="0"/>
              <a:t>Exercise </a:t>
            </a:r>
            <a:r>
              <a:rPr lang="en-US" sz="2000" dirty="0"/>
              <a:t>induced asthma is more likely to occur during a marathon run, than a 100m sprint. </a:t>
            </a:r>
            <a:endParaRPr lang="en-US" sz="2000" dirty="0" smtClean="0"/>
          </a:p>
          <a:p>
            <a:r>
              <a:rPr lang="en-US" sz="2000" dirty="0" smtClean="0"/>
              <a:t>The </a:t>
            </a:r>
            <a:r>
              <a:rPr lang="en-US" sz="2000" dirty="0"/>
              <a:t>asthma “attack” is usually proportional to the intensity of the exercise. </a:t>
            </a:r>
            <a:endParaRPr lang="en-US" sz="2000" dirty="0" smtClean="0"/>
          </a:p>
          <a:p>
            <a:r>
              <a:rPr lang="en-US" sz="2000" dirty="0" smtClean="0"/>
              <a:t>Having </a:t>
            </a:r>
            <a:r>
              <a:rPr lang="en-US" sz="2000" dirty="0"/>
              <a:t>asthma should not stop </a:t>
            </a:r>
            <a:r>
              <a:rPr lang="en-US" sz="2000" dirty="0" smtClean="0"/>
              <a:t>them </a:t>
            </a:r>
            <a:r>
              <a:rPr lang="en-US" sz="2000" dirty="0"/>
              <a:t>from participating in sport, but there are actions that should be in place to manage this medical condition.</a:t>
            </a:r>
          </a:p>
        </p:txBody>
      </p:sp>
      <p:pic>
        <p:nvPicPr>
          <p:cNvPr id="4" name="Picture 3"/>
          <p:cNvPicPr>
            <a:picLocks noChangeAspect="1"/>
          </p:cNvPicPr>
          <p:nvPr/>
        </p:nvPicPr>
        <p:blipFill>
          <a:blip r:embed="rId2"/>
          <a:stretch>
            <a:fillRect/>
          </a:stretch>
        </p:blipFill>
        <p:spPr>
          <a:xfrm>
            <a:off x="1376057" y="180318"/>
            <a:ext cx="2524125" cy="1809750"/>
          </a:xfrm>
          <a:prstGeom prst="rect">
            <a:avLst/>
          </a:prstGeom>
        </p:spPr>
      </p:pic>
      <p:pic>
        <p:nvPicPr>
          <p:cNvPr id="5" name="Picture 4"/>
          <p:cNvPicPr>
            <a:picLocks noChangeAspect="1"/>
          </p:cNvPicPr>
          <p:nvPr/>
        </p:nvPicPr>
        <p:blipFill>
          <a:blip r:embed="rId3"/>
          <a:stretch>
            <a:fillRect/>
          </a:stretch>
        </p:blipFill>
        <p:spPr>
          <a:xfrm>
            <a:off x="760695" y="5166732"/>
            <a:ext cx="3514725" cy="1304925"/>
          </a:xfrm>
          <a:prstGeom prst="rect">
            <a:avLst/>
          </a:prstGeom>
        </p:spPr>
      </p:pic>
    </p:spTree>
    <p:extLst>
      <p:ext uri="{BB962C8B-B14F-4D97-AF65-F5344CB8AC3E}">
        <p14:creationId xmlns:p14="http://schemas.microsoft.com/office/powerpoint/2010/main" val="126734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Asthma - Management</a:t>
            </a:r>
            <a:endParaRPr lang="en-AU" b="1" dirty="0"/>
          </a:p>
        </p:txBody>
      </p:sp>
      <p:sp>
        <p:nvSpPr>
          <p:cNvPr id="3" name="Content Placeholder 2"/>
          <p:cNvSpPr>
            <a:spLocks noGrp="1"/>
          </p:cNvSpPr>
          <p:nvPr>
            <p:ph idx="1"/>
          </p:nvPr>
        </p:nvSpPr>
        <p:spPr>
          <a:xfrm>
            <a:off x="4650658" y="127819"/>
            <a:ext cx="7374193" cy="6587613"/>
          </a:xfrm>
        </p:spPr>
        <p:txBody>
          <a:bodyPr anchor="t">
            <a:normAutofit/>
          </a:bodyPr>
          <a:lstStyle/>
          <a:p>
            <a:r>
              <a:rPr lang="en-US" sz="2000" dirty="0" smtClean="0"/>
              <a:t>Should </a:t>
            </a:r>
            <a:r>
              <a:rPr lang="en-US" sz="2000" dirty="0"/>
              <a:t>have an Asthma Management Plan developed with their GP. </a:t>
            </a:r>
          </a:p>
          <a:p>
            <a:r>
              <a:rPr lang="en-US" sz="2000" dirty="0"/>
              <a:t>This Asthma Management Plan should be provided to those supervising the physical activity for their knowledge and use if and when necessary. </a:t>
            </a:r>
          </a:p>
          <a:p>
            <a:r>
              <a:rPr lang="en-US" sz="2000" dirty="0" smtClean="0"/>
              <a:t>Should </a:t>
            </a:r>
            <a:r>
              <a:rPr lang="en-US" sz="2000" dirty="0"/>
              <a:t>have a </a:t>
            </a:r>
            <a:r>
              <a:rPr lang="en-US" sz="2000" dirty="0" smtClean="0"/>
              <a:t>Ventolin </a:t>
            </a:r>
            <a:r>
              <a:rPr lang="en-US" sz="2000" dirty="0"/>
              <a:t>puffer (usually blue or grey) with them for use if an asthma “attack” occurs. </a:t>
            </a:r>
          </a:p>
          <a:p>
            <a:r>
              <a:rPr lang="en-US" sz="2000" dirty="0"/>
              <a:t>The supervising adult should also know how to address an Asthma “attack” through First Aid training. </a:t>
            </a:r>
            <a:endParaRPr lang="en-US" sz="2000" dirty="0" smtClean="0"/>
          </a:p>
          <a:p>
            <a:r>
              <a:rPr lang="en-US" sz="2000" dirty="0" smtClean="0"/>
              <a:t>Exercise </a:t>
            </a:r>
            <a:r>
              <a:rPr lang="en-US" sz="2000" dirty="0"/>
              <a:t>induced asthma can possibly be prevented through a proper warm-up and cool-down.</a:t>
            </a:r>
          </a:p>
          <a:p>
            <a:endParaRPr lang="en-US" sz="2000" dirty="0"/>
          </a:p>
        </p:txBody>
      </p:sp>
      <p:pic>
        <p:nvPicPr>
          <p:cNvPr id="4" name="Picture 3"/>
          <p:cNvPicPr>
            <a:picLocks noChangeAspect="1"/>
          </p:cNvPicPr>
          <p:nvPr/>
        </p:nvPicPr>
        <p:blipFill>
          <a:blip r:embed="rId2"/>
          <a:stretch>
            <a:fillRect/>
          </a:stretch>
        </p:blipFill>
        <p:spPr>
          <a:xfrm>
            <a:off x="999820" y="216940"/>
            <a:ext cx="3276600" cy="1400175"/>
          </a:xfrm>
          <a:prstGeom prst="rect">
            <a:avLst/>
          </a:prstGeom>
        </p:spPr>
      </p:pic>
      <p:pic>
        <p:nvPicPr>
          <p:cNvPr id="5" name="Picture 4"/>
          <p:cNvPicPr>
            <a:picLocks noChangeAspect="1"/>
          </p:cNvPicPr>
          <p:nvPr/>
        </p:nvPicPr>
        <p:blipFill>
          <a:blip r:embed="rId3"/>
          <a:stretch>
            <a:fillRect/>
          </a:stretch>
        </p:blipFill>
        <p:spPr>
          <a:xfrm>
            <a:off x="1328432" y="4972357"/>
            <a:ext cx="2619375" cy="1743075"/>
          </a:xfrm>
          <a:prstGeom prst="rect">
            <a:avLst/>
          </a:prstGeom>
        </p:spPr>
      </p:pic>
    </p:spTree>
    <p:extLst>
      <p:ext uri="{BB962C8B-B14F-4D97-AF65-F5344CB8AC3E}">
        <p14:creationId xmlns:p14="http://schemas.microsoft.com/office/powerpoint/2010/main" val="284900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Type 1 Diabetes</a:t>
            </a:r>
            <a:endParaRPr lang="en-AU" b="1" dirty="0"/>
          </a:p>
        </p:txBody>
      </p:sp>
      <p:sp>
        <p:nvSpPr>
          <p:cNvPr id="3" name="Content Placeholder 2"/>
          <p:cNvSpPr>
            <a:spLocks noGrp="1"/>
          </p:cNvSpPr>
          <p:nvPr>
            <p:ph idx="1"/>
          </p:nvPr>
        </p:nvSpPr>
        <p:spPr>
          <a:xfrm>
            <a:off x="4650658" y="127819"/>
            <a:ext cx="7374193" cy="6587613"/>
          </a:xfrm>
        </p:spPr>
        <p:txBody>
          <a:bodyPr anchor="t">
            <a:normAutofit/>
          </a:bodyPr>
          <a:lstStyle/>
          <a:p>
            <a:r>
              <a:rPr lang="en-US" sz="2000" dirty="0" smtClean="0"/>
              <a:t>There </a:t>
            </a:r>
            <a:r>
              <a:rPr lang="en-US" sz="2000" dirty="0"/>
              <a:t>are two (2) types of diabetes. </a:t>
            </a:r>
            <a:endParaRPr lang="en-US" sz="2000" dirty="0" smtClean="0"/>
          </a:p>
          <a:p>
            <a:r>
              <a:rPr lang="en-US" sz="2000" dirty="0" smtClean="0"/>
              <a:t>Type </a:t>
            </a:r>
            <a:r>
              <a:rPr lang="en-US" sz="2000" dirty="0"/>
              <a:t>two (2) </a:t>
            </a:r>
            <a:r>
              <a:rPr lang="en-US" sz="2000" dirty="0" smtClean="0"/>
              <a:t>diabetes - condition </a:t>
            </a:r>
            <a:r>
              <a:rPr lang="en-US" sz="2000" dirty="0"/>
              <a:t>caused by lifestyle, often brought on through physical inactivity and poor diet. </a:t>
            </a:r>
            <a:endParaRPr lang="en-US" sz="2000" dirty="0" smtClean="0"/>
          </a:p>
          <a:p>
            <a:r>
              <a:rPr lang="en-US" sz="2000" dirty="0" smtClean="0"/>
              <a:t>It </a:t>
            </a:r>
            <a:r>
              <a:rPr lang="en-US" sz="2000" dirty="0"/>
              <a:t>is </a:t>
            </a:r>
            <a:r>
              <a:rPr lang="en-US" sz="2000" dirty="0" err="1"/>
              <a:t>characterised</a:t>
            </a:r>
            <a:r>
              <a:rPr lang="en-US" sz="2000" dirty="0"/>
              <a:t> by a breakdown in the efficiency of insulin activity resulting in high levels of insulin (which is responsible for the transport of glucose from the blood into our tissue cells) and glucose in the blood. </a:t>
            </a:r>
          </a:p>
          <a:p>
            <a:endParaRPr lang="en-US" sz="2000" dirty="0"/>
          </a:p>
          <a:p>
            <a:r>
              <a:rPr lang="en-US" sz="2000" dirty="0"/>
              <a:t>Type one (1) diabetes </a:t>
            </a:r>
            <a:r>
              <a:rPr lang="en-US" sz="2000" dirty="0" smtClean="0"/>
              <a:t>- known </a:t>
            </a:r>
            <a:r>
              <a:rPr lang="en-US" sz="2000" dirty="0"/>
              <a:t>as insulin dependent and early onset </a:t>
            </a:r>
            <a:r>
              <a:rPr lang="en-US" sz="2000" dirty="0" smtClean="0"/>
              <a:t>diabetes caused </a:t>
            </a:r>
            <a:r>
              <a:rPr lang="en-US" sz="2000" dirty="0"/>
              <a:t>by an autoimmune disorder. </a:t>
            </a:r>
            <a:endParaRPr lang="en-US" sz="2000" dirty="0" smtClean="0"/>
          </a:p>
          <a:p>
            <a:r>
              <a:rPr lang="en-US" sz="2000" dirty="0" smtClean="0"/>
              <a:t>The </a:t>
            </a:r>
            <a:r>
              <a:rPr lang="en-US" sz="2000" dirty="0"/>
              <a:t>body no longer produces insulin resulting in a build up of glucose in the blood. </a:t>
            </a:r>
            <a:endParaRPr lang="en-US" sz="2000" dirty="0" smtClean="0"/>
          </a:p>
          <a:p>
            <a:r>
              <a:rPr lang="en-US" sz="2000" dirty="0" smtClean="0"/>
              <a:t>Is </a:t>
            </a:r>
            <a:r>
              <a:rPr lang="en-US" sz="2000" dirty="0"/>
              <a:t>more prevalent amongst children and young athletes.</a:t>
            </a:r>
          </a:p>
          <a:p>
            <a:endParaRPr lang="en-US" sz="2000" dirty="0"/>
          </a:p>
        </p:txBody>
      </p:sp>
      <p:pic>
        <p:nvPicPr>
          <p:cNvPr id="4" name="Picture 3"/>
          <p:cNvPicPr>
            <a:picLocks noChangeAspect="1"/>
          </p:cNvPicPr>
          <p:nvPr/>
        </p:nvPicPr>
        <p:blipFill>
          <a:blip r:embed="rId2"/>
          <a:stretch>
            <a:fillRect/>
          </a:stretch>
        </p:blipFill>
        <p:spPr>
          <a:xfrm>
            <a:off x="1285570" y="127819"/>
            <a:ext cx="2705100" cy="1685925"/>
          </a:xfrm>
          <a:prstGeom prst="rect">
            <a:avLst/>
          </a:prstGeom>
        </p:spPr>
      </p:pic>
      <p:pic>
        <p:nvPicPr>
          <p:cNvPr id="5" name="Picture 4"/>
          <p:cNvPicPr>
            <a:picLocks noChangeAspect="1"/>
          </p:cNvPicPr>
          <p:nvPr/>
        </p:nvPicPr>
        <p:blipFill>
          <a:blip r:embed="rId3"/>
          <a:stretch>
            <a:fillRect/>
          </a:stretch>
        </p:blipFill>
        <p:spPr>
          <a:xfrm>
            <a:off x="831303" y="5243677"/>
            <a:ext cx="3371850" cy="1352550"/>
          </a:xfrm>
          <a:prstGeom prst="rect">
            <a:avLst/>
          </a:prstGeom>
        </p:spPr>
      </p:pic>
    </p:spTree>
    <p:extLst>
      <p:ext uri="{BB962C8B-B14F-4D97-AF65-F5344CB8AC3E}">
        <p14:creationId xmlns:p14="http://schemas.microsoft.com/office/powerpoint/2010/main" val="183815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Type 1 Diabetes </a:t>
            </a:r>
            <a:r>
              <a:rPr lang="en-AU" b="1" dirty="0" err="1" smtClean="0"/>
              <a:t>cont</a:t>
            </a:r>
            <a:r>
              <a:rPr lang="en-AU" b="1" dirty="0" smtClean="0"/>
              <a:t>…</a:t>
            </a:r>
            <a:endParaRPr lang="en-AU" b="1" dirty="0"/>
          </a:p>
        </p:txBody>
      </p:sp>
      <p:sp>
        <p:nvSpPr>
          <p:cNvPr id="3" name="Content Placeholder 2"/>
          <p:cNvSpPr>
            <a:spLocks noGrp="1"/>
          </p:cNvSpPr>
          <p:nvPr>
            <p:ph idx="1"/>
          </p:nvPr>
        </p:nvSpPr>
        <p:spPr>
          <a:xfrm>
            <a:off x="4650658" y="127819"/>
            <a:ext cx="7374193" cy="6587613"/>
          </a:xfrm>
        </p:spPr>
        <p:txBody>
          <a:bodyPr anchor="t">
            <a:normAutofit fontScale="85000" lnSpcReduction="10000"/>
          </a:bodyPr>
          <a:lstStyle/>
          <a:p>
            <a:pPr marL="0" indent="0" algn="ctr">
              <a:buNone/>
            </a:pPr>
            <a:r>
              <a:rPr lang="en-US" sz="2400" b="1" dirty="0"/>
              <a:t>Implications of Diabetes for the ways children and young people engage in sport:</a:t>
            </a:r>
          </a:p>
          <a:p>
            <a:endParaRPr lang="en-US" sz="2400" dirty="0"/>
          </a:p>
          <a:p>
            <a:r>
              <a:rPr lang="en-US" sz="2000" dirty="0" smtClean="0"/>
              <a:t>It </a:t>
            </a:r>
            <a:r>
              <a:rPr lang="en-US" sz="2000" dirty="0"/>
              <a:t>relates to the glucose levels in blood, which affects sports engagement because glucose is also an important energy source for ATP production during sport participation. </a:t>
            </a:r>
          </a:p>
          <a:p>
            <a:r>
              <a:rPr lang="en-US" sz="2000" dirty="0"/>
              <a:t>As a child or young athlete participates in sport, their muscle cells are opened for glucose transport without the need for insulin. </a:t>
            </a:r>
            <a:endParaRPr lang="en-US" sz="2000" dirty="0" smtClean="0"/>
          </a:p>
          <a:p>
            <a:r>
              <a:rPr lang="en-US" sz="2000" dirty="0" smtClean="0"/>
              <a:t>This </a:t>
            </a:r>
            <a:r>
              <a:rPr lang="en-US" sz="2000" dirty="0"/>
              <a:t>results in a decrease in blood glucose, which can become problematic for children and young athletes who have diabetes. </a:t>
            </a:r>
          </a:p>
          <a:p>
            <a:r>
              <a:rPr lang="en-US" sz="2000" dirty="0"/>
              <a:t>If glucose levels are too low it can lead to a hypoglycemic episode, but if they are too high it can cause a hyperglycemic episode. </a:t>
            </a:r>
          </a:p>
          <a:p>
            <a:r>
              <a:rPr lang="en-US" sz="2000" dirty="0"/>
              <a:t>Both of these can lead to loss of consciousness and death. </a:t>
            </a:r>
            <a:endParaRPr lang="en-US" sz="2000" dirty="0" smtClean="0"/>
          </a:p>
          <a:p>
            <a:r>
              <a:rPr lang="en-US" sz="2000" dirty="0" smtClean="0"/>
              <a:t>Important </a:t>
            </a:r>
            <a:r>
              <a:rPr lang="en-US" sz="2000" dirty="0"/>
              <a:t>that </a:t>
            </a:r>
            <a:r>
              <a:rPr lang="en-US" sz="2000" dirty="0" smtClean="0"/>
              <a:t>those </a:t>
            </a:r>
            <a:r>
              <a:rPr lang="en-US" sz="2000" dirty="0"/>
              <a:t>who have </a:t>
            </a:r>
            <a:r>
              <a:rPr lang="en-US" sz="2000" dirty="0" smtClean="0"/>
              <a:t>diabetes </a:t>
            </a:r>
            <a:r>
              <a:rPr lang="en-US" sz="2000" dirty="0"/>
              <a:t>monitor their blood glucose levels </a:t>
            </a:r>
            <a:r>
              <a:rPr lang="en-US" sz="2000" dirty="0" smtClean="0"/>
              <a:t>closely</a:t>
            </a:r>
          </a:p>
          <a:p>
            <a:r>
              <a:rPr lang="en-US" sz="2000" dirty="0" smtClean="0"/>
              <a:t>Normally </a:t>
            </a:r>
            <a:r>
              <a:rPr lang="en-US" sz="2000" dirty="0"/>
              <a:t>means not having an insulin injection before or after </a:t>
            </a:r>
            <a:r>
              <a:rPr lang="en-US" sz="2000" dirty="0" smtClean="0"/>
              <a:t>sport, and </a:t>
            </a:r>
            <a:r>
              <a:rPr lang="en-US" sz="2000" dirty="0"/>
              <a:t>eating meals before and after exercise to help balance blood glucose levels.</a:t>
            </a:r>
          </a:p>
          <a:p>
            <a:endParaRPr lang="en-US" sz="2000" dirty="0"/>
          </a:p>
        </p:txBody>
      </p:sp>
      <p:pic>
        <p:nvPicPr>
          <p:cNvPr id="4" name="Picture 3"/>
          <p:cNvPicPr>
            <a:picLocks noChangeAspect="1"/>
          </p:cNvPicPr>
          <p:nvPr/>
        </p:nvPicPr>
        <p:blipFill>
          <a:blip r:embed="rId2"/>
          <a:stretch>
            <a:fillRect/>
          </a:stretch>
        </p:blipFill>
        <p:spPr>
          <a:xfrm>
            <a:off x="1252232" y="171942"/>
            <a:ext cx="2771775" cy="1647825"/>
          </a:xfrm>
          <a:prstGeom prst="rect">
            <a:avLst/>
          </a:prstGeom>
        </p:spPr>
      </p:pic>
      <p:pic>
        <p:nvPicPr>
          <p:cNvPr id="7" name="Picture 6"/>
          <p:cNvPicPr>
            <a:picLocks noChangeAspect="1"/>
          </p:cNvPicPr>
          <p:nvPr/>
        </p:nvPicPr>
        <p:blipFill>
          <a:blip r:embed="rId3"/>
          <a:stretch>
            <a:fillRect/>
          </a:stretch>
        </p:blipFill>
        <p:spPr>
          <a:xfrm>
            <a:off x="1376056" y="4905682"/>
            <a:ext cx="2524125" cy="1809750"/>
          </a:xfrm>
          <a:prstGeom prst="rect">
            <a:avLst/>
          </a:prstGeom>
        </p:spPr>
      </p:pic>
    </p:spTree>
    <p:extLst>
      <p:ext uri="{BB962C8B-B14F-4D97-AF65-F5344CB8AC3E}">
        <p14:creationId xmlns:p14="http://schemas.microsoft.com/office/powerpoint/2010/main" val="345664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Type 1 Diabetes - Management</a:t>
            </a:r>
            <a:endParaRPr lang="en-AU" b="1" dirty="0"/>
          </a:p>
        </p:txBody>
      </p:sp>
      <p:sp>
        <p:nvSpPr>
          <p:cNvPr id="3" name="Content Placeholder 2"/>
          <p:cNvSpPr>
            <a:spLocks noGrp="1"/>
          </p:cNvSpPr>
          <p:nvPr>
            <p:ph idx="1"/>
          </p:nvPr>
        </p:nvSpPr>
        <p:spPr>
          <a:xfrm>
            <a:off x="4650658" y="127819"/>
            <a:ext cx="7374193" cy="6587613"/>
          </a:xfrm>
        </p:spPr>
        <p:txBody>
          <a:bodyPr anchor="t">
            <a:normAutofit fontScale="85000" lnSpcReduction="10000"/>
          </a:bodyPr>
          <a:lstStyle/>
          <a:p>
            <a:r>
              <a:rPr lang="en-US" sz="2000" dirty="0"/>
              <a:t>O</a:t>
            </a:r>
            <a:r>
              <a:rPr lang="en-US" sz="2000" dirty="0" smtClean="0"/>
              <a:t>ften </a:t>
            </a:r>
            <a:r>
              <a:rPr lang="en-US" sz="2000" dirty="0"/>
              <a:t>managed through insulin injections and access to sugary foods. </a:t>
            </a:r>
            <a:endParaRPr lang="en-US" sz="2000" dirty="0" smtClean="0"/>
          </a:p>
          <a:p>
            <a:r>
              <a:rPr lang="en-US" sz="2000" dirty="0" smtClean="0"/>
              <a:t>Children </a:t>
            </a:r>
            <a:r>
              <a:rPr lang="en-US" sz="2000" dirty="0"/>
              <a:t>and young athletes who have this medical condition should participate in regular physical activity as it helps manage both types of diabetes and can prevent hyperglycemia. </a:t>
            </a:r>
          </a:p>
          <a:p>
            <a:r>
              <a:rPr lang="en-US" sz="2000" dirty="0" smtClean="0"/>
              <a:t>Should </a:t>
            </a:r>
            <a:r>
              <a:rPr lang="en-US" sz="2000" dirty="0"/>
              <a:t>have access to food </a:t>
            </a:r>
            <a:r>
              <a:rPr lang="en-US" sz="2000" dirty="0" smtClean="0"/>
              <a:t>and </a:t>
            </a:r>
            <a:r>
              <a:rPr lang="en-US" sz="2000" dirty="0"/>
              <a:t>sugary drinks during physical activity </a:t>
            </a:r>
            <a:endParaRPr lang="en-US" sz="2000" dirty="0" smtClean="0"/>
          </a:p>
          <a:p>
            <a:r>
              <a:rPr lang="en-US" sz="2000" dirty="0" smtClean="0"/>
              <a:t>Eat </a:t>
            </a:r>
            <a:r>
              <a:rPr lang="en-US" sz="2000" dirty="0"/>
              <a:t>before and after sports events. </a:t>
            </a:r>
            <a:endParaRPr lang="en-US" sz="2000" dirty="0" smtClean="0"/>
          </a:p>
          <a:p>
            <a:r>
              <a:rPr lang="en-US" sz="2000" dirty="0" smtClean="0"/>
              <a:t>It </a:t>
            </a:r>
            <a:r>
              <a:rPr lang="en-US" sz="2000" dirty="0"/>
              <a:t>is important for those </a:t>
            </a:r>
            <a:r>
              <a:rPr lang="en-US" sz="2000" dirty="0" smtClean="0"/>
              <a:t>supervising </a:t>
            </a:r>
            <a:r>
              <a:rPr lang="en-US" sz="2000" dirty="0"/>
              <a:t>to know the first aid procedures used to manage hyper and hypoglycemic episodes</a:t>
            </a:r>
            <a:r>
              <a:rPr lang="en-US" sz="2000" dirty="0" smtClean="0"/>
              <a:t>.</a:t>
            </a:r>
            <a:endParaRPr lang="en-US" sz="2000" dirty="0"/>
          </a:p>
          <a:p>
            <a:r>
              <a:rPr lang="en-US" sz="2000" b="1" i="1" dirty="0"/>
              <a:t>Hypoglycemic</a:t>
            </a:r>
            <a:r>
              <a:rPr lang="en-US" sz="2000" i="1" dirty="0"/>
              <a:t> episodes</a:t>
            </a:r>
            <a:r>
              <a:rPr lang="en-US" sz="2000" dirty="0"/>
              <a:t> have a sudden onset and cause: </a:t>
            </a:r>
            <a:endParaRPr lang="en-US" sz="2000" dirty="0" smtClean="0"/>
          </a:p>
          <a:p>
            <a:pPr lvl="1"/>
            <a:r>
              <a:rPr lang="en-US" sz="1800" dirty="0"/>
              <a:t>R</a:t>
            </a:r>
            <a:r>
              <a:rPr lang="en-US" sz="1800" dirty="0" smtClean="0"/>
              <a:t>apid </a:t>
            </a:r>
            <a:r>
              <a:rPr lang="en-US" sz="1800" dirty="0"/>
              <a:t>heart </a:t>
            </a:r>
            <a:r>
              <a:rPr lang="en-US" sz="1800" dirty="0" smtClean="0"/>
              <a:t>rate</a:t>
            </a:r>
          </a:p>
          <a:p>
            <a:pPr lvl="1"/>
            <a:r>
              <a:rPr lang="en-US" sz="1800" dirty="0" smtClean="0"/>
              <a:t>Sweating</a:t>
            </a:r>
          </a:p>
          <a:p>
            <a:pPr lvl="1"/>
            <a:r>
              <a:rPr lang="en-US" sz="1800" dirty="0" smtClean="0"/>
              <a:t>Shaking</a:t>
            </a:r>
          </a:p>
          <a:p>
            <a:pPr lvl="1"/>
            <a:r>
              <a:rPr lang="en-US" sz="1800" dirty="0" smtClean="0"/>
              <a:t>Anxiety</a:t>
            </a:r>
          </a:p>
          <a:p>
            <a:pPr lvl="1"/>
            <a:r>
              <a:rPr lang="en-US" sz="1800" dirty="0" smtClean="0"/>
              <a:t>Dizziness </a:t>
            </a:r>
            <a:r>
              <a:rPr lang="en-US" sz="1800" dirty="0"/>
              <a:t>and unconsciousness. </a:t>
            </a:r>
            <a:endParaRPr lang="en-US" sz="1800" dirty="0" smtClean="0"/>
          </a:p>
          <a:p>
            <a:r>
              <a:rPr lang="en-US" sz="2000" dirty="0" smtClean="0"/>
              <a:t>Managed </a:t>
            </a:r>
            <a:r>
              <a:rPr lang="en-US" sz="2000" dirty="0"/>
              <a:t>by providing sugary foods or drinks, such as: jelly beans or juice. Further food should then be consumed afterwards</a:t>
            </a:r>
            <a:r>
              <a:rPr lang="en-US" sz="2000" dirty="0" smtClean="0"/>
              <a:t>.</a:t>
            </a:r>
            <a:endParaRPr lang="en-US" sz="2000" dirty="0"/>
          </a:p>
          <a:p>
            <a:r>
              <a:rPr lang="en-US" sz="2000" b="1" i="1" dirty="0"/>
              <a:t>Hyperglycemic</a:t>
            </a:r>
            <a:r>
              <a:rPr lang="en-US" sz="2000" i="1" dirty="0"/>
              <a:t> episodes</a:t>
            </a:r>
            <a:r>
              <a:rPr lang="en-US" sz="2000" dirty="0"/>
              <a:t> occur slowly and may cause: thirst, vomiting, weak rapid pulse, rapid breathing and drowsiness. Medical assistance should be sought in the treatment of hyperglycemic episodes.</a:t>
            </a:r>
          </a:p>
          <a:p>
            <a:endParaRPr lang="en-US" sz="2000" dirty="0"/>
          </a:p>
        </p:txBody>
      </p:sp>
      <p:pic>
        <p:nvPicPr>
          <p:cNvPr id="4" name="Picture 3"/>
          <p:cNvPicPr>
            <a:picLocks noChangeAspect="1"/>
          </p:cNvPicPr>
          <p:nvPr/>
        </p:nvPicPr>
        <p:blipFill>
          <a:blip r:embed="rId2"/>
          <a:stretch>
            <a:fillRect/>
          </a:stretch>
        </p:blipFill>
        <p:spPr>
          <a:xfrm>
            <a:off x="1008829" y="63061"/>
            <a:ext cx="3173904" cy="1584763"/>
          </a:xfrm>
          <a:prstGeom prst="rect">
            <a:avLst/>
          </a:prstGeom>
        </p:spPr>
      </p:pic>
      <p:pic>
        <p:nvPicPr>
          <p:cNvPr id="5" name="Picture 4"/>
          <p:cNvPicPr>
            <a:picLocks noChangeAspect="1"/>
          </p:cNvPicPr>
          <p:nvPr/>
        </p:nvPicPr>
        <p:blipFill>
          <a:blip r:embed="rId3"/>
          <a:stretch>
            <a:fillRect/>
          </a:stretch>
        </p:blipFill>
        <p:spPr>
          <a:xfrm>
            <a:off x="1220458" y="5248275"/>
            <a:ext cx="2962275" cy="1543050"/>
          </a:xfrm>
          <a:prstGeom prst="rect">
            <a:avLst/>
          </a:prstGeom>
        </p:spPr>
      </p:pic>
    </p:spTree>
    <p:extLst>
      <p:ext uri="{BB962C8B-B14F-4D97-AF65-F5344CB8AC3E}">
        <p14:creationId xmlns:p14="http://schemas.microsoft.com/office/powerpoint/2010/main" val="329417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Epilepsy</a:t>
            </a:r>
            <a:endParaRPr lang="en-AU" b="1" dirty="0"/>
          </a:p>
        </p:txBody>
      </p:sp>
      <p:sp>
        <p:nvSpPr>
          <p:cNvPr id="3" name="Content Placeholder 2"/>
          <p:cNvSpPr>
            <a:spLocks noGrp="1"/>
          </p:cNvSpPr>
          <p:nvPr>
            <p:ph idx="1"/>
          </p:nvPr>
        </p:nvSpPr>
        <p:spPr>
          <a:xfrm>
            <a:off x="4650658" y="127819"/>
            <a:ext cx="7374193" cy="6587613"/>
          </a:xfrm>
        </p:spPr>
        <p:txBody>
          <a:bodyPr anchor="t">
            <a:normAutofit fontScale="85000" lnSpcReduction="10000"/>
          </a:bodyPr>
          <a:lstStyle/>
          <a:p>
            <a:r>
              <a:rPr lang="en-US" sz="2000" dirty="0"/>
              <a:t>D</a:t>
            </a:r>
            <a:r>
              <a:rPr lang="en-US" sz="2000" dirty="0" smtClean="0"/>
              <a:t>isruption </a:t>
            </a:r>
            <a:r>
              <a:rPr lang="en-US" sz="2000" dirty="0"/>
              <a:t>of normal brain activity that results in seizures. </a:t>
            </a:r>
            <a:endParaRPr lang="en-US" sz="2000" dirty="0" smtClean="0"/>
          </a:p>
          <a:p>
            <a:r>
              <a:rPr lang="en-US" sz="2000" dirty="0" smtClean="0"/>
              <a:t>A </a:t>
            </a:r>
            <a:r>
              <a:rPr lang="en-US" sz="2000" dirty="0"/>
              <a:t>seizure is when the brains nerve cells misfire and generate sudden, uncontrolled burst of electrical activity in the brain. </a:t>
            </a:r>
          </a:p>
          <a:p>
            <a:r>
              <a:rPr lang="en-US" sz="2000" dirty="0"/>
              <a:t>The orderly communication between nerve cells becomes scrambled and our thoughts, feelings or movements become momentarily confused or uncontrolled. </a:t>
            </a:r>
            <a:endParaRPr lang="en-US" sz="2000" dirty="0" smtClean="0"/>
          </a:p>
          <a:p>
            <a:r>
              <a:rPr lang="en-US" sz="2000" dirty="0" smtClean="0"/>
              <a:t>Epileptic </a:t>
            </a:r>
            <a:r>
              <a:rPr lang="en-US" sz="2000" dirty="0"/>
              <a:t>seizures can be </a:t>
            </a:r>
            <a:r>
              <a:rPr lang="en-US" sz="2000" dirty="0" smtClean="0"/>
              <a:t>subtle - only </a:t>
            </a:r>
            <a:r>
              <a:rPr lang="en-US" sz="2000" dirty="0"/>
              <a:t>momentary loss of consciousness, or conspicuous causing sudden loss of body control. </a:t>
            </a:r>
          </a:p>
          <a:p>
            <a:pPr marL="0" indent="0" algn="ctr">
              <a:buNone/>
            </a:pPr>
            <a:r>
              <a:rPr lang="en-US" sz="2000" b="1" dirty="0"/>
              <a:t>Implications of Epilepsy for the ways children and young people engage in sport:</a:t>
            </a:r>
          </a:p>
          <a:p>
            <a:r>
              <a:rPr lang="en-US" sz="2000" dirty="0" smtClean="0"/>
              <a:t>Should </a:t>
            </a:r>
            <a:r>
              <a:rPr lang="en-US" sz="2000" dirty="0"/>
              <a:t>not stop children and young athletes from participating in sport</a:t>
            </a:r>
            <a:r>
              <a:rPr lang="en-US" sz="2000" dirty="0" smtClean="0"/>
              <a:t>.</a:t>
            </a:r>
          </a:p>
          <a:p>
            <a:r>
              <a:rPr lang="en-US" sz="2000" dirty="0" smtClean="0"/>
              <a:t>Many </a:t>
            </a:r>
            <a:r>
              <a:rPr lang="en-US" sz="2000" dirty="0"/>
              <a:t>medications that can be used to reduce the likelihood of seizures occurring. </a:t>
            </a:r>
            <a:endParaRPr lang="en-US" sz="2000" dirty="0" smtClean="0"/>
          </a:p>
          <a:p>
            <a:r>
              <a:rPr lang="en-US" sz="2000" dirty="0" smtClean="0"/>
              <a:t>Should </a:t>
            </a:r>
            <a:r>
              <a:rPr lang="en-US" sz="2000" dirty="0"/>
              <a:t>not limit sport </a:t>
            </a:r>
            <a:r>
              <a:rPr lang="en-US" sz="2000" dirty="0" smtClean="0"/>
              <a:t>choice, </a:t>
            </a:r>
            <a:r>
              <a:rPr lang="en-US" sz="2000" dirty="0"/>
              <a:t>but the type and possible triggers should be considered as sports are selected. </a:t>
            </a:r>
            <a:endParaRPr lang="en-US" sz="2000" dirty="0" smtClean="0"/>
          </a:p>
          <a:p>
            <a:r>
              <a:rPr lang="en-US" sz="2000" dirty="0" smtClean="0"/>
              <a:t>Should </a:t>
            </a:r>
            <a:r>
              <a:rPr lang="en-US" sz="2000" dirty="0"/>
              <a:t>ensure others are present as they participate in sports, particularly activities such as: water sports, bike and horse riding.</a:t>
            </a:r>
          </a:p>
          <a:p>
            <a:endParaRPr lang="en-US" sz="2000" dirty="0"/>
          </a:p>
        </p:txBody>
      </p:sp>
      <p:pic>
        <p:nvPicPr>
          <p:cNvPr id="4" name="Picture 3"/>
          <p:cNvPicPr>
            <a:picLocks noChangeAspect="1"/>
          </p:cNvPicPr>
          <p:nvPr/>
        </p:nvPicPr>
        <p:blipFill>
          <a:blip r:embed="rId2"/>
          <a:stretch>
            <a:fillRect/>
          </a:stretch>
        </p:blipFill>
        <p:spPr>
          <a:xfrm>
            <a:off x="1447495" y="127819"/>
            <a:ext cx="2381250" cy="1914525"/>
          </a:xfrm>
          <a:prstGeom prst="rect">
            <a:avLst/>
          </a:prstGeom>
        </p:spPr>
      </p:pic>
      <p:pic>
        <p:nvPicPr>
          <p:cNvPr id="5" name="Picture 4"/>
          <p:cNvPicPr>
            <a:picLocks noChangeAspect="1"/>
          </p:cNvPicPr>
          <p:nvPr/>
        </p:nvPicPr>
        <p:blipFill>
          <a:blip r:embed="rId3"/>
          <a:stretch>
            <a:fillRect/>
          </a:stretch>
        </p:blipFill>
        <p:spPr>
          <a:xfrm>
            <a:off x="1447495" y="5037903"/>
            <a:ext cx="2619375" cy="1743075"/>
          </a:xfrm>
          <a:prstGeom prst="rect">
            <a:avLst/>
          </a:prstGeom>
        </p:spPr>
      </p:pic>
    </p:spTree>
    <p:extLst>
      <p:ext uri="{BB962C8B-B14F-4D97-AF65-F5344CB8AC3E}">
        <p14:creationId xmlns:p14="http://schemas.microsoft.com/office/powerpoint/2010/main" val="239734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Epilepsy - Management</a:t>
            </a:r>
            <a:endParaRPr lang="en-AU" b="1" dirty="0"/>
          </a:p>
        </p:txBody>
      </p:sp>
      <p:sp>
        <p:nvSpPr>
          <p:cNvPr id="3" name="Content Placeholder 2"/>
          <p:cNvSpPr>
            <a:spLocks noGrp="1"/>
          </p:cNvSpPr>
          <p:nvPr>
            <p:ph idx="1"/>
          </p:nvPr>
        </p:nvSpPr>
        <p:spPr>
          <a:xfrm>
            <a:off x="4650658" y="127819"/>
            <a:ext cx="7374193" cy="6587613"/>
          </a:xfrm>
        </p:spPr>
        <p:txBody>
          <a:bodyPr anchor="t">
            <a:normAutofit/>
          </a:bodyPr>
          <a:lstStyle/>
          <a:p>
            <a:r>
              <a:rPr lang="en-US" sz="2000" dirty="0" smtClean="0"/>
              <a:t>Epilepsy </a:t>
            </a:r>
            <a:r>
              <a:rPr lang="en-US" sz="2000" dirty="0"/>
              <a:t>can be managed through medication, but the supervising adult should be aware of how to manage seizures, in case they occur.</a:t>
            </a:r>
          </a:p>
          <a:p>
            <a:endParaRPr lang="en-US" sz="2000" dirty="0"/>
          </a:p>
        </p:txBody>
      </p:sp>
      <p:pic>
        <p:nvPicPr>
          <p:cNvPr id="4" name="Picture 3"/>
          <p:cNvPicPr>
            <a:picLocks noChangeAspect="1"/>
          </p:cNvPicPr>
          <p:nvPr/>
        </p:nvPicPr>
        <p:blipFill>
          <a:blip r:embed="rId2"/>
          <a:stretch>
            <a:fillRect/>
          </a:stretch>
        </p:blipFill>
        <p:spPr>
          <a:xfrm>
            <a:off x="6351368" y="1967733"/>
            <a:ext cx="3819525" cy="3752850"/>
          </a:xfrm>
          <a:prstGeom prst="rect">
            <a:avLst/>
          </a:prstGeom>
        </p:spPr>
      </p:pic>
    </p:spTree>
    <p:extLst>
      <p:ext uri="{BB962C8B-B14F-4D97-AF65-F5344CB8AC3E}">
        <p14:creationId xmlns:p14="http://schemas.microsoft.com/office/powerpoint/2010/main" val="202363153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268</TotalTime>
  <Words>1533</Words>
  <Application>Microsoft Office PowerPoint</Application>
  <PresentationFormat>Widescreen</PresentationFormat>
  <Paragraphs>208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 Light</vt:lpstr>
      <vt:lpstr>Rockwell</vt:lpstr>
      <vt:lpstr>Wingdings</vt:lpstr>
      <vt:lpstr>Atlas</vt:lpstr>
      <vt:lpstr>Children and Young Athletes</vt:lpstr>
      <vt:lpstr>Children and Young Athletes - Overview</vt:lpstr>
      <vt:lpstr>Asthma</vt:lpstr>
      <vt:lpstr>Asthma - Management</vt:lpstr>
      <vt:lpstr>Type 1 Diabetes</vt:lpstr>
      <vt:lpstr>Type 1 Diabetes cont…</vt:lpstr>
      <vt:lpstr>Type 1 Diabetes - Management</vt:lpstr>
      <vt:lpstr>Epilepsy</vt:lpstr>
      <vt:lpstr>Epilepsy - Management</vt:lpstr>
      <vt:lpstr>Overuse Injuries</vt:lpstr>
      <vt:lpstr>Overuse Injuries cont…</vt:lpstr>
      <vt:lpstr>Overuse Injuries cont…</vt:lpstr>
      <vt:lpstr>Overuse Injuries - Management</vt:lpstr>
      <vt:lpstr>Thermoregulation</vt:lpstr>
      <vt:lpstr>Thermoregulation</vt:lpstr>
      <vt:lpstr>Thermoregulation - Management</vt:lpstr>
      <vt:lpstr>Thermoregulation - Management</vt:lpstr>
      <vt:lpstr>Resistance Training</vt:lpstr>
      <vt:lpstr>Resistance Training</vt:lpstr>
      <vt:lpstr>Resistance Training</vt:lpstr>
      <vt:lpstr>Resistance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young athletes</dc:title>
  <dc:creator>Microsoft Office User</dc:creator>
  <cp:lastModifiedBy>Lenovo</cp:lastModifiedBy>
  <cp:revision>19</cp:revision>
  <dcterms:created xsi:type="dcterms:W3CDTF">2016-06-04T03:52:57Z</dcterms:created>
  <dcterms:modified xsi:type="dcterms:W3CDTF">2018-05-06T21:48:13Z</dcterms:modified>
</cp:coreProperties>
</file>