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sldIdLst>
    <p:sldId id="262" r:id="rId2"/>
    <p:sldId id="263" r:id="rId3"/>
    <p:sldId id="276" r:id="rId4"/>
    <p:sldId id="275" r:id="rId5"/>
    <p:sldId id="257" r:id="rId6"/>
    <p:sldId id="265" r:id="rId7"/>
    <p:sldId id="267" r:id="rId8"/>
    <p:sldId id="269" r:id="rId9"/>
    <p:sldId id="270" r:id="rId10"/>
    <p:sldId id="273"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314" autoAdjust="0"/>
    <p:restoredTop sz="94660"/>
  </p:normalViewPr>
  <p:slideViewPr>
    <p:cSldViewPr snapToGrid="0">
      <p:cViewPr varScale="1">
        <p:scale>
          <a:sx n="114" d="100"/>
          <a:sy n="114" d="100"/>
        </p:scale>
        <p:origin x="72" y="3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DB25B0-322B-411C-87C1-CB2F665D0A3C}" type="datetimeFigureOut">
              <a:rPr lang="en-AU" smtClean="0"/>
              <a:t>22/10/2018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8FD920-F857-4881-96C4-481020E280E8}" type="slidenum">
              <a:rPr lang="en-AU" smtClean="0"/>
              <a:t>‹#›</a:t>
            </a:fld>
            <a:endParaRPr lang="en-AU"/>
          </a:p>
        </p:txBody>
      </p:sp>
    </p:spTree>
    <p:extLst>
      <p:ext uri="{BB962C8B-B14F-4D97-AF65-F5344CB8AC3E}">
        <p14:creationId xmlns:p14="http://schemas.microsoft.com/office/powerpoint/2010/main" val="849683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9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
        <p:nvSpPr>
          <p:cNvPr id="329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258ABEE-1225-46E8-88EA-041E72615BDB}" type="slidenum">
              <a:rPr lang="en-AU" altLang="en-US" smtClean="0">
                <a:solidFill>
                  <a:prstClr val="black"/>
                </a:solidFill>
              </a:rPr>
              <a:pPr>
                <a:spcBef>
                  <a:spcPct val="0"/>
                </a:spcBef>
              </a:pPr>
              <a:t>5</a:t>
            </a:fld>
            <a:endParaRPr lang="en-AU" altLang="en-US" smtClean="0">
              <a:solidFill>
                <a:prstClr val="black"/>
              </a:solidFill>
            </a:endParaRPr>
          </a:p>
        </p:txBody>
      </p:sp>
    </p:spTree>
    <p:extLst>
      <p:ext uri="{BB962C8B-B14F-4D97-AF65-F5344CB8AC3E}">
        <p14:creationId xmlns:p14="http://schemas.microsoft.com/office/powerpoint/2010/main" val="2413014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3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
        <p:nvSpPr>
          <p:cNvPr id="333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E4A69F1-852B-434A-8A3C-6306579C1B3F}" type="slidenum">
              <a:rPr lang="en-AU" altLang="en-US" smtClean="0">
                <a:solidFill>
                  <a:prstClr val="black"/>
                </a:solidFill>
              </a:rPr>
              <a:pPr>
                <a:spcBef>
                  <a:spcPct val="0"/>
                </a:spcBef>
              </a:pPr>
              <a:t>7</a:t>
            </a:fld>
            <a:endParaRPr lang="en-AU" altLang="en-US" smtClean="0">
              <a:solidFill>
                <a:prstClr val="black"/>
              </a:solidFill>
            </a:endParaRPr>
          </a:p>
        </p:txBody>
      </p:sp>
    </p:spTree>
    <p:extLst>
      <p:ext uri="{BB962C8B-B14F-4D97-AF65-F5344CB8AC3E}">
        <p14:creationId xmlns:p14="http://schemas.microsoft.com/office/powerpoint/2010/main" val="1642665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879C0181-A8CD-429B-BCCB-F708909366AF}" type="datetime1">
              <a:rPr lang="en-US" altLang="en-US" smtClean="0"/>
              <a:pPr>
                <a:defRPr/>
              </a:pPr>
              <a:t>10/22/2018</a:t>
            </a:fld>
            <a:endParaRPr lang="en-AU" altLang="en-US"/>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7EC6BF66-DB24-44A9-B970-B0D884E5B67B}" type="slidenum">
              <a:rPr lang="en-AU" altLang="en-US" smtClean="0"/>
              <a:pPr>
                <a:defRPr/>
              </a:pPr>
              <a:t>‹#›</a:t>
            </a:fld>
            <a:endParaRPr lang="en-AU" altLang="en-US"/>
          </a:p>
        </p:txBody>
      </p:sp>
    </p:spTree>
    <p:extLst>
      <p:ext uri="{BB962C8B-B14F-4D97-AF65-F5344CB8AC3E}">
        <p14:creationId xmlns:p14="http://schemas.microsoft.com/office/powerpoint/2010/main" val="997553612"/>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fld id="{5029D9A8-6E3E-45A3-BA2C-D92457C00492}" type="datetime1">
              <a:rPr lang="en-US" altLang="en-US" smtClean="0">
                <a:ea typeface="MS PGothic" panose="020B0600070205080204" pitchFamily="34" charset="-128"/>
              </a:rPr>
              <a:pPr fontAlgn="base">
                <a:spcBef>
                  <a:spcPct val="0"/>
                </a:spcBef>
                <a:spcAft>
                  <a:spcPct val="0"/>
                </a:spcAft>
                <a:defRPr/>
              </a:pPr>
              <a:t>10/22/2018</a:t>
            </a:fld>
            <a:endParaRPr lang="en-AU" altLang="en-US">
              <a:ea typeface="MS PGothic" panose="020B0600070205080204" pitchFamily="34" charset="-128"/>
            </a:endParaRPr>
          </a:p>
        </p:txBody>
      </p:sp>
      <p:sp>
        <p:nvSpPr>
          <p:cNvPr id="6" name="Footer Placeholder 5"/>
          <p:cNvSpPr>
            <a:spLocks noGrp="1"/>
          </p:cNvSpPr>
          <p:nvPr>
            <p:ph type="ftr" sz="quarter" idx="11"/>
          </p:nvPr>
        </p:nvSpPr>
        <p:spPr/>
        <p:txBody>
          <a:bodyPr/>
          <a:lstStyle/>
          <a:p>
            <a:pPr fontAlgn="base">
              <a:spcBef>
                <a:spcPct val="0"/>
              </a:spcBef>
              <a:spcAft>
                <a:spcPct val="0"/>
              </a:spcAft>
              <a:defRPr/>
            </a:pPr>
            <a:endParaRPr lang="en-AU"/>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E7C9A02E-75BB-422B-A628-A033EAF084BE}"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Tree>
    <p:extLst>
      <p:ext uri="{BB962C8B-B14F-4D97-AF65-F5344CB8AC3E}">
        <p14:creationId xmlns:p14="http://schemas.microsoft.com/office/powerpoint/2010/main" val="2230611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fld id="{5029D9A8-6E3E-45A3-BA2C-D92457C00492}" type="datetime1">
              <a:rPr lang="en-US" altLang="en-US" smtClean="0">
                <a:ea typeface="MS PGothic" panose="020B0600070205080204" pitchFamily="34" charset="-128"/>
              </a:rPr>
              <a:pPr fontAlgn="base">
                <a:spcBef>
                  <a:spcPct val="0"/>
                </a:spcBef>
                <a:spcAft>
                  <a:spcPct val="0"/>
                </a:spcAft>
                <a:defRPr/>
              </a:pPr>
              <a:t>10/22/2018</a:t>
            </a:fld>
            <a:endParaRPr lang="en-AU" altLang="en-US">
              <a:ea typeface="MS PGothic" panose="020B0600070205080204" pitchFamily="34" charset="-128"/>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en-AU"/>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E7C9A02E-75BB-422B-A628-A033EAF084BE}"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Tree>
    <p:extLst>
      <p:ext uri="{BB962C8B-B14F-4D97-AF65-F5344CB8AC3E}">
        <p14:creationId xmlns:p14="http://schemas.microsoft.com/office/powerpoint/2010/main" val="2930818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pPr fontAlgn="base">
              <a:spcBef>
                <a:spcPct val="0"/>
              </a:spcBef>
              <a:spcAft>
                <a:spcPct val="0"/>
              </a:spcAft>
              <a:defRPr/>
            </a:pPr>
            <a:fld id="{5029D9A8-6E3E-45A3-BA2C-D92457C00492}" type="datetime1">
              <a:rPr lang="en-US" altLang="en-US" smtClean="0">
                <a:ea typeface="MS PGothic" panose="020B0600070205080204" pitchFamily="34" charset="-128"/>
              </a:rPr>
              <a:pPr fontAlgn="base">
                <a:spcBef>
                  <a:spcPct val="0"/>
                </a:spcBef>
                <a:spcAft>
                  <a:spcPct val="0"/>
                </a:spcAft>
                <a:defRPr/>
              </a:pPr>
              <a:t>10/22/2018</a:t>
            </a:fld>
            <a:endParaRPr lang="en-AU" altLang="en-US">
              <a:ea typeface="MS PGothic" panose="020B0600070205080204" pitchFamily="34" charset="-128"/>
            </a:endParaRPr>
          </a:p>
        </p:txBody>
      </p:sp>
      <p:sp>
        <p:nvSpPr>
          <p:cNvPr id="3" name="Footer Placeholder 2"/>
          <p:cNvSpPr>
            <a:spLocks noGrp="1"/>
          </p:cNvSpPr>
          <p:nvPr>
            <p:ph type="ftr" sz="quarter" idx="11"/>
          </p:nvPr>
        </p:nvSpPr>
        <p:spPr/>
        <p:txBody>
          <a:bodyPr/>
          <a:lstStyle/>
          <a:p>
            <a:pPr fontAlgn="base">
              <a:spcBef>
                <a:spcPct val="0"/>
              </a:spcBef>
              <a:spcAft>
                <a:spcPct val="0"/>
              </a:spcAft>
              <a:defRPr/>
            </a:pPr>
            <a:endParaRPr lang="en-AU"/>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7C9A02E-75BB-422B-A628-A033EAF084BE}"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Tree>
    <p:extLst>
      <p:ext uri="{BB962C8B-B14F-4D97-AF65-F5344CB8AC3E}">
        <p14:creationId xmlns:p14="http://schemas.microsoft.com/office/powerpoint/2010/main" val="1762189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08BECF22-9176-4C8A-9F5D-FA17A4211023}" type="datetime1">
              <a:rPr lang="en-US" altLang="en-US" smtClean="0"/>
              <a:pPr>
                <a:defRPr/>
              </a:pPr>
              <a:t>10/22/2018</a:t>
            </a:fld>
            <a:endParaRPr lang="en-AU" altLang="en-US"/>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AB319EDD-03D9-4E91-B72B-AA6BD83FCA54}" type="slidenum">
              <a:rPr lang="en-AU" altLang="en-US" smtClean="0"/>
              <a:pPr>
                <a:defRPr/>
              </a:pPr>
              <a:t>‹#›</a:t>
            </a:fld>
            <a:endParaRPr lang="en-AU" altLang="en-US"/>
          </a:p>
        </p:txBody>
      </p:sp>
    </p:spTree>
    <p:extLst>
      <p:ext uri="{BB962C8B-B14F-4D97-AF65-F5344CB8AC3E}">
        <p14:creationId xmlns:p14="http://schemas.microsoft.com/office/powerpoint/2010/main" val="218773850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AF320A00-F20E-4DD6-8E92-B5AB88DDAFB8}" type="datetime1">
              <a:rPr lang="en-US" altLang="en-US" smtClean="0"/>
              <a:pPr>
                <a:defRPr/>
              </a:pPr>
              <a:t>10/22/2018</a:t>
            </a:fld>
            <a:endParaRPr lang="en-AU" altLang="en-US"/>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AF2AD5BF-B853-4064-AEB6-EA2DA304E187}" type="slidenum">
              <a:rPr lang="en-AU" altLang="en-US" smtClean="0"/>
              <a:pPr>
                <a:defRPr/>
              </a:pPr>
              <a:t>‹#›</a:t>
            </a:fld>
            <a:endParaRPr lang="en-AU" altLang="en-US"/>
          </a:p>
        </p:txBody>
      </p:sp>
    </p:spTree>
    <p:extLst>
      <p:ext uri="{BB962C8B-B14F-4D97-AF65-F5344CB8AC3E}">
        <p14:creationId xmlns:p14="http://schemas.microsoft.com/office/powerpoint/2010/main" val="248214282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C67CF23F-DDCB-4B1E-9071-33D1641E5D61}" type="datetime1">
              <a:rPr lang="en-US" altLang="en-US" smtClean="0"/>
              <a:pPr>
                <a:defRPr/>
              </a:pPr>
              <a:t>10/22/2018</a:t>
            </a:fld>
            <a:endParaRPr lang="en-AU" altLang="en-US"/>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355941F9-B969-41E6-82AD-92A2745EC6EE}" type="slidenum">
              <a:rPr lang="en-AU" altLang="en-US" smtClean="0"/>
              <a:pPr>
                <a:defRPr/>
              </a:pPr>
              <a:t>‹#›</a:t>
            </a:fld>
            <a:endParaRPr lang="en-AU" altLang="en-US"/>
          </a:p>
        </p:txBody>
      </p:sp>
    </p:spTree>
    <p:extLst>
      <p:ext uri="{BB962C8B-B14F-4D97-AF65-F5344CB8AC3E}">
        <p14:creationId xmlns:p14="http://schemas.microsoft.com/office/powerpoint/2010/main" val="2216866265"/>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82CB1506-CD80-4B42-8776-473FD7FE8053}" type="datetime1">
              <a:rPr lang="en-US" altLang="en-US" smtClean="0"/>
              <a:pPr>
                <a:defRPr/>
              </a:pPr>
              <a:t>10/22/2018</a:t>
            </a:fld>
            <a:endParaRPr lang="en-AU" altLang="en-US"/>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pPr>
              <a:defRPr/>
            </a:pPr>
            <a:fld id="{22E26D09-FDA0-4B54-B770-7E3CEE9F1C2A}" type="slidenum">
              <a:rPr lang="en-AU" altLang="en-US" smtClean="0"/>
              <a:pPr>
                <a:defRPr/>
              </a:pPr>
              <a:t>‹#›</a:t>
            </a:fld>
            <a:endParaRPr lang="en-AU" altLang="en-US"/>
          </a:p>
        </p:txBody>
      </p:sp>
    </p:spTree>
    <p:extLst>
      <p:ext uri="{BB962C8B-B14F-4D97-AF65-F5344CB8AC3E}">
        <p14:creationId xmlns:p14="http://schemas.microsoft.com/office/powerpoint/2010/main" val="2173776486"/>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C01C326A-C5C3-4105-A13D-303829E147F6}" type="datetime1">
              <a:rPr lang="en-US" altLang="en-US" smtClean="0"/>
              <a:pPr>
                <a:defRPr/>
              </a:pPr>
              <a:t>10/22/2018</a:t>
            </a:fld>
            <a:endParaRPr lang="en-AU" altLang="en-US"/>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F9C32E2F-8466-47C3-851B-2BAB55D41746}" type="slidenum">
              <a:rPr lang="en-AU" altLang="en-US" smtClean="0"/>
              <a:pPr>
                <a:defRPr/>
              </a:pPr>
              <a:t>‹#›</a:t>
            </a:fld>
            <a:endParaRPr lang="en-AU" altLang="en-US"/>
          </a:p>
        </p:txBody>
      </p:sp>
    </p:spTree>
    <p:extLst>
      <p:ext uri="{BB962C8B-B14F-4D97-AF65-F5344CB8AC3E}">
        <p14:creationId xmlns:p14="http://schemas.microsoft.com/office/powerpoint/2010/main" val="378552899"/>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121E1558-B15B-4CED-9010-2E368F0FBD43}" type="datetime1">
              <a:rPr lang="en-US" altLang="en-US" smtClean="0"/>
              <a:pPr>
                <a:defRPr/>
              </a:pPr>
              <a:t>10/22/2018</a:t>
            </a:fld>
            <a:endParaRPr lang="en-AU" altLang="en-US"/>
          </a:p>
        </p:txBody>
      </p:sp>
      <p:sp>
        <p:nvSpPr>
          <p:cNvPr id="8" name="Footer Placeholder 7"/>
          <p:cNvSpPr>
            <a:spLocks noGrp="1"/>
          </p:cNvSpPr>
          <p:nvPr>
            <p:ph type="ftr" sz="quarter" idx="11"/>
          </p:nvPr>
        </p:nvSpPr>
        <p:spPr/>
        <p:txBody>
          <a:bodyPr/>
          <a:lstStyle/>
          <a:p>
            <a:pPr>
              <a:defRPr/>
            </a:pPr>
            <a:endParaRPr lang="en-AU"/>
          </a:p>
        </p:txBody>
      </p:sp>
      <p:sp>
        <p:nvSpPr>
          <p:cNvPr id="9" name="Slide Number Placeholder 8"/>
          <p:cNvSpPr>
            <a:spLocks noGrp="1"/>
          </p:cNvSpPr>
          <p:nvPr>
            <p:ph type="sldNum" sz="quarter" idx="12"/>
          </p:nvPr>
        </p:nvSpPr>
        <p:spPr/>
        <p:txBody>
          <a:bodyPr/>
          <a:lstStyle/>
          <a:p>
            <a:pPr>
              <a:defRPr/>
            </a:pPr>
            <a:fld id="{21B31BF6-82C9-4473-8A8E-8E9D2A7FEC5B}" type="slidenum">
              <a:rPr lang="en-AU" altLang="en-US" smtClean="0"/>
              <a:pPr>
                <a:defRPr/>
              </a:pPr>
              <a:t>‹#›</a:t>
            </a:fld>
            <a:endParaRPr lang="en-AU" altLang="en-US"/>
          </a:p>
        </p:txBody>
      </p:sp>
    </p:spTree>
    <p:extLst>
      <p:ext uri="{BB962C8B-B14F-4D97-AF65-F5344CB8AC3E}">
        <p14:creationId xmlns:p14="http://schemas.microsoft.com/office/powerpoint/2010/main" val="3152387887"/>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48884945-BB2D-42EA-B77B-FB6EBCBF4A42}" type="datetime1">
              <a:rPr lang="en-US" altLang="en-US" smtClean="0"/>
              <a:pPr>
                <a:defRPr/>
              </a:pPr>
              <a:t>10/22/2018</a:t>
            </a:fld>
            <a:endParaRPr lang="en-AU" altLang="en-US"/>
          </a:p>
        </p:txBody>
      </p:sp>
      <p:sp>
        <p:nvSpPr>
          <p:cNvPr id="4" name="Footer Placeholder 3"/>
          <p:cNvSpPr>
            <a:spLocks noGrp="1"/>
          </p:cNvSpPr>
          <p:nvPr>
            <p:ph type="ftr" sz="quarter" idx="11"/>
          </p:nvPr>
        </p:nvSpPr>
        <p:spPr/>
        <p:txBody>
          <a:bodyPr/>
          <a:lstStyle/>
          <a:p>
            <a:pPr>
              <a:defRPr/>
            </a:pPr>
            <a:endParaRPr lang="en-AU"/>
          </a:p>
        </p:txBody>
      </p:sp>
      <p:sp>
        <p:nvSpPr>
          <p:cNvPr id="5" name="Slide Number Placeholder 4"/>
          <p:cNvSpPr>
            <a:spLocks noGrp="1"/>
          </p:cNvSpPr>
          <p:nvPr>
            <p:ph type="sldNum" sz="quarter" idx="12"/>
          </p:nvPr>
        </p:nvSpPr>
        <p:spPr/>
        <p:txBody>
          <a:bodyPr/>
          <a:lstStyle/>
          <a:p>
            <a:pPr>
              <a:defRPr/>
            </a:pPr>
            <a:fld id="{D3C525F1-2486-4AF2-957B-6F340049BA42}" type="slidenum">
              <a:rPr lang="en-AU" altLang="en-US" smtClean="0"/>
              <a:pPr>
                <a:defRPr/>
              </a:pPr>
              <a:t>‹#›</a:t>
            </a:fld>
            <a:endParaRPr lang="en-AU" altLang="en-US"/>
          </a:p>
        </p:txBody>
      </p:sp>
    </p:spTree>
    <p:extLst>
      <p:ext uri="{BB962C8B-B14F-4D97-AF65-F5344CB8AC3E}">
        <p14:creationId xmlns:p14="http://schemas.microsoft.com/office/powerpoint/2010/main" val="344447082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BFB8C46-1CB6-4702-A164-E1163325FE0B}" type="datetime1">
              <a:rPr lang="en-US" altLang="en-US" smtClean="0"/>
              <a:pPr>
                <a:defRPr/>
              </a:pPr>
              <a:t>10/22/2018</a:t>
            </a:fld>
            <a:endParaRPr lang="en-AU" altLang="en-US"/>
          </a:p>
        </p:txBody>
      </p:sp>
      <p:sp>
        <p:nvSpPr>
          <p:cNvPr id="3" name="Footer Placeholder 2"/>
          <p:cNvSpPr>
            <a:spLocks noGrp="1"/>
          </p:cNvSpPr>
          <p:nvPr>
            <p:ph type="ftr" sz="quarter" idx="11"/>
          </p:nvPr>
        </p:nvSpPr>
        <p:spPr/>
        <p:txBody>
          <a:bodyPr/>
          <a:lstStyle/>
          <a:p>
            <a:pPr>
              <a:defRPr/>
            </a:pPr>
            <a:endParaRPr lang="en-AU"/>
          </a:p>
        </p:txBody>
      </p:sp>
      <p:sp>
        <p:nvSpPr>
          <p:cNvPr id="4" name="Slide Number Placeholder 3"/>
          <p:cNvSpPr>
            <a:spLocks noGrp="1"/>
          </p:cNvSpPr>
          <p:nvPr>
            <p:ph type="sldNum" sz="quarter" idx="12"/>
          </p:nvPr>
        </p:nvSpPr>
        <p:spPr/>
        <p:txBody>
          <a:bodyPr/>
          <a:lstStyle/>
          <a:p>
            <a:pPr>
              <a:defRPr/>
            </a:pPr>
            <a:fld id="{AB8F619C-C2AB-4E41-902A-7C2C43F1FAA8}" type="slidenum">
              <a:rPr lang="en-AU" altLang="en-US" smtClean="0"/>
              <a:pPr>
                <a:defRPr/>
              </a:pPr>
              <a:t>‹#›</a:t>
            </a:fld>
            <a:endParaRPr lang="en-AU" altLang="en-US"/>
          </a:p>
        </p:txBody>
      </p:sp>
    </p:spTree>
    <p:extLst>
      <p:ext uri="{BB962C8B-B14F-4D97-AF65-F5344CB8AC3E}">
        <p14:creationId xmlns:p14="http://schemas.microsoft.com/office/powerpoint/2010/main" val="1721491355"/>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FDFD196E-67CF-449E-97F7-17B17C737CDA}" type="datetime1">
              <a:rPr lang="en-US" altLang="en-US" smtClean="0"/>
              <a:pPr>
                <a:defRPr/>
              </a:pPr>
              <a:t>10/22/2018</a:t>
            </a:fld>
            <a:endParaRPr lang="en-AU" altLang="en-US"/>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pPr>
              <a:defRPr/>
            </a:pPr>
            <a:fld id="{1BAFF5C9-9D7A-46CE-AC7E-3037F1E26A61}" type="slidenum">
              <a:rPr lang="en-AU" altLang="en-US" smtClean="0"/>
              <a:pPr>
                <a:defRPr/>
              </a:pPr>
              <a:t>‹#›</a:t>
            </a:fld>
            <a:endParaRPr lang="en-AU" altLang="en-US"/>
          </a:p>
        </p:txBody>
      </p:sp>
    </p:spTree>
    <p:extLst>
      <p:ext uri="{BB962C8B-B14F-4D97-AF65-F5344CB8AC3E}">
        <p14:creationId xmlns:p14="http://schemas.microsoft.com/office/powerpoint/2010/main" val="3966726394"/>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pPr fontAlgn="base">
              <a:spcBef>
                <a:spcPct val="0"/>
              </a:spcBef>
              <a:spcAft>
                <a:spcPct val="0"/>
              </a:spcAft>
              <a:defRPr/>
            </a:pPr>
            <a:fld id="{5029D9A8-6E3E-45A3-BA2C-D92457C00492}" type="datetime1">
              <a:rPr lang="en-US" altLang="en-US" smtClean="0">
                <a:ea typeface="MS PGothic" panose="020B0600070205080204" pitchFamily="34" charset="-128"/>
              </a:rPr>
              <a:pPr fontAlgn="base">
                <a:spcBef>
                  <a:spcPct val="0"/>
                </a:spcBef>
                <a:spcAft>
                  <a:spcPct val="0"/>
                </a:spcAft>
                <a:defRPr/>
              </a:pPr>
              <a:t>10/22/2018</a:t>
            </a:fld>
            <a:endParaRPr lang="en-AU" altLang="en-US">
              <a:ea typeface="MS PGothic" panose="020B0600070205080204" pitchFamily="34" charset="-128"/>
            </a:endParaRPr>
          </a:p>
        </p:txBody>
      </p:sp>
      <p:sp>
        <p:nvSpPr>
          <p:cNvPr id="6" name="Footer Placeholder 5"/>
          <p:cNvSpPr>
            <a:spLocks noGrp="1"/>
          </p:cNvSpPr>
          <p:nvPr>
            <p:ph type="ftr" sz="quarter" idx="11"/>
          </p:nvPr>
        </p:nvSpPr>
        <p:spPr>
          <a:xfrm>
            <a:off x="590396" y="6041362"/>
            <a:ext cx="3295413" cy="365125"/>
          </a:xfrm>
        </p:spPr>
        <p:txBody>
          <a:bodyPr/>
          <a:lstStyle/>
          <a:p>
            <a:pPr fontAlgn="base">
              <a:spcBef>
                <a:spcPct val="0"/>
              </a:spcBef>
              <a:spcAft>
                <a:spcPct val="0"/>
              </a:spcAft>
              <a:defRPr/>
            </a:pPr>
            <a:endParaRPr lang="en-AU"/>
          </a:p>
        </p:txBody>
      </p:sp>
      <p:sp>
        <p:nvSpPr>
          <p:cNvPr id="7" name="Slide Number Placeholder 6"/>
          <p:cNvSpPr>
            <a:spLocks noGrp="1"/>
          </p:cNvSpPr>
          <p:nvPr>
            <p:ph type="sldNum" sz="quarter" idx="12"/>
          </p:nvPr>
        </p:nvSpPr>
        <p:spPr>
          <a:xfrm>
            <a:off x="4862689" y="5915888"/>
            <a:ext cx="1062155" cy="490599"/>
          </a:xfrm>
        </p:spPr>
        <p:txBody>
          <a:bodyPr/>
          <a:lstStyle/>
          <a:p>
            <a:pPr fontAlgn="base">
              <a:spcBef>
                <a:spcPct val="0"/>
              </a:spcBef>
              <a:spcAft>
                <a:spcPct val="0"/>
              </a:spcAft>
              <a:defRPr/>
            </a:pPr>
            <a:fld id="{E7C9A02E-75BB-422B-A628-A033EAF084BE}"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Tree>
    <p:extLst>
      <p:ext uri="{BB962C8B-B14F-4D97-AF65-F5344CB8AC3E}">
        <p14:creationId xmlns:p14="http://schemas.microsoft.com/office/powerpoint/2010/main" val="344636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pPr fontAlgn="base">
              <a:spcBef>
                <a:spcPct val="0"/>
              </a:spcBef>
              <a:spcAft>
                <a:spcPct val="0"/>
              </a:spcAft>
              <a:defRPr/>
            </a:pPr>
            <a:endParaRPr lang="en-AU"/>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pPr fontAlgn="base">
              <a:spcBef>
                <a:spcPct val="0"/>
              </a:spcBef>
              <a:spcAft>
                <a:spcPct val="0"/>
              </a:spcAft>
              <a:defRPr/>
            </a:pPr>
            <a:fld id="{5029D9A8-6E3E-45A3-BA2C-D92457C00492}" type="datetime1">
              <a:rPr lang="en-US" altLang="en-US" smtClean="0">
                <a:ea typeface="MS PGothic" panose="020B0600070205080204" pitchFamily="34" charset="-128"/>
              </a:rPr>
              <a:pPr fontAlgn="base">
                <a:spcBef>
                  <a:spcPct val="0"/>
                </a:spcBef>
                <a:spcAft>
                  <a:spcPct val="0"/>
                </a:spcAft>
                <a:defRPr/>
              </a:pPr>
              <a:t>10/22/2018</a:t>
            </a:fld>
            <a:endParaRPr lang="en-AU" altLang="en-US">
              <a:ea typeface="MS PGothic" panose="020B0600070205080204" pitchFamily="34" charset="-128"/>
            </a:endParaRP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pPr fontAlgn="base">
              <a:spcBef>
                <a:spcPct val="0"/>
              </a:spcBef>
              <a:spcAft>
                <a:spcPct val="0"/>
              </a:spcAft>
              <a:defRPr/>
            </a:pPr>
            <a:fld id="{E7C9A02E-75BB-422B-A628-A033EAF084BE}" type="slidenum">
              <a:rPr lang="en-AU" altLang="en-US" smtClean="0">
                <a:ea typeface="MS PGothic" panose="020B0600070205080204" pitchFamily="34" charset="-128"/>
              </a:rPr>
              <a:pPr fontAlgn="base">
                <a:spcBef>
                  <a:spcPct val="0"/>
                </a:spcBef>
                <a:spcAft>
                  <a:spcPct val="0"/>
                </a:spcAft>
                <a:defRPr/>
              </a:pPr>
              <a:t>‹#›</a:t>
            </a:fld>
            <a:endParaRPr lang="en-AU" altLang="en-US">
              <a:ea typeface="MS PGothic" panose="020B0600070205080204" pitchFamily="34" charset="-128"/>
            </a:endParaRPr>
          </a:p>
        </p:txBody>
      </p:sp>
    </p:spTree>
    <p:extLst>
      <p:ext uri="{BB962C8B-B14F-4D97-AF65-F5344CB8AC3E}">
        <p14:creationId xmlns:p14="http://schemas.microsoft.com/office/powerpoint/2010/main" val="1229204283"/>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Lst>
  <p:transition>
    <p:fade/>
  </p:transition>
  <p:timing>
    <p:tnLst>
      <p:par>
        <p:cTn id="1" dur="indefinite" restart="never" nodeType="tmRoot"/>
      </p:par>
    </p:tnLst>
  </p:timing>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WzMUhD8hecU&amp;feature=channe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youtube.com/watch?v=DRtvN6VLw5s&amp;feature=channel" TargetMode="External"/><Relationship Id="rId4" Type="http://schemas.openxmlformats.org/officeDocument/2006/relationships/hyperlink" Target="http://www.youtube.com/watch?v=O5wB-iSUsYg&amp;feature=relat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Complementary &amp; Alternative Health Care Approaches</a:t>
            </a:r>
            <a:endParaRPr lang="en-AU" dirty="0"/>
          </a:p>
        </p:txBody>
      </p:sp>
      <p:sp>
        <p:nvSpPr>
          <p:cNvPr id="3" name="Content Placeholder 2"/>
          <p:cNvSpPr>
            <a:spLocks noGrp="1"/>
          </p:cNvSpPr>
          <p:nvPr>
            <p:ph idx="1"/>
          </p:nvPr>
        </p:nvSpPr>
        <p:spPr>
          <a:xfrm>
            <a:off x="203199" y="2222287"/>
            <a:ext cx="11748655" cy="4511022"/>
          </a:xfrm>
        </p:spPr>
        <p:txBody>
          <a:bodyPr/>
          <a:lstStyle/>
          <a:p>
            <a:pPr marL="0" indent="0">
              <a:buNone/>
            </a:pPr>
            <a:r>
              <a:rPr lang="en-AU" b="1" dirty="0" smtClean="0"/>
              <a:t>STUDENTS LEARN ABOUT:</a:t>
            </a:r>
          </a:p>
          <a:p>
            <a:r>
              <a:rPr lang="en-AU" dirty="0" smtClean="0"/>
              <a:t>Reasons for growth of complementary and alternative health products and services</a:t>
            </a:r>
          </a:p>
          <a:p>
            <a:r>
              <a:rPr lang="en-AU" dirty="0" smtClean="0"/>
              <a:t>Range of products and services available</a:t>
            </a:r>
          </a:p>
          <a:p>
            <a:r>
              <a:rPr lang="en-AU" dirty="0" smtClean="0"/>
              <a:t>How to make informed consumer choices</a:t>
            </a:r>
          </a:p>
          <a:p>
            <a:endParaRPr lang="en-AU" dirty="0"/>
          </a:p>
          <a:p>
            <a:pPr marL="0" indent="0">
              <a:buNone/>
            </a:pPr>
            <a:r>
              <a:rPr lang="en-AU" b="1" dirty="0" smtClean="0"/>
              <a:t>STUDENTS LEARN TO:</a:t>
            </a:r>
          </a:p>
          <a:p>
            <a:r>
              <a:rPr lang="en-AU" dirty="0" smtClean="0"/>
              <a:t>Critically analyse complementary and alternative health care approaches by exploring questions such as:</a:t>
            </a:r>
          </a:p>
          <a:p>
            <a:pPr lvl="1"/>
            <a:r>
              <a:rPr lang="en-AU" dirty="0" smtClean="0"/>
              <a:t>How do you know who to believe?</a:t>
            </a:r>
          </a:p>
          <a:p>
            <a:pPr lvl="1"/>
            <a:r>
              <a:rPr lang="en-AU" dirty="0" smtClean="0"/>
              <a:t>What do you need to help you make informed decisions?</a:t>
            </a:r>
            <a:endParaRPr lang="en-AU" dirty="0"/>
          </a:p>
        </p:txBody>
      </p:sp>
    </p:spTree>
    <p:extLst>
      <p:ext uri="{BB962C8B-B14F-4D97-AF65-F5344CB8AC3E}">
        <p14:creationId xmlns:p14="http://schemas.microsoft.com/office/powerpoint/2010/main" val="308205865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PAST HSC QUESTION!!</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b="1" dirty="0"/>
              <a:t>2013 Question 22 </a:t>
            </a:r>
          </a:p>
          <a:p>
            <a:r>
              <a:rPr lang="en-US" sz="3200" dirty="0" smtClean="0"/>
              <a:t>What </a:t>
            </a:r>
            <a:r>
              <a:rPr lang="en-US" sz="3200" dirty="0"/>
              <a:t>should consumers consider before choosing complementary and/or alternative health care approaches? </a:t>
            </a:r>
            <a:r>
              <a:rPr lang="en-US" sz="3200" b="1" dirty="0"/>
              <a:t>4 Marks</a:t>
            </a:r>
            <a:endParaRPr lang="en-US" sz="3200" dirty="0"/>
          </a:p>
        </p:txBody>
      </p:sp>
    </p:spTree>
    <p:extLst>
      <p:ext uri="{BB962C8B-B14F-4D97-AF65-F5344CB8AC3E}">
        <p14:creationId xmlns:p14="http://schemas.microsoft.com/office/powerpoint/2010/main" val="108886120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MARKING CRITERIA AND SAMPLE ANSWER</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47005475"/>
              </p:ext>
            </p:extLst>
          </p:nvPr>
        </p:nvGraphicFramePr>
        <p:xfrm>
          <a:off x="810000" y="2249484"/>
          <a:ext cx="10571998" cy="2614722"/>
        </p:xfrm>
        <a:graphic>
          <a:graphicData uri="http://schemas.openxmlformats.org/drawingml/2006/table">
            <a:tbl>
              <a:tblPr/>
              <a:tblGrid>
                <a:gridCol w="9226643">
                  <a:extLst>
                    <a:ext uri="{9D8B030D-6E8A-4147-A177-3AD203B41FA5}">
                      <a16:colId xmlns:a16="http://schemas.microsoft.com/office/drawing/2014/main" val="20000"/>
                    </a:ext>
                  </a:extLst>
                </a:gridCol>
                <a:gridCol w="1345355">
                  <a:extLst>
                    <a:ext uri="{9D8B030D-6E8A-4147-A177-3AD203B41FA5}">
                      <a16:colId xmlns:a16="http://schemas.microsoft.com/office/drawing/2014/main" val="20001"/>
                    </a:ext>
                  </a:extLst>
                </a:gridCol>
              </a:tblGrid>
              <a:tr h="276350">
                <a:tc>
                  <a:txBody>
                    <a:bodyPr/>
                    <a:lstStyle/>
                    <a:p>
                      <a:r>
                        <a:rPr lang="en-US" sz="1600" b="1" dirty="0">
                          <a:effectLst/>
                          <a:latin typeface="+mj-lt"/>
                        </a:rPr>
                        <a:t>Criteria </a:t>
                      </a:r>
                      <a:endParaRPr lang="en-US" sz="1600" dirty="0">
                        <a:effectLst/>
                        <a:latin typeface="+mj-lt"/>
                      </a:endParaRPr>
                    </a:p>
                  </a:txBody>
                  <a:tcPr marL="91358" marR="91358" marT="45679" marB="45679"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477"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en-US" sz="1600" b="1">
                          <a:effectLst/>
                          <a:latin typeface="+mj-lt"/>
                        </a:rPr>
                        <a:t>Marks </a:t>
                      </a:r>
                      <a:endParaRPr lang="en-US" sz="1600">
                        <a:effectLst/>
                        <a:latin typeface="+mj-lt"/>
                      </a:endParaRPr>
                    </a:p>
                  </a:txBody>
                  <a:tcPr marL="91358" marR="91358" marT="45679" marB="45679"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477"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33768">
                <a:tc>
                  <a:txBody>
                    <a:bodyPr/>
                    <a:lstStyle/>
                    <a:p>
                      <a:r>
                        <a:rPr lang="en-US" sz="1600" dirty="0">
                          <a:effectLst/>
                          <a:latin typeface="+mj-lt"/>
                        </a:rPr>
                        <a:t>• Provides characteristics and features of what consumers need to consider before choosing complementary and/or alternative health care approaches </a:t>
                      </a:r>
                    </a:p>
                  </a:txBody>
                  <a:tcPr marL="91358" marR="91358" marT="45679" marB="45679"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en-US" sz="1600">
                          <a:effectLst/>
                          <a:latin typeface="+mj-lt"/>
                        </a:rPr>
                        <a:t>4 </a:t>
                      </a:r>
                    </a:p>
                  </a:txBody>
                  <a:tcPr marL="91358" marR="91358" marT="45679" marB="45679"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90647">
                <a:tc>
                  <a:txBody>
                    <a:bodyPr/>
                    <a:lstStyle/>
                    <a:p>
                      <a:r>
                        <a:rPr lang="en-US" sz="1600" dirty="0">
                          <a:effectLst/>
                          <a:latin typeface="+mj-lt"/>
                        </a:rPr>
                        <a:t>• Sketches in general terms what consumers need to consider before choosing complementary and/or alternative health care approaches </a:t>
                      </a:r>
                    </a:p>
                  </a:txBody>
                  <a:tcPr marL="91358" marR="91358" marT="45679" marB="45679"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fi-FI" sz="1600">
                          <a:effectLst/>
                          <a:latin typeface="+mj-lt"/>
                        </a:rPr>
                        <a:t>2–3 </a:t>
                      </a:r>
                    </a:p>
                  </a:txBody>
                  <a:tcPr marL="91358" marR="91358" marT="45679" marB="45679"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50338">
                <a:tc>
                  <a:txBody>
                    <a:bodyPr/>
                    <a:lstStyle/>
                    <a:p>
                      <a:r>
                        <a:rPr lang="en-US" sz="1600" dirty="0">
                          <a:effectLst/>
                          <a:latin typeface="+mj-lt"/>
                        </a:rPr>
                        <a:t>• Provides an example of complementary and/or alternative health care approaches </a:t>
                      </a:r>
                    </a:p>
                    <a:p>
                      <a:r>
                        <a:rPr lang="en-US" sz="1600" dirty="0">
                          <a:effectLst/>
                          <a:latin typeface="+mj-lt"/>
                        </a:rPr>
                        <a:t>OR </a:t>
                      </a:r>
                    </a:p>
                    <a:p>
                      <a:r>
                        <a:rPr lang="en-US" sz="1600" dirty="0">
                          <a:effectLst/>
                          <a:latin typeface="+mj-lt"/>
                        </a:rPr>
                        <a:t>• Provides an example of a consumer consideration when choosing complementary and/or alternative health care approaches </a:t>
                      </a:r>
                    </a:p>
                  </a:txBody>
                  <a:tcPr marL="91358" marR="91358" marT="45679" marB="45679"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tc>
                  <a:txBody>
                    <a:bodyPr/>
                    <a:lstStyle/>
                    <a:p>
                      <a:r>
                        <a:rPr lang="ru-RU" sz="1600" dirty="0">
                          <a:effectLst/>
                          <a:latin typeface="+mj-lt"/>
                        </a:rPr>
                        <a:t>1 </a:t>
                      </a:r>
                    </a:p>
                  </a:txBody>
                  <a:tcPr marL="91358" marR="91358" marT="45679" marB="45679" anchor="ctr">
                    <a:lnL w="6096" cap="flat" cmpd="sng" algn="ctr">
                      <a:solidFill>
                        <a:srgbClr val="000000"/>
                      </a:solidFill>
                      <a:prstDash val="solid"/>
                      <a:round/>
                      <a:headEnd type="none" w="med" len="med"/>
                      <a:tailEnd type="none" w="med" len="med"/>
                    </a:lnL>
                    <a:lnR w="6096" cap="flat" cmpd="sng" algn="ctr">
                      <a:solidFill>
                        <a:srgbClr val="000000"/>
                      </a:solidFill>
                      <a:prstDash val="solid"/>
                      <a:round/>
                      <a:headEnd type="none" w="med" len="med"/>
                      <a:tailEnd type="none" w="med" len="med"/>
                    </a:lnR>
                    <a:lnT w="6096" cap="flat" cmpd="sng" algn="ctr">
                      <a:solidFill>
                        <a:srgbClr val="000000"/>
                      </a:solidFill>
                      <a:prstDash val="solid"/>
                      <a:round/>
                      <a:headEnd type="none" w="med" len="med"/>
                      <a:tailEnd type="none" w="med" len="med"/>
                    </a:lnT>
                    <a:lnB w="6096"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TextBox 9"/>
          <p:cNvSpPr txBox="1"/>
          <p:nvPr/>
        </p:nvSpPr>
        <p:spPr>
          <a:xfrm>
            <a:off x="328612" y="5014913"/>
            <a:ext cx="11687175" cy="1846659"/>
          </a:xfrm>
          <a:prstGeom prst="rect">
            <a:avLst/>
          </a:prstGeom>
          <a:noFill/>
        </p:spPr>
        <p:txBody>
          <a:bodyPr wrap="square" rtlCol="0">
            <a:spAutoFit/>
          </a:bodyPr>
          <a:lstStyle/>
          <a:p>
            <a:r>
              <a:rPr lang="en-US" sz="1600" b="1" i="1" dirty="0"/>
              <a:t>Sample answer: </a:t>
            </a:r>
            <a:endParaRPr lang="en-US" sz="1600" dirty="0"/>
          </a:p>
          <a:p>
            <a:r>
              <a:rPr lang="en-US" sz="1600" dirty="0"/>
              <a:t>It is important for consumers to ensure that alternative and complementary health care practitioners have a formal education and are certified by a registered authority. Consumers of these approaches need to know whether they can be combined with conventional medicines and treatments and whether they are likely to improve or decrease health outcomes. A consumer should know there are risks (including death) that may occur by using some alternative and complementary approaches. </a:t>
            </a:r>
          </a:p>
          <a:p>
            <a:endParaRPr lang="en-US" dirty="0"/>
          </a:p>
        </p:txBody>
      </p:sp>
    </p:spTree>
    <p:extLst>
      <p:ext uri="{BB962C8B-B14F-4D97-AF65-F5344CB8AC3E}">
        <p14:creationId xmlns:p14="http://schemas.microsoft.com/office/powerpoint/2010/main" val="193972158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Complementary &amp; Alternative Health Care Approaches - Overview</a:t>
            </a:r>
            <a:endParaRPr lang="en-AU" dirty="0"/>
          </a:p>
        </p:txBody>
      </p:sp>
      <p:sp>
        <p:nvSpPr>
          <p:cNvPr id="3" name="Content Placeholder 2"/>
          <p:cNvSpPr>
            <a:spLocks noGrp="1"/>
          </p:cNvSpPr>
          <p:nvPr>
            <p:ph idx="1"/>
          </p:nvPr>
        </p:nvSpPr>
        <p:spPr>
          <a:xfrm>
            <a:off x="166255" y="2222287"/>
            <a:ext cx="11804072" cy="4511022"/>
          </a:xfrm>
        </p:spPr>
        <p:txBody>
          <a:bodyPr/>
          <a:lstStyle/>
          <a:p>
            <a:r>
              <a:rPr lang="en-AU" dirty="0"/>
              <a:t>Complementary and alternative medicine (CAM) refers to healing practices that do not fall within the area of conventional medicine. </a:t>
            </a:r>
            <a:endParaRPr lang="en-AU" dirty="0" smtClean="0"/>
          </a:p>
          <a:p>
            <a:r>
              <a:rPr lang="en-AU" dirty="0" smtClean="0"/>
              <a:t>It includes health </a:t>
            </a:r>
            <a:r>
              <a:rPr lang="en-AU" dirty="0"/>
              <a:t>areas such </a:t>
            </a:r>
            <a:r>
              <a:rPr lang="en-AU" dirty="0" smtClean="0"/>
              <a:t>as:</a:t>
            </a:r>
          </a:p>
          <a:p>
            <a:pPr lvl="1"/>
            <a:r>
              <a:rPr lang="en-AU" dirty="0" smtClean="0"/>
              <a:t>Hypnosis</a:t>
            </a:r>
          </a:p>
          <a:p>
            <a:pPr lvl="1"/>
            <a:r>
              <a:rPr lang="en-AU" dirty="0" smtClean="0"/>
              <a:t>Homeopathy</a:t>
            </a:r>
          </a:p>
          <a:p>
            <a:pPr lvl="1"/>
            <a:r>
              <a:rPr lang="en-AU" dirty="0" smtClean="0"/>
              <a:t>Naturopathy</a:t>
            </a:r>
          </a:p>
          <a:p>
            <a:pPr lvl="1"/>
            <a:r>
              <a:rPr lang="en-AU" dirty="0" smtClean="0"/>
              <a:t>Meditation</a:t>
            </a:r>
          </a:p>
          <a:p>
            <a:pPr lvl="1"/>
            <a:r>
              <a:rPr lang="en-AU" dirty="0" smtClean="0"/>
              <a:t>Herbalism</a:t>
            </a:r>
          </a:p>
          <a:p>
            <a:pPr lvl="1"/>
            <a:r>
              <a:rPr lang="en-AU" dirty="0" smtClean="0"/>
              <a:t>Acupuncture </a:t>
            </a:r>
          </a:p>
          <a:p>
            <a:r>
              <a:rPr lang="en-AU" dirty="0" smtClean="0"/>
              <a:t>While </a:t>
            </a:r>
            <a:r>
              <a:rPr lang="en-AU" dirty="0"/>
              <a:t>many of these types of medicines and practices have existed traditionally as alternatives to mainstream medicine, more recently a growing acceptance of their role in supporting mainstream techniques has given rise to the term ‘complementary’. </a:t>
            </a:r>
          </a:p>
        </p:txBody>
      </p:sp>
    </p:spTree>
    <p:extLst>
      <p:ext uri="{BB962C8B-B14F-4D97-AF65-F5344CB8AC3E}">
        <p14:creationId xmlns:p14="http://schemas.microsoft.com/office/powerpoint/2010/main" val="953079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Complementary &amp; Alternative Health Care Approaches</a:t>
            </a:r>
            <a:endParaRPr lang="en-AU" dirty="0"/>
          </a:p>
        </p:txBody>
      </p:sp>
      <p:sp>
        <p:nvSpPr>
          <p:cNvPr id="3" name="Content Placeholder 2"/>
          <p:cNvSpPr>
            <a:spLocks noGrp="1"/>
          </p:cNvSpPr>
          <p:nvPr>
            <p:ph idx="1"/>
          </p:nvPr>
        </p:nvSpPr>
        <p:spPr>
          <a:xfrm>
            <a:off x="166255" y="2222287"/>
            <a:ext cx="11804072" cy="4511022"/>
          </a:xfrm>
        </p:spPr>
        <p:txBody>
          <a:bodyPr/>
          <a:lstStyle/>
          <a:p>
            <a:r>
              <a:rPr lang="en-AU" dirty="0" smtClean="0"/>
              <a:t>Interested </a:t>
            </a:r>
            <a:r>
              <a:rPr lang="en-AU" dirty="0"/>
              <a:t>in alternative treatments and </a:t>
            </a:r>
            <a:r>
              <a:rPr lang="en-AU" dirty="0" smtClean="0"/>
              <a:t>medicines has steadily grown </a:t>
            </a:r>
            <a:r>
              <a:rPr lang="en-AU" dirty="0"/>
              <a:t>over the past decade. </a:t>
            </a:r>
            <a:endParaRPr lang="en-AU" dirty="0" smtClean="0"/>
          </a:p>
          <a:p>
            <a:r>
              <a:rPr lang="en-AU" dirty="0" smtClean="0"/>
              <a:t>Herbal </a:t>
            </a:r>
            <a:r>
              <a:rPr lang="en-AU" dirty="0"/>
              <a:t>medicines are becoming a popular alternative to modern </a:t>
            </a:r>
            <a:r>
              <a:rPr lang="en-AU" dirty="0" smtClean="0"/>
              <a:t>medicine – resulting in an increase in international trade in herbal medicines. </a:t>
            </a:r>
          </a:p>
          <a:p>
            <a:r>
              <a:rPr lang="en-AU" dirty="0" smtClean="0"/>
              <a:t>Australians </a:t>
            </a:r>
            <a:r>
              <a:rPr lang="en-AU" dirty="0"/>
              <a:t>spend about $4 </a:t>
            </a:r>
            <a:r>
              <a:rPr lang="en-AU" dirty="0" smtClean="0"/>
              <a:t>billion annually </a:t>
            </a:r>
            <a:r>
              <a:rPr lang="en-AU" dirty="0"/>
              <a:t>on alternative medications or practitioners. </a:t>
            </a:r>
            <a:endParaRPr lang="en-AU" dirty="0" smtClean="0"/>
          </a:p>
          <a:p>
            <a:r>
              <a:rPr lang="en-AU" dirty="0" smtClean="0"/>
              <a:t>Practitioners </a:t>
            </a:r>
            <a:r>
              <a:rPr lang="en-AU" dirty="0"/>
              <a:t>of modern medicine are starting to recognise the value of alternative and complementary health-care approaches and are incorporating some of these into their treatments of clients. </a:t>
            </a:r>
            <a:endParaRPr lang="en-AU" dirty="0" smtClean="0"/>
          </a:p>
          <a:p>
            <a:r>
              <a:rPr lang="en-AU" dirty="0" smtClean="0"/>
              <a:t>The </a:t>
            </a:r>
            <a:r>
              <a:rPr lang="en-AU" dirty="0"/>
              <a:t>World Health Organization supports countries in their development of national policies on alternative medicine to study its potential usefulness. </a:t>
            </a:r>
            <a:endParaRPr lang="en-AU" dirty="0" smtClean="0"/>
          </a:p>
          <a:p>
            <a:r>
              <a:rPr lang="en-AU" dirty="0" smtClean="0"/>
              <a:t>Australians </a:t>
            </a:r>
            <a:r>
              <a:rPr lang="en-AU" dirty="0"/>
              <a:t>are increasingly buying herbal remedies and consulting alternative healthcare practitioners such as chiropractors, homeopaths, naturopaths and Chinese herbalists.</a:t>
            </a:r>
          </a:p>
        </p:txBody>
      </p:sp>
    </p:spTree>
    <p:extLst>
      <p:ext uri="{BB962C8B-B14F-4D97-AF65-F5344CB8AC3E}">
        <p14:creationId xmlns:p14="http://schemas.microsoft.com/office/powerpoint/2010/main" val="199651466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Complementary &amp; Alternative Health Care </a:t>
            </a:r>
            <a:r>
              <a:rPr lang="en-AU" dirty="0" smtClean="0"/>
              <a:t>Approaches</a:t>
            </a:r>
            <a:endParaRPr lang="en-AU" dirty="0"/>
          </a:p>
        </p:txBody>
      </p:sp>
      <p:pic>
        <p:nvPicPr>
          <p:cNvPr id="4" name="Content Placeholder 3"/>
          <p:cNvPicPr>
            <a:picLocks noGrp="1" noChangeAspect="1"/>
          </p:cNvPicPr>
          <p:nvPr>
            <p:ph idx="1"/>
          </p:nvPr>
        </p:nvPicPr>
        <p:blipFill>
          <a:blip r:embed="rId2"/>
          <a:stretch>
            <a:fillRect/>
          </a:stretch>
        </p:blipFill>
        <p:spPr>
          <a:xfrm>
            <a:off x="3319071" y="2222500"/>
            <a:ext cx="5498295" cy="4510088"/>
          </a:xfrm>
          <a:prstGeom prst="rect">
            <a:avLst/>
          </a:prstGeom>
        </p:spPr>
      </p:pic>
    </p:spTree>
    <p:extLst>
      <p:ext uri="{BB962C8B-B14F-4D97-AF65-F5344CB8AC3E}">
        <p14:creationId xmlns:p14="http://schemas.microsoft.com/office/powerpoint/2010/main" val="120342178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3200" y="2222287"/>
            <a:ext cx="11794836" cy="4464840"/>
          </a:xfrm>
        </p:spPr>
        <p:txBody>
          <a:bodyPr>
            <a:normAutofit/>
          </a:bodyPr>
          <a:lstStyle/>
          <a:p>
            <a:r>
              <a:rPr lang="en-AU" dirty="0" smtClean="0"/>
              <a:t>Government surveys show that two thirds of Australians are currently using CAM treatments</a:t>
            </a:r>
          </a:p>
          <a:p>
            <a:r>
              <a:rPr lang="en-AU" dirty="0" smtClean="0"/>
              <a:t>Has a lot to do with societal trends towards individualism (opportunity to exercise choice, having greater control over their health)</a:t>
            </a:r>
          </a:p>
          <a:p>
            <a:r>
              <a:rPr lang="en-AU" dirty="0" smtClean="0"/>
              <a:t>Reasons for the increasing popularity of CAM generally include:</a:t>
            </a:r>
          </a:p>
          <a:p>
            <a:pPr lvl="1"/>
            <a:r>
              <a:rPr lang="en-AU" dirty="0" smtClean="0"/>
              <a:t>WHO recognition of the usefulness of many alternative approaches. Endorsed a list of medicinal plants to be used for herbal medicines</a:t>
            </a:r>
          </a:p>
          <a:p>
            <a:pPr lvl="1"/>
            <a:r>
              <a:rPr lang="en-AU" dirty="0" smtClean="0"/>
              <a:t>Recognition that alternative medicines are the traditional medicines of the majority of the world’s population</a:t>
            </a:r>
          </a:p>
          <a:p>
            <a:pPr lvl="1"/>
            <a:r>
              <a:rPr lang="en-AU" dirty="0" smtClean="0"/>
              <a:t>Effectiveness of treatment when modern medicine has been ineffective</a:t>
            </a:r>
          </a:p>
          <a:p>
            <a:pPr lvl="1"/>
            <a:r>
              <a:rPr lang="en-AU" dirty="0" smtClean="0"/>
              <a:t>Desire for natural or herbal medicines rather than synthetically produced</a:t>
            </a:r>
          </a:p>
          <a:p>
            <a:pPr lvl="1"/>
            <a:r>
              <a:rPr lang="en-AU" dirty="0" smtClean="0"/>
              <a:t>The holistic (focus on whole person) nature of alternative medicine</a:t>
            </a:r>
          </a:p>
          <a:p>
            <a:pPr lvl="1"/>
            <a:r>
              <a:rPr lang="en-AU" dirty="0" smtClean="0"/>
              <a:t>Strength of traditional beliefs for many cultures</a:t>
            </a:r>
          </a:p>
          <a:p>
            <a:pPr lvl="1"/>
            <a:r>
              <a:rPr lang="en-AU" dirty="0" smtClean="0"/>
              <a:t>Increased migration and acceptance by Australians (multicultural influence)</a:t>
            </a:r>
          </a:p>
          <a:p>
            <a:endParaRPr lang="en-AU" dirty="0" smtClean="0"/>
          </a:p>
        </p:txBody>
      </p:sp>
      <p:sp>
        <p:nvSpPr>
          <p:cNvPr id="3" name="Title 2"/>
          <p:cNvSpPr>
            <a:spLocks noGrp="1"/>
          </p:cNvSpPr>
          <p:nvPr>
            <p:ph type="title"/>
          </p:nvPr>
        </p:nvSpPr>
        <p:spPr/>
        <p:txBody>
          <a:bodyPr/>
          <a:lstStyle/>
          <a:p>
            <a:r>
              <a:rPr lang="en-AU" dirty="0"/>
              <a:t>Reasons for Growth of Complementary &amp; Alternative Health Products and Services</a:t>
            </a:r>
          </a:p>
        </p:txBody>
      </p:sp>
    </p:spTree>
    <p:extLst>
      <p:ext uri="{BB962C8B-B14F-4D97-AF65-F5344CB8AC3E}">
        <p14:creationId xmlns:p14="http://schemas.microsoft.com/office/powerpoint/2010/main" val="295703730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of Products and Services Available</a:t>
            </a:r>
            <a:endParaRPr lang="en-US" dirty="0"/>
          </a:p>
        </p:txBody>
      </p:sp>
      <p:sp>
        <p:nvSpPr>
          <p:cNvPr id="3" name="Content Placeholder 2"/>
          <p:cNvSpPr>
            <a:spLocks noGrp="1"/>
          </p:cNvSpPr>
          <p:nvPr>
            <p:ph idx="1"/>
          </p:nvPr>
        </p:nvSpPr>
        <p:spPr>
          <a:xfrm>
            <a:off x="261257" y="2222287"/>
            <a:ext cx="11593286" cy="4374456"/>
          </a:xfrm>
        </p:spPr>
        <p:txBody>
          <a:bodyPr>
            <a:normAutofit fontScale="92500" lnSpcReduction="20000"/>
          </a:bodyPr>
          <a:lstStyle/>
          <a:p>
            <a:r>
              <a:rPr lang="en-US" dirty="0" smtClean="0"/>
              <a:t>In Australia there is a huge range of products and services available in complementary and alternative health </a:t>
            </a:r>
            <a:r>
              <a:rPr lang="en-US" dirty="0" smtClean="0"/>
              <a:t>care. These </a:t>
            </a:r>
            <a:r>
              <a:rPr lang="en-US" dirty="0" smtClean="0"/>
              <a:t>include:</a:t>
            </a:r>
          </a:p>
          <a:p>
            <a:pPr lvl="1"/>
            <a:r>
              <a:rPr lang="en-US" dirty="0" smtClean="0"/>
              <a:t>Acupuncture</a:t>
            </a:r>
          </a:p>
          <a:p>
            <a:pPr lvl="1"/>
            <a:r>
              <a:rPr lang="en-US" dirty="0" smtClean="0"/>
              <a:t>Aromatherapy</a:t>
            </a:r>
          </a:p>
          <a:p>
            <a:pPr lvl="1"/>
            <a:r>
              <a:rPr lang="en-US" dirty="0" smtClean="0"/>
              <a:t>Bowen Therapeutic Technique – muscle and connective tissue movements that realigns the body and balances and stimulates energy flow</a:t>
            </a:r>
          </a:p>
          <a:p>
            <a:pPr lvl="1"/>
            <a:r>
              <a:rPr lang="en-US" dirty="0" smtClean="0"/>
              <a:t>Chiropractic</a:t>
            </a:r>
          </a:p>
          <a:p>
            <a:pPr lvl="1"/>
            <a:r>
              <a:rPr lang="en-US" dirty="0" smtClean="0"/>
              <a:t>Herbalism</a:t>
            </a:r>
          </a:p>
          <a:p>
            <a:pPr lvl="1"/>
            <a:r>
              <a:rPr lang="en-US" dirty="0" smtClean="0"/>
              <a:t>Homeopathy – medicine that recognizes the symptoms unique to each person – stimulate the individual’s healing powers</a:t>
            </a:r>
          </a:p>
          <a:p>
            <a:pPr lvl="1"/>
            <a:r>
              <a:rPr lang="en-US" dirty="0" smtClean="0"/>
              <a:t>Iridology</a:t>
            </a:r>
          </a:p>
          <a:p>
            <a:pPr lvl="1"/>
            <a:r>
              <a:rPr lang="en-US" dirty="0" smtClean="0"/>
              <a:t>Massage</a:t>
            </a:r>
          </a:p>
          <a:p>
            <a:pPr lvl="1"/>
            <a:r>
              <a:rPr lang="en-US" dirty="0" smtClean="0"/>
              <a:t>Meditation</a:t>
            </a:r>
          </a:p>
          <a:p>
            <a:pPr lvl="1"/>
            <a:r>
              <a:rPr lang="en-US" dirty="0" smtClean="0"/>
              <a:t>Naturopathy – focus on the holistic treatment – address symptoms of illness as well as resolving underlying causes of illness</a:t>
            </a:r>
            <a:endParaRPr lang="en-US" dirty="0"/>
          </a:p>
        </p:txBody>
      </p:sp>
    </p:spTree>
    <p:extLst>
      <p:ext uri="{BB962C8B-B14F-4D97-AF65-F5344CB8AC3E}">
        <p14:creationId xmlns:p14="http://schemas.microsoft.com/office/powerpoint/2010/main" val="22497273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Title 6"/>
          <p:cNvSpPr>
            <a:spLocks noGrp="1"/>
          </p:cNvSpPr>
          <p:nvPr>
            <p:ph type="title"/>
          </p:nvPr>
        </p:nvSpPr>
        <p:spPr>
          <a:xfrm>
            <a:off x="751116" y="549275"/>
            <a:ext cx="10510384" cy="561067"/>
          </a:xfrm>
        </p:spPr>
        <p:txBody>
          <a:bodyPr/>
          <a:lstStyle/>
          <a:p>
            <a:pPr algn="ctr"/>
            <a:r>
              <a:rPr lang="en-AU" altLang="en-US" sz="3600" dirty="0" smtClean="0">
                <a:solidFill>
                  <a:schemeClr val="tx1"/>
                </a:solidFill>
              </a:rPr>
              <a:t/>
            </a:r>
            <a:br>
              <a:rPr lang="en-AU" altLang="en-US" sz="3600" dirty="0" smtClean="0">
                <a:solidFill>
                  <a:schemeClr val="tx1"/>
                </a:solidFill>
              </a:rPr>
            </a:br>
            <a:r>
              <a:rPr lang="en-AU" altLang="en-US" sz="3600" dirty="0">
                <a:solidFill>
                  <a:schemeClr val="tx1"/>
                </a:solidFill>
              </a:rPr>
              <a:t/>
            </a:r>
            <a:br>
              <a:rPr lang="en-AU" altLang="en-US" sz="3600" dirty="0">
                <a:solidFill>
                  <a:schemeClr val="tx1"/>
                </a:solidFill>
              </a:rPr>
            </a:br>
            <a:r>
              <a:rPr lang="en-AU" altLang="en-US" sz="3600" dirty="0" smtClean="0">
                <a:solidFill>
                  <a:schemeClr val="tx1"/>
                </a:solidFill>
              </a:rPr>
              <a:t/>
            </a:r>
            <a:br>
              <a:rPr lang="en-AU" altLang="en-US" sz="3600" dirty="0" smtClean="0">
                <a:solidFill>
                  <a:schemeClr val="tx1"/>
                </a:solidFill>
              </a:rPr>
            </a:br>
            <a:r>
              <a:rPr lang="en-AU" altLang="en-US" sz="3200" dirty="0" smtClean="0">
                <a:solidFill>
                  <a:schemeClr val="tx1"/>
                </a:solidFill>
              </a:rPr>
              <a:t>Range </a:t>
            </a:r>
            <a:r>
              <a:rPr lang="en-AU" altLang="en-US" sz="3200" dirty="0" smtClean="0">
                <a:solidFill>
                  <a:schemeClr val="tx1"/>
                </a:solidFill>
              </a:rPr>
              <a:t>of </a:t>
            </a:r>
            <a:r>
              <a:rPr lang="en-AU" altLang="en-US" sz="3200" dirty="0">
                <a:solidFill>
                  <a:schemeClr val="tx1"/>
                </a:solidFill>
              </a:rPr>
              <a:t>P</a:t>
            </a:r>
            <a:r>
              <a:rPr lang="en-AU" altLang="en-US" sz="3200" dirty="0" smtClean="0">
                <a:solidFill>
                  <a:schemeClr val="tx1"/>
                </a:solidFill>
              </a:rPr>
              <a:t>roducts </a:t>
            </a:r>
            <a:r>
              <a:rPr lang="en-AU" altLang="en-US" sz="3200" dirty="0" smtClean="0">
                <a:solidFill>
                  <a:schemeClr val="tx1"/>
                </a:solidFill>
              </a:rPr>
              <a:t>and </a:t>
            </a:r>
            <a:r>
              <a:rPr lang="en-AU" altLang="en-US" sz="3200" dirty="0" smtClean="0">
                <a:solidFill>
                  <a:schemeClr val="tx1"/>
                </a:solidFill>
              </a:rPr>
              <a:t>Services Available </a:t>
            </a:r>
            <a:r>
              <a:rPr lang="en-AU" altLang="en-US" sz="3200" dirty="0" err="1" smtClean="0">
                <a:solidFill>
                  <a:schemeClr val="tx1"/>
                </a:solidFill>
              </a:rPr>
              <a:t>cont</a:t>
            </a:r>
            <a:r>
              <a:rPr lang="en-AU" altLang="en-US" sz="3200" dirty="0" smtClean="0">
                <a:solidFill>
                  <a:schemeClr val="tx1"/>
                </a:solidFill>
              </a:rPr>
              <a:t>…</a:t>
            </a:r>
            <a:endParaRPr lang="en-AU" altLang="en-US" sz="3200" dirty="0">
              <a:solidFill>
                <a:schemeClr val="tx1"/>
              </a:solidFill>
            </a:endParaRPr>
          </a:p>
        </p:txBody>
      </p:sp>
      <p:sp>
        <p:nvSpPr>
          <p:cNvPr id="332803" name="Content Placeholder 7"/>
          <p:cNvSpPr>
            <a:spLocks noGrp="1"/>
          </p:cNvSpPr>
          <p:nvPr>
            <p:ph idx="1"/>
          </p:nvPr>
        </p:nvSpPr>
        <p:spPr>
          <a:xfrm>
            <a:off x="1524001" y="549275"/>
            <a:ext cx="8964613" cy="5329238"/>
          </a:xfrm>
        </p:spPr>
        <p:txBody>
          <a:bodyPr/>
          <a:lstStyle/>
          <a:p>
            <a:r>
              <a:rPr lang="en-AU" altLang="en-US" sz="1800" dirty="0">
                <a:solidFill>
                  <a:srgbClr val="FFFF00"/>
                </a:solidFill>
              </a:rPr>
              <a:t>Range of products and services available</a:t>
            </a:r>
            <a:endParaRPr lang="en-AU" altLang="en-US" sz="1400" dirty="0">
              <a:solidFill>
                <a:schemeClr val="bg1"/>
              </a:solidFill>
            </a:endParaRPr>
          </a:p>
          <a:p>
            <a:endParaRPr lang="en-AU" altLang="en-US" sz="2000" dirty="0">
              <a:solidFill>
                <a:schemeClr val="bg1"/>
              </a:solidFill>
            </a:endParaRPr>
          </a:p>
          <a:p>
            <a:endParaRPr lang="en-AU" altLang="en-US" dirty="0" smtClean="0"/>
          </a:p>
        </p:txBody>
      </p:sp>
      <p:graphicFrame>
        <p:nvGraphicFramePr>
          <p:cNvPr id="5" name="Table 4"/>
          <p:cNvGraphicFramePr>
            <a:graphicFrameLocks noGrp="1"/>
          </p:cNvGraphicFramePr>
          <p:nvPr/>
        </p:nvGraphicFramePr>
        <p:xfrm>
          <a:off x="751115" y="1404709"/>
          <a:ext cx="10711542" cy="5228400"/>
        </p:xfrm>
        <a:graphic>
          <a:graphicData uri="http://schemas.openxmlformats.org/drawingml/2006/table">
            <a:tbl>
              <a:tblPr/>
              <a:tblGrid>
                <a:gridCol w="2359661">
                  <a:extLst>
                    <a:ext uri="{9D8B030D-6E8A-4147-A177-3AD203B41FA5}">
                      <a16:colId xmlns:a16="http://schemas.microsoft.com/office/drawing/2014/main" val="20000"/>
                    </a:ext>
                  </a:extLst>
                </a:gridCol>
                <a:gridCol w="8351881">
                  <a:extLst>
                    <a:ext uri="{9D8B030D-6E8A-4147-A177-3AD203B41FA5}">
                      <a16:colId xmlns:a16="http://schemas.microsoft.com/office/drawing/2014/main" val="20001"/>
                    </a:ext>
                  </a:extLst>
                </a:gridCol>
              </a:tblGrid>
              <a:tr h="3215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FFFF"/>
                          </a:solidFill>
                          <a:effectLst/>
                          <a:latin typeface="Calibri" pitchFamily="34" charset="0"/>
                          <a:ea typeface="ＭＳ Ｐゴシック" pitchFamily="34" charset="-128"/>
                        </a:rPr>
                        <a:t>Type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FFFF"/>
                          </a:solidFill>
                          <a:effectLst/>
                          <a:latin typeface="Calibri" pitchFamily="34" charset="0"/>
                          <a:ea typeface="ＭＳ Ｐゴシック" pitchFamily="34" charset="-128"/>
                        </a:rPr>
                        <a:t>Description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93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400" b="1" i="0" u="none" strike="noStrike" cap="none" normalizeH="0" baseline="0" dirty="0" smtClean="0">
                          <a:ln>
                            <a:noFill/>
                          </a:ln>
                          <a:solidFill>
                            <a:srgbClr val="000000"/>
                          </a:solidFill>
                          <a:effectLst/>
                          <a:latin typeface="Calibri" pitchFamily="34" charset="0"/>
                          <a:ea typeface="ＭＳ Ｐゴシック" pitchFamily="34" charset="-128"/>
                        </a:rPr>
                        <a:t>Acupuncture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smtClean="0">
                          <a:ln>
                            <a:noFill/>
                          </a:ln>
                          <a:solidFill>
                            <a:srgbClr val="000000"/>
                          </a:solidFill>
                          <a:effectLst/>
                          <a:latin typeface="Calibri" pitchFamily="34" charset="0"/>
                          <a:ea typeface="ＭＳ Ｐゴシック" pitchFamily="34" charset="-128"/>
                        </a:rPr>
                        <a:t>Uses fine needles to stimulate change in the energy balance of body to restore health. Can be used for pregnancy and stress also</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smtClean="0">
                          <a:ln>
                            <a:noFill/>
                          </a:ln>
                          <a:solidFill>
                            <a:schemeClr val="bg1"/>
                          </a:solidFill>
                          <a:effectLst/>
                          <a:latin typeface="Calibri" pitchFamily="34" charset="0"/>
                          <a:ea typeface="ＭＳ Ｐゴシック" pitchFamily="34" charset="-128"/>
                          <a:hlinkClick r:id="rId3"/>
                        </a:rPr>
                        <a:t>http://www.youtube.com/watch?v=WzMUhD8hecU&amp;feature=channel</a:t>
                      </a:r>
                      <a:endParaRPr kumimoji="0" lang="en-AU" sz="1400" b="0" i="0" u="none" strike="noStrike" cap="none" normalizeH="0" baseline="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4204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400" b="1" i="0" u="none" strike="noStrike" cap="none" normalizeH="0" baseline="0" smtClean="0">
                          <a:ln>
                            <a:noFill/>
                          </a:ln>
                          <a:solidFill>
                            <a:srgbClr val="000000"/>
                          </a:solidFill>
                          <a:effectLst/>
                          <a:latin typeface="Calibri" pitchFamily="34" charset="0"/>
                          <a:ea typeface="ＭＳ Ｐゴシック" pitchFamily="34" charset="-128"/>
                        </a:rPr>
                        <a:t>Aromatherapy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smtClean="0">
                          <a:ln>
                            <a:noFill/>
                          </a:ln>
                          <a:solidFill>
                            <a:srgbClr val="000000"/>
                          </a:solidFill>
                          <a:effectLst/>
                          <a:latin typeface="Calibri" pitchFamily="34" charset="0"/>
                          <a:ea typeface="ＭＳ Ｐゴシック" pitchFamily="34" charset="-128"/>
                        </a:rPr>
                        <a:t>Uses oils from nature (plants, flowers) to stimulate or relax the body. Can also maintain resistance from disease.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204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400" b="1" i="0" u="none" strike="noStrike" cap="none" normalizeH="0" baseline="0" smtClean="0">
                          <a:ln>
                            <a:noFill/>
                          </a:ln>
                          <a:solidFill>
                            <a:srgbClr val="000000"/>
                          </a:solidFill>
                          <a:effectLst/>
                          <a:latin typeface="Calibri" pitchFamily="34" charset="0"/>
                          <a:ea typeface="ＭＳ Ｐゴシック" pitchFamily="34" charset="-128"/>
                        </a:rPr>
                        <a:t>Chiropractic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000000"/>
                          </a:solidFill>
                          <a:effectLst/>
                          <a:latin typeface="Calibri" pitchFamily="34" charset="0"/>
                          <a:ea typeface="ＭＳ Ｐゴシック" pitchFamily="34" charset="-128"/>
                        </a:rPr>
                        <a:t>Manipulation of the spine to correct spinal displacements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bg1"/>
                          </a:solidFill>
                          <a:effectLst/>
                          <a:latin typeface="Calibri" pitchFamily="34" charset="0"/>
                          <a:ea typeface="ＭＳ Ｐゴシック" pitchFamily="34" charset="-128"/>
                          <a:hlinkClick r:id="rId4"/>
                        </a:rPr>
                        <a:t>http://www.youtube.com/watch?v=O5wB-iSUsYg&amp;feature=related</a:t>
                      </a:r>
                      <a:r>
                        <a:rPr kumimoji="0" lang="en-AU" sz="1400" b="0" i="0" u="none" strike="noStrike" cap="none" normalizeH="0" baseline="0" dirty="0" smtClean="0">
                          <a:ln>
                            <a:noFill/>
                          </a:ln>
                          <a:solidFill>
                            <a:schemeClr val="bg1"/>
                          </a:solidFill>
                          <a:effectLst/>
                          <a:latin typeface="Calibri" pitchFamily="34" charset="0"/>
                          <a:ea typeface="ＭＳ Ｐゴシック" pitchFamily="34" charset="-128"/>
                        </a:rPr>
                        <a:t> </a:t>
                      </a:r>
                      <a:endParaRPr kumimoji="0" lang="en-AU" sz="1400" b="0" i="0" u="none" strike="noStrike" cap="none" normalizeH="0" baseline="0" dirty="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4204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400" b="1" i="0" u="none" strike="noStrike" cap="none" normalizeH="0" baseline="0" smtClean="0">
                          <a:ln>
                            <a:noFill/>
                          </a:ln>
                          <a:solidFill>
                            <a:srgbClr val="000000"/>
                          </a:solidFill>
                          <a:effectLst/>
                          <a:latin typeface="Calibri" pitchFamily="34" charset="0"/>
                          <a:ea typeface="ＭＳ Ｐゴシック" pitchFamily="34" charset="-128"/>
                        </a:rPr>
                        <a:t>Herbal Medicine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smtClean="0">
                          <a:ln>
                            <a:noFill/>
                          </a:ln>
                          <a:solidFill>
                            <a:srgbClr val="000000"/>
                          </a:solidFill>
                          <a:effectLst/>
                          <a:latin typeface="Calibri" pitchFamily="34" charset="0"/>
                          <a:ea typeface="ＭＳ Ｐゴシック" pitchFamily="34" charset="-128"/>
                        </a:rPr>
                        <a:t>Herbs are used following traditional customs as an alternative to pharmaceutical drugs.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25957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400" b="1" i="0" u="none" strike="noStrike" cap="none" normalizeH="0" baseline="0" smtClean="0">
                          <a:ln>
                            <a:noFill/>
                          </a:ln>
                          <a:solidFill>
                            <a:srgbClr val="000000"/>
                          </a:solidFill>
                          <a:effectLst/>
                          <a:latin typeface="Calibri" pitchFamily="34" charset="0"/>
                          <a:ea typeface="ＭＳ Ｐゴシック" pitchFamily="34" charset="-128"/>
                        </a:rPr>
                        <a:t>Iridology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smtClean="0">
                          <a:ln>
                            <a:noFill/>
                          </a:ln>
                          <a:solidFill>
                            <a:srgbClr val="000000"/>
                          </a:solidFill>
                          <a:effectLst/>
                          <a:latin typeface="Calibri" pitchFamily="34" charset="0"/>
                          <a:ea typeface="ＭＳ Ｐゴシック" pitchFamily="34" charset="-128"/>
                        </a:rPr>
                        <a:t>Diagnoses the state of the body from examination of the iris (eye)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593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400" b="1" i="0" u="none" strike="noStrike" cap="none" normalizeH="0" baseline="0" smtClean="0">
                          <a:ln>
                            <a:noFill/>
                          </a:ln>
                          <a:solidFill>
                            <a:srgbClr val="000000"/>
                          </a:solidFill>
                          <a:effectLst/>
                          <a:latin typeface="Calibri" pitchFamily="34" charset="0"/>
                          <a:ea typeface="ＭＳ Ｐゴシック" pitchFamily="34" charset="-128"/>
                        </a:rPr>
                        <a:t>Naturopathy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smtClean="0">
                          <a:ln>
                            <a:noFill/>
                          </a:ln>
                          <a:solidFill>
                            <a:srgbClr val="000000"/>
                          </a:solidFill>
                          <a:effectLst/>
                          <a:latin typeface="Calibri" pitchFamily="34" charset="0"/>
                          <a:ea typeface="ＭＳ Ｐゴシック" pitchFamily="34" charset="-128"/>
                        </a:rPr>
                        <a:t>Based on the belief that the body can heal and maintain itself. Herbs, vitamins, and diet are used to help the person take responsibility for their own health. Many terminal cancer patients try this method. Can be used also for adhd treatment also.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593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400" b="1" i="0" u="none" strike="noStrike" cap="none" normalizeH="0" baseline="0" smtClean="0">
                          <a:ln>
                            <a:noFill/>
                          </a:ln>
                          <a:solidFill>
                            <a:srgbClr val="000000"/>
                          </a:solidFill>
                          <a:effectLst/>
                          <a:latin typeface="Calibri" pitchFamily="34" charset="0"/>
                          <a:ea typeface="ＭＳ Ｐゴシック" pitchFamily="34" charset="-128"/>
                        </a:rPr>
                        <a:t>Reflexology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smtClean="0">
                          <a:ln>
                            <a:noFill/>
                          </a:ln>
                          <a:solidFill>
                            <a:srgbClr val="000000"/>
                          </a:solidFill>
                          <a:effectLst/>
                          <a:latin typeface="Calibri" pitchFamily="34" charset="0"/>
                          <a:ea typeface="ＭＳ Ｐゴシック" pitchFamily="34" charset="-128"/>
                        </a:rPr>
                        <a:t>Reflexes in the feet and hands relate to most the body and can promote healing and relaxation.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smtClean="0">
                          <a:ln>
                            <a:noFill/>
                          </a:ln>
                          <a:solidFill>
                            <a:srgbClr val="000000"/>
                          </a:solidFill>
                          <a:effectLst/>
                          <a:latin typeface="Calibri" pitchFamily="34" charset="0"/>
                          <a:ea typeface="ＭＳ Ｐゴシック" pitchFamily="34" charset="-128"/>
                          <a:hlinkClick r:id="rId5"/>
                        </a:rPr>
                        <a:t>http://www.youtube.com/watch?v=DRtvN6VLw5s&amp;feature=channel</a:t>
                      </a:r>
                      <a:endParaRPr kumimoji="0" lang="en-AU" sz="1400" b="0" i="0" u="none" strike="noStrike" cap="none" normalizeH="0" baseline="0" smtClean="0">
                        <a:ln>
                          <a:noFill/>
                        </a:ln>
                        <a:solidFill>
                          <a:srgbClr val="000000"/>
                        </a:solidFill>
                        <a:effectLst/>
                        <a:latin typeface="Calibri" pitchFamily="34" charset="0"/>
                        <a:ea typeface="ＭＳ Ｐゴシック"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4204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400" b="1" i="0" u="none" strike="noStrike" cap="none" normalizeH="0" baseline="0" smtClean="0">
                          <a:ln>
                            <a:noFill/>
                          </a:ln>
                          <a:solidFill>
                            <a:srgbClr val="000000"/>
                          </a:solidFill>
                          <a:effectLst/>
                          <a:latin typeface="Calibri" pitchFamily="34" charset="0"/>
                          <a:ea typeface="ＭＳ Ｐゴシック" pitchFamily="34" charset="-128"/>
                        </a:rPr>
                        <a:t>Yoga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smtClean="0">
                          <a:ln>
                            <a:noFill/>
                          </a:ln>
                          <a:solidFill>
                            <a:srgbClr val="000000"/>
                          </a:solidFill>
                          <a:effectLst/>
                          <a:latin typeface="Calibri" pitchFamily="34" charset="0"/>
                          <a:ea typeface="ＭＳ Ｐゴシック" pitchFamily="34" charset="-128"/>
                        </a:rPr>
                        <a:t>Yoga has been found to reduce stress and lower blood pressure through a combination of breathing exercises, physical postures and meditation.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r h="593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400" b="1" i="0" u="none" strike="noStrike" cap="none" normalizeH="0" baseline="0" dirty="0" smtClean="0">
                          <a:ln>
                            <a:noFill/>
                          </a:ln>
                          <a:solidFill>
                            <a:srgbClr val="000000"/>
                          </a:solidFill>
                          <a:effectLst/>
                          <a:latin typeface="Calibri" pitchFamily="34" charset="0"/>
                          <a:ea typeface="ＭＳ Ｐゴシック" pitchFamily="34" charset="-128"/>
                        </a:rPr>
                        <a:t>Osteopathy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000000"/>
                          </a:solidFill>
                          <a:effectLst/>
                          <a:latin typeface="Calibri" pitchFamily="34" charset="0"/>
                          <a:ea typeface="ＭＳ Ｐゴシック" pitchFamily="34" charset="-128"/>
                        </a:rPr>
                        <a:t>Osteopathy involves manual deep-tissue massage and the manipulation of the spine, joints and surrounding tissue to alleviate back pain, joint problems and muscular disorders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3228438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How To Make Informed Consumer Choices</a:t>
            </a:r>
            <a:endParaRPr lang="en-US" sz="3600" dirty="0"/>
          </a:p>
        </p:txBody>
      </p:sp>
      <p:sp>
        <p:nvSpPr>
          <p:cNvPr id="3" name="Content Placeholder 2"/>
          <p:cNvSpPr>
            <a:spLocks noGrp="1"/>
          </p:cNvSpPr>
          <p:nvPr>
            <p:ph idx="1"/>
          </p:nvPr>
        </p:nvSpPr>
        <p:spPr>
          <a:xfrm>
            <a:off x="261257" y="2222287"/>
            <a:ext cx="11658600" cy="4374456"/>
          </a:xfrm>
        </p:spPr>
        <p:txBody>
          <a:bodyPr>
            <a:normAutofit fontScale="85000" lnSpcReduction="20000"/>
          </a:bodyPr>
          <a:lstStyle/>
          <a:p>
            <a:r>
              <a:rPr lang="en-US" dirty="0" smtClean="0"/>
              <a:t>It is important </a:t>
            </a:r>
            <a:r>
              <a:rPr lang="en-US" dirty="0" smtClean="0"/>
              <a:t>to investigate the service offered and the credibility of the practitioner. </a:t>
            </a:r>
          </a:p>
          <a:p>
            <a:r>
              <a:rPr lang="en-US" dirty="0" smtClean="0"/>
              <a:t>A client needs to ask the following questions:</a:t>
            </a:r>
          </a:p>
          <a:p>
            <a:pPr lvl="1"/>
            <a:r>
              <a:rPr lang="en-US" dirty="0" smtClean="0"/>
              <a:t>What is the treatment you offer? How can it benefit me?</a:t>
            </a:r>
          </a:p>
          <a:p>
            <a:pPr lvl="1"/>
            <a:r>
              <a:rPr lang="en-US" dirty="0" smtClean="0"/>
              <a:t>What experience and training do you have?</a:t>
            </a:r>
          </a:p>
          <a:p>
            <a:pPr lvl="1"/>
            <a:r>
              <a:rPr lang="en-US" dirty="0" smtClean="0"/>
              <a:t>What are your qualifications?</a:t>
            </a:r>
          </a:p>
          <a:p>
            <a:pPr lvl="1"/>
            <a:r>
              <a:rPr lang="en-US" dirty="0" smtClean="0"/>
              <a:t>How much will the treatment cost?</a:t>
            </a:r>
          </a:p>
          <a:p>
            <a:pPr lvl="1"/>
            <a:r>
              <a:rPr lang="en-US" dirty="0" smtClean="0"/>
              <a:t>Can this treatment be combined with conventional medication?</a:t>
            </a:r>
          </a:p>
          <a:p>
            <a:r>
              <a:rPr lang="en-US" dirty="0" smtClean="0"/>
              <a:t>To make informed choices:</a:t>
            </a:r>
          </a:p>
          <a:p>
            <a:pPr lvl="1"/>
            <a:r>
              <a:rPr lang="en-US" dirty="0" smtClean="0"/>
              <a:t>Gather specific information about the nature of the alternative medicine</a:t>
            </a:r>
          </a:p>
          <a:p>
            <a:pPr lvl="1"/>
            <a:r>
              <a:rPr lang="en-US" dirty="0" smtClean="0"/>
              <a:t>Its credibility as an effective type of treatment</a:t>
            </a:r>
          </a:p>
          <a:p>
            <a:pPr lvl="1"/>
            <a:r>
              <a:rPr lang="en-US" dirty="0" smtClean="0"/>
              <a:t>Qualifications and experience of practitioners</a:t>
            </a:r>
          </a:p>
          <a:p>
            <a:pPr lvl="1"/>
            <a:r>
              <a:rPr lang="en-US" dirty="0" smtClean="0"/>
              <a:t>Ask friends and the community members about their experience/recommendations</a:t>
            </a:r>
          </a:p>
          <a:p>
            <a:r>
              <a:rPr lang="en-US" dirty="0"/>
              <a:t>Some alternative medicines are considered effective – the WHO recognizes them to be valuable and significant treatments</a:t>
            </a:r>
          </a:p>
          <a:p>
            <a:pPr lvl="1"/>
            <a:r>
              <a:rPr lang="en-US" dirty="0"/>
              <a:t>For </a:t>
            </a:r>
            <a:r>
              <a:rPr lang="en-US" dirty="0" err="1"/>
              <a:t>eg</a:t>
            </a:r>
            <a:r>
              <a:rPr lang="en-US" dirty="0"/>
              <a:t> – chiropractic, naturopathy and </a:t>
            </a:r>
            <a:r>
              <a:rPr lang="en-US" dirty="0" smtClean="0"/>
              <a:t>acupuncture</a:t>
            </a:r>
            <a:endParaRPr lang="en-US" dirty="0"/>
          </a:p>
        </p:txBody>
      </p:sp>
    </p:spTree>
    <p:extLst>
      <p:ext uri="{BB962C8B-B14F-4D97-AF65-F5344CB8AC3E}">
        <p14:creationId xmlns:p14="http://schemas.microsoft.com/office/powerpoint/2010/main" val="40946761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 you know who to believe?</a:t>
            </a:r>
            <a:endParaRPr lang="en-US" dirty="0"/>
          </a:p>
        </p:txBody>
      </p:sp>
      <p:sp>
        <p:nvSpPr>
          <p:cNvPr id="3" name="Content Placeholder 2"/>
          <p:cNvSpPr>
            <a:spLocks noGrp="1"/>
          </p:cNvSpPr>
          <p:nvPr>
            <p:ph idx="1"/>
          </p:nvPr>
        </p:nvSpPr>
        <p:spPr>
          <a:xfrm>
            <a:off x="261257" y="2222287"/>
            <a:ext cx="11658600" cy="4374456"/>
          </a:xfrm>
        </p:spPr>
        <p:txBody>
          <a:bodyPr/>
          <a:lstStyle/>
          <a:p>
            <a:r>
              <a:rPr lang="en-US" dirty="0" smtClean="0"/>
              <a:t>To determine who to believe, there are a range of things a person should look for:</a:t>
            </a:r>
          </a:p>
          <a:p>
            <a:pPr lvl="1"/>
            <a:r>
              <a:rPr lang="en-US" dirty="0" smtClean="0"/>
              <a:t>Qualifications</a:t>
            </a:r>
          </a:p>
          <a:p>
            <a:pPr lvl="1"/>
            <a:r>
              <a:rPr lang="en-US" dirty="0" smtClean="0"/>
              <a:t>Registrations</a:t>
            </a:r>
          </a:p>
          <a:p>
            <a:pPr lvl="1"/>
            <a:r>
              <a:rPr lang="en-US" dirty="0" smtClean="0"/>
              <a:t>Regulations</a:t>
            </a:r>
          </a:p>
          <a:p>
            <a:pPr lvl="1"/>
            <a:r>
              <a:rPr lang="en-US" dirty="0" smtClean="0"/>
              <a:t>Research</a:t>
            </a:r>
          </a:p>
          <a:p>
            <a:r>
              <a:rPr lang="en-US" dirty="0" smtClean="0"/>
              <a:t>Government websites can be helpful and provide some information on complementary and alternative health care</a:t>
            </a:r>
          </a:p>
          <a:p>
            <a:r>
              <a:rPr lang="en-US" dirty="0" smtClean="0"/>
              <a:t>A better way to source information is to seek information from academic journals or academic professionals (professors, associate professors and PhD doctors)</a:t>
            </a:r>
          </a:p>
          <a:p>
            <a:r>
              <a:rPr lang="en-US" dirty="0" smtClean="0"/>
              <a:t>Websites with </a:t>
            </a:r>
            <a:r>
              <a:rPr lang="en-US" dirty="0" err="1" smtClean="0"/>
              <a:t>edu</a:t>
            </a:r>
            <a:r>
              <a:rPr lang="en-US" dirty="0" smtClean="0"/>
              <a:t> in their domain are educational institutions registered with the </a:t>
            </a:r>
            <a:r>
              <a:rPr lang="en-US" dirty="0" err="1" smtClean="0"/>
              <a:t>goverment</a:t>
            </a:r>
            <a:endParaRPr lang="en-US" dirty="0"/>
          </a:p>
        </p:txBody>
      </p:sp>
    </p:spTree>
    <p:extLst>
      <p:ext uri="{BB962C8B-B14F-4D97-AF65-F5344CB8AC3E}">
        <p14:creationId xmlns:p14="http://schemas.microsoft.com/office/powerpoint/2010/main" val="1784658503"/>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1136</Words>
  <Application>Microsoft Office PowerPoint</Application>
  <PresentationFormat>Widescreen</PresentationFormat>
  <Paragraphs>118</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MS PGothic</vt:lpstr>
      <vt:lpstr>MS PGothic</vt:lpstr>
      <vt:lpstr>Calibri</vt:lpstr>
      <vt:lpstr>Century Gothic</vt:lpstr>
      <vt:lpstr>Wingdings 2</vt:lpstr>
      <vt:lpstr>Quotable</vt:lpstr>
      <vt:lpstr>Complementary &amp; Alternative Health Care Approaches</vt:lpstr>
      <vt:lpstr>Complementary &amp; Alternative Health Care Approaches - Overview</vt:lpstr>
      <vt:lpstr>Complementary &amp; Alternative Health Care Approaches</vt:lpstr>
      <vt:lpstr>Complementary &amp; Alternative Health Care Approaches</vt:lpstr>
      <vt:lpstr>Reasons for Growth of Complementary &amp; Alternative Health Products and Services</vt:lpstr>
      <vt:lpstr>Range of Products and Services Available</vt:lpstr>
      <vt:lpstr>   Range of Products and Services Available cont…</vt:lpstr>
      <vt:lpstr>How To Make Informed Consumer Choices</vt:lpstr>
      <vt:lpstr>How do you know who to believe?</vt:lpstr>
      <vt:lpstr>PAST HSC QUESTION!!</vt:lpstr>
      <vt:lpstr>MARKING CRITERIA AND SAMPLE 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Complementary and alternative health care approaches</dc:title>
  <dc:creator>Michelle Lumsden</dc:creator>
  <cp:lastModifiedBy>Lenovo</cp:lastModifiedBy>
  <cp:revision>20</cp:revision>
  <dcterms:created xsi:type="dcterms:W3CDTF">2015-08-17T04:19:34Z</dcterms:created>
  <dcterms:modified xsi:type="dcterms:W3CDTF">2018-10-21T23:29:09Z</dcterms:modified>
</cp:coreProperties>
</file>