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6" r:id="rId3"/>
    <p:sldId id="280" r:id="rId4"/>
    <p:sldId id="279" r:id="rId5"/>
    <p:sldId id="278" r:id="rId6"/>
    <p:sldId id="282" r:id="rId7"/>
    <p:sldId id="281" r:id="rId8"/>
    <p:sldId id="277" r:id="rId9"/>
    <p:sldId id="285" r:id="rId10"/>
    <p:sldId id="284" r:id="rId11"/>
    <p:sldId id="28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1"/>
  </p:normalViewPr>
  <p:slideViewPr>
    <p:cSldViewPr snapToGrid="0" snapToObjects="1">
      <p:cViewPr varScale="1">
        <p:scale>
          <a:sx n="121" d="100"/>
          <a:sy n="121" d="100"/>
        </p:scale>
        <p:origin x="484"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6/19/2018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6/19/2018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6/19/2018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6/19/2018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146" y="136635"/>
            <a:ext cx="10142482" cy="2921875"/>
          </a:xfrm>
        </p:spPr>
        <p:txBody>
          <a:bodyPr/>
          <a:lstStyle/>
          <a:p>
            <a:pPr algn="ctr"/>
            <a:r>
              <a:rPr lang="en-US" sz="5400" b="1" dirty="0" smtClean="0"/>
              <a:t>ELEMENTS TO BE CONSIDERED WHEN DESIGNING A TRAINING SESSION</a:t>
            </a:r>
            <a:endParaRPr lang="en-US" sz="5400" b="1" dirty="0"/>
          </a:p>
        </p:txBody>
      </p:sp>
      <p:sp>
        <p:nvSpPr>
          <p:cNvPr id="3" name="Subtitle 2"/>
          <p:cNvSpPr>
            <a:spLocks noGrp="1"/>
          </p:cNvSpPr>
          <p:nvPr>
            <p:ph type="subTitle" idx="1"/>
          </p:nvPr>
        </p:nvSpPr>
        <p:spPr>
          <a:xfrm>
            <a:off x="147146" y="3384331"/>
            <a:ext cx="11887199" cy="3368566"/>
          </a:xfrm>
        </p:spPr>
        <p:txBody>
          <a:bodyPr numCol="2">
            <a:normAutofit lnSpcReduction="10000"/>
          </a:bodyPr>
          <a:lstStyle/>
          <a:p>
            <a:r>
              <a:rPr lang="en-US" b="1" dirty="0" smtClean="0"/>
              <a:t>Students learn about:</a:t>
            </a:r>
          </a:p>
          <a:p>
            <a:pPr marL="342900" indent="-342900">
              <a:buFont typeface="Arial" charset="0"/>
              <a:buChar char="•"/>
            </a:pPr>
            <a:r>
              <a:rPr lang="en-US" cap="none" dirty="0" smtClean="0"/>
              <a:t>Health and safety considerations</a:t>
            </a:r>
          </a:p>
          <a:p>
            <a:pPr marL="342900" indent="-342900">
              <a:buFont typeface="Arial" charset="0"/>
              <a:buChar char="•"/>
            </a:pPr>
            <a:r>
              <a:rPr lang="en-US" cap="none" dirty="0" smtClean="0"/>
              <a:t>Providing an overview of the session to athletes </a:t>
            </a:r>
          </a:p>
          <a:p>
            <a:pPr marL="342900" indent="-342900">
              <a:buFont typeface="Arial" charset="0"/>
              <a:buChar char="•"/>
            </a:pPr>
            <a:r>
              <a:rPr lang="en-US" cap="none" dirty="0" smtClean="0"/>
              <a:t>Warm up and cool down</a:t>
            </a:r>
          </a:p>
          <a:p>
            <a:pPr marL="342900" indent="-342900">
              <a:buFont typeface="Arial" charset="0"/>
              <a:buChar char="•"/>
            </a:pPr>
            <a:r>
              <a:rPr lang="en-US" cap="none" dirty="0" smtClean="0"/>
              <a:t>Skill instruction and practice</a:t>
            </a:r>
          </a:p>
          <a:p>
            <a:pPr marL="342900" indent="-342900">
              <a:buFont typeface="Arial" charset="0"/>
              <a:buChar char="•"/>
            </a:pPr>
            <a:r>
              <a:rPr lang="en-US" cap="none" dirty="0" smtClean="0"/>
              <a:t>Conditioning</a:t>
            </a:r>
          </a:p>
          <a:p>
            <a:pPr marL="342900" indent="-342900">
              <a:buFont typeface="Arial" charset="0"/>
              <a:buChar char="•"/>
            </a:pPr>
            <a:r>
              <a:rPr lang="en-US" cap="none" dirty="0" smtClean="0"/>
              <a:t>Evaluation</a:t>
            </a:r>
          </a:p>
          <a:p>
            <a:r>
              <a:rPr lang="en-US" b="1" cap="none" dirty="0" smtClean="0"/>
              <a:t>STUDENTS LEARN TO:</a:t>
            </a:r>
          </a:p>
          <a:p>
            <a:pPr marL="342900" indent="-342900">
              <a:buFont typeface="Arial" panose="020B0604020202020204" pitchFamily="34" charset="0"/>
              <a:buChar char="•"/>
            </a:pPr>
            <a:r>
              <a:rPr lang="en-US" b="1" cap="none" dirty="0" smtClean="0"/>
              <a:t>Examine different methods of structuring training sessions</a:t>
            </a:r>
          </a:p>
          <a:p>
            <a:pPr marL="342900" indent="-342900">
              <a:buFont typeface="Arial" panose="020B0604020202020204" pitchFamily="34" charset="0"/>
              <a:buChar char="•"/>
            </a:pPr>
            <a:r>
              <a:rPr lang="en-US" b="1" cap="none" dirty="0" smtClean="0"/>
              <a:t>Design and implement a training session for a specific event. Evaluate the session by considering questions such as:</a:t>
            </a:r>
            <a:endParaRPr lang="en-US" b="1" cap="none" dirty="0"/>
          </a:p>
          <a:p>
            <a:pPr marL="800100" lvl="1" indent="-342900" algn="l">
              <a:buFont typeface="Arial" panose="020B0604020202020204" pitchFamily="34" charset="0"/>
              <a:buChar char="•"/>
            </a:pPr>
            <a:r>
              <a:rPr lang="en-US" dirty="0" smtClean="0"/>
              <a:t>Did the activities match the abilities of the group?</a:t>
            </a:r>
          </a:p>
          <a:p>
            <a:pPr marL="800100" lvl="1" indent="-342900" algn="l">
              <a:buFont typeface="Arial" panose="020B0604020202020204" pitchFamily="34" charset="0"/>
              <a:buChar char="•"/>
            </a:pPr>
            <a:r>
              <a:rPr lang="en-US" cap="none" dirty="0" smtClean="0"/>
              <a:t>What was the reaction of the group?</a:t>
            </a:r>
          </a:p>
          <a:p>
            <a:pPr marL="800100" lvl="1" indent="-342900" algn="l">
              <a:buFont typeface="Arial" panose="020B0604020202020204" pitchFamily="34" charset="0"/>
              <a:buChar char="•"/>
            </a:pPr>
            <a:r>
              <a:rPr lang="en-US" dirty="0" smtClean="0"/>
              <a:t>How could the session be modified?</a:t>
            </a:r>
            <a:endParaRPr lang="en-US" cap="none" dirty="0" smtClean="0"/>
          </a:p>
        </p:txBody>
      </p:sp>
    </p:spTree>
    <p:extLst>
      <p:ext uri="{BB962C8B-B14F-4D97-AF65-F5344CB8AC3E}">
        <p14:creationId xmlns:p14="http://schemas.microsoft.com/office/powerpoint/2010/main" val="1212586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61" y="116386"/>
            <a:ext cx="10211073" cy="1029242"/>
          </a:xfrm>
        </p:spPr>
        <p:txBody>
          <a:bodyPr anchor="ctr"/>
          <a:lstStyle/>
          <a:p>
            <a:pPr algn="ctr"/>
            <a:r>
              <a:rPr lang="en-AU" b="1" dirty="0" smtClean="0"/>
              <a:t>CONDITIONING CONT…</a:t>
            </a:r>
            <a:endParaRPr lang="en-AU" b="1" dirty="0"/>
          </a:p>
        </p:txBody>
      </p:sp>
      <p:sp>
        <p:nvSpPr>
          <p:cNvPr id="3" name="Content Placeholder 2"/>
          <p:cNvSpPr>
            <a:spLocks noGrp="1"/>
          </p:cNvSpPr>
          <p:nvPr>
            <p:ph idx="1"/>
          </p:nvPr>
        </p:nvSpPr>
        <p:spPr>
          <a:xfrm>
            <a:off x="136362" y="1269901"/>
            <a:ext cx="11940024" cy="5488251"/>
          </a:xfrm>
        </p:spPr>
        <p:txBody>
          <a:bodyPr/>
          <a:lstStyle/>
          <a:p>
            <a:r>
              <a:rPr lang="en-US" dirty="0" smtClean="0"/>
              <a:t>During a </a:t>
            </a:r>
            <a:r>
              <a:rPr lang="en-US" dirty="0"/>
              <a:t>training session, the amount of time spent on conditioning should match the requirements during competition and the need of the athletes. </a:t>
            </a:r>
            <a:endParaRPr lang="en-US" dirty="0" smtClean="0"/>
          </a:p>
          <a:p>
            <a:r>
              <a:rPr lang="en-US" dirty="0" smtClean="0"/>
              <a:t>Generally </a:t>
            </a:r>
            <a:r>
              <a:rPr lang="en-US" dirty="0"/>
              <a:t>20+ minutes is set aside during a training session. </a:t>
            </a:r>
          </a:p>
          <a:p>
            <a:r>
              <a:rPr lang="en-US" dirty="0" smtClean="0"/>
              <a:t>If </a:t>
            </a:r>
            <a:r>
              <a:rPr lang="en-US" dirty="0"/>
              <a:t>the focus of training is the end of the game and the coach wants the athletes to perform well when fatigued, then conditioning should be done at the beginning. </a:t>
            </a:r>
            <a:endParaRPr lang="en-US" dirty="0" smtClean="0"/>
          </a:p>
          <a:p>
            <a:r>
              <a:rPr lang="en-US" dirty="0" smtClean="0"/>
              <a:t>If </a:t>
            </a:r>
            <a:r>
              <a:rPr lang="en-US" dirty="0"/>
              <a:t>focus is on skill development, conditioning should be left until the end of the training session.</a:t>
            </a:r>
          </a:p>
          <a:p>
            <a:endParaRPr lang="en-AU" dirty="0"/>
          </a:p>
        </p:txBody>
      </p:sp>
      <p:pic>
        <p:nvPicPr>
          <p:cNvPr id="4" name="Picture 3"/>
          <p:cNvPicPr>
            <a:picLocks noChangeAspect="1"/>
          </p:cNvPicPr>
          <p:nvPr/>
        </p:nvPicPr>
        <p:blipFill>
          <a:blip r:embed="rId2"/>
          <a:stretch>
            <a:fillRect/>
          </a:stretch>
        </p:blipFill>
        <p:spPr>
          <a:xfrm>
            <a:off x="8708750" y="4316947"/>
            <a:ext cx="2804403" cy="1639966"/>
          </a:xfrm>
          <a:prstGeom prst="rect">
            <a:avLst/>
          </a:prstGeom>
        </p:spPr>
      </p:pic>
      <p:pic>
        <p:nvPicPr>
          <p:cNvPr id="5" name="Picture 4"/>
          <p:cNvPicPr>
            <a:picLocks noChangeAspect="1"/>
          </p:cNvPicPr>
          <p:nvPr/>
        </p:nvPicPr>
        <p:blipFill>
          <a:blip r:embed="rId3"/>
          <a:stretch>
            <a:fillRect/>
          </a:stretch>
        </p:blipFill>
        <p:spPr>
          <a:xfrm>
            <a:off x="484133" y="4273769"/>
            <a:ext cx="2857500" cy="1600200"/>
          </a:xfrm>
          <a:prstGeom prst="rect">
            <a:avLst/>
          </a:prstGeom>
        </p:spPr>
      </p:pic>
      <p:pic>
        <p:nvPicPr>
          <p:cNvPr id="6" name="Picture 5"/>
          <p:cNvPicPr>
            <a:picLocks noChangeAspect="1"/>
          </p:cNvPicPr>
          <p:nvPr/>
        </p:nvPicPr>
        <p:blipFill>
          <a:blip r:embed="rId4"/>
          <a:stretch>
            <a:fillRect/>
          </a:stretch>
        </p:blipFill>
        <p:spPr>
          <a:xfrm>
            <a:off x="4667250" y="4273769"/>
            <a:ext cx="2857500" cy="1600200"/>
          </a:xfrm>
          <a:prstGeom prst="rect">
            <a:avLst/>
          </a:prstGeom>
        </p:spPr>
      </p:pic>
    </p:spTree>
    <p:extLst>
      <p:ext uri="{BB962C8B-B14F-4D97-AF65-F5344CB8AC3E}">
        <p14:creationId xmlns:p14="http://schemas.microsoft.com/office/powerpoint/2010/main" val="618454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61" y="116386"/>
            <a:ext cx="10211073" cy="1029242"/>
          </a:xfrm>
        </p:spPr>
        <p:txBody>
          <a:bodyPr anchor="ctr"/>
          <a:lstStyle/>
          <a:p>
            <a:pPr algn="ctr"/>
            <a:r>
              <a:rPr lang="en-AU" b="1" dirty="0" smtClean="0"/>
              <a:t>EVALUATION</a:t>
            </a:r>
            <a:endParaRPr lang="en-AU" b="1" dirty="0"/>
          </a:p>
        </p:txBody>
      </p:sp>
      <p:sp>
        <p:nvSpPr>
          <p:cNvPr id="3" name="Content Placeholder 2"/>
          <p:cNvSpPr>
            <a:spLocks noGrp="1"/>
          </p:cNvSpPr>
          <p:nvPr>
            <p:ph idx="1"/>
          </p:nvPr>
        </p:nvSpPr>
        <p:spPr>
          <a:xfrm>
            <a:off x="136362" y="1269901"/>
            <a:ext cx="11940024" cy="5488251"/>
          </a:xfrm>
        </p:spPr>
        <p:txBody>
          <a:bodyPr>
            <a:normAutofit/>
          </a:bodyPr>
          <a:lstStyle/>
          <a:p>
            <a:r>
              <a:rPr lang="en-US" sz="1800" dirty="0" smtClean="0"/>
              <a:t>Must </a:t>
            </a:r>
            <a:r>
              <a:rPr lang="en-US" sz="1800" dirty="0"/>
              <a:t>happen at the end of the training </a:t>
            </a:r>
            <a:r>
              <a:rPr lang="en-US" sz="1800" dirty="0" smtClean="0"/>
              <a:t>session - coach </a:t>
            </a:r>
            <a:r>
              <a:rPr lang="en-US" sz="1800" dirty="0"/>
              <a:t>should re-address the goals or aims of the training session that were discussed in the </a:t>
            </a:r>
            <a:r>
              <a:rPr lang="en-US" sz="1800" dirty="0" smtClean="0"/>
              <a:t>overview.</a:t>
            </a:r>
            <a:endParaRPr lang="en-US" sz="1800" dirty="0"/>
          </a:p>
          <a:p>
            <a:r>
              <a:rPr lang="en-US" sz="1800" dirty="0"/>
              <a:t>Athletes should be given a chance to provide feedback to the coach on the training session, as well as the coach providing feedback to the athletes</a:t>
            </a:r>
            <a:r>
              <a:rPr lang="en-US" sz="1800" dirty="0" smtClean="0"/>
              <a:t>.</a:t>
            </a:r>
          </a:p>
          <a:p>
            <a:r>
              <a:rPr lang="en-US" sz="1800" dirty="0" smtClean="0"/>
              <a:t>Athlete’s </a:t>
            </a:r>
            <a:r>
              <a:rPr lang="en-US" sz="1800" dirty="0"/>
              <a:t>feedback should be welcomed, and if needed have follow up for the next training session.</a:t>
            </a:r>
          </a:p>
          <a:p>
            <a:r>
              <a:rPr lang="en-US" sz="1800" dirty="0"/>
              <a:t>An evaluation </a:t>
            </a:r>
            <a:r>
              <a:rPr lang="en-US" sz="1800" dirty="0" smtClean="0"/>
              <a:t>will </a:t>
            </a:r>
            <a:r>
              <a:rPr lang="en-US" sz="1800" dirty="0"/>
              <a:t>also include some planning for the next session and checking in with the </a:t>
            </a:r>
            <a:r>
              <a:rPr lang="en-US" sz="1800" dirty="0" smtClean="0"/>
              <a:t>athletes - it </a:t>
            </a:r>
            <a:r>
              <a:rPr lang="en-US" sz="1800" dirty="0"/>
              <a:t>is a time to review the training </a:t>
            </a:r>
            <a:r>
              <a:rPr lang="en-US" sz="1800" dirty="0" smtClean="0"/>
              <a:t>session.</a:t>
            </a:r>
          </a:p>
          <a:p>
            <a:r>
              <a:rPr lang="en-US" sz="1800" dirty="0"/>
              <a:t>After the training session </a:t>
            </a:r>
            <a:r>
              <a:rPr lang="en-US" sz="1800" dirty="0" smtClean="0"/>
              <a:t>- further </a:t>
            </a:r>
            <a:r>
              <a:rPr lang="en-US" sz="1800" dirty="0"/>
              <a:t>evaluation should </a:t>
            </a:r>
            <a:r>
              <a:rPr lang="en-US" sz="1800" dirty="0" smtClean="0"/>
              <a:t>occur (between coach and training staff to determine </a:t>
            </a:r>
            <a:r>
              <a:rPr lang="en-US" sz="1800" dirty="0"/>
              <a:t>if the session was </a:t>
            </a:r>
            <a:r>
              <a:rPr lang="en-US" sz="1800" dirty="0" smtClean="0"/>
              <a:t>effective) </a:t>
            </a:r>
            <a:endParaRPr lang="en-US" sz="1800" dirty="0"/>
          </a:p>
          <a:p>
            <a:r>
              <a:rPr lang="en-US" sz="1800" dirty="0"/>
              <a:t>The key point to the evaluation is that it focuses on the achievement of goals, and if further actions are needed in order to achieve them.</a:t>
            </a:r>
          </a:p>
          <a:p>
            <a:endParaRPr lang="en-US" dirty="0"/>
          </a:p>
          <a:p>
            <a:endParaRPr lang="en-AU" dirty="0"/>
          </a:p>
        </p:txBody>
      </p:sp>
      <p:pic>
        <p:nvPicPr>
          <p:cNvPr id="4" name="Picture 3"/>
          <p:cNvPicPr>
            <a:picLocks noChangeAspect="1"/>
          </p:cNvPicPr>
          <p:nvPr/>
        </p:nvPicPr>
        <p:blipFill>
          <a:blip r:embed="rId2"/>
          <a:stretch>
            <a:fillRect/>
          </a:stretch>
        </p:blipFill>
        <p:spPr>
          <a:xfrm>
            <a:off x="4775388" y="4769890"/>
            <a:ext cx="2893060" cy="1925200"/>
          </a:xfrm>
          <a:prstGeom prst="rect">
            <a:avLst/>
          </a:prstGeom>
        </p:spPr>
      </p:pic>
    </p:spTree>
    <p:extLst>
      <p:ext uri="{BB962C8B-B14F-4D97-AF65-F5344CB8AC3E}">
        <p14:creationId xmlns:p14="http://schemas.microsoft.com/office/powerpoint/2010/main" val="3902857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61" y="116386"/>
            <a:ext cx="10211073" cy="1029242"/>
          </a:xfrm>
        </p:spPr>
        <p:txBody>
          <a:bodyPr anchor="ctr"/>
          <a:lstStyle/>
          <a:p>
            <a:pPr algn="ctr"/>
            <a:r>
              <a:rPr lang="en-US" sz="2800" b="1" dirty="0"/>
              <a:t>ELEMENTS TO BE CONSIDERED WHEN DESIGNING A TRAINING </a:t>
            </a:r>
            <a:r>
              <a:rPr lang="en-US" sz="2800" b="1" dirty="0" smtClean="0"/>
              <a:t>SESSION</a:t>
            </a:r>
            <a:endParaRPr lang="en-AU" dirty="0"/>
          </a:p>
        </p:txBody>
      </p:sp>
      <p:sp>
        <p:nvSpPr>
          <p:cNvPr id="3" name="Content Placeholder 2"/>
          <p:cNvSpPr>
            <a:spLocks noGrp="1"/>
          </p:cNvSpPr>
          <p:nvPr>
            <p:ph idx="1"/>
          </p:nvPr>
        </p:nvSpPr>
        <p:spPr>
          <a:xfrm>
            <a:off x="136362" y="1269901"/>
            <a:ext cx="11940024" cy="5488251"/>
          </a:xfrm>
        </p:spPr>
        <p:txBody>
          <a:bodyPr>
            <a:normAutofit/>
          </a:bodyPr>
          <a:lstStyle/>
          <a:p>
            <a:r>
              <a:rPr lang="en-US" dirty="0" smtClean="0"/>
              <a:t>First </a:t>
            </a:r>
            <a:r>
              <a:rPr lang="en-US" dirty="0"/>
              <a:t>consideration is always </a:t>
            </a:r>
            <a:r>
              <a:rPr lang="en-US" dirty="0" smtClean="0"/>
              <a:t>safety - considers </a:t>
            </a:r>
            <a:r>
              <a:rPr lang="en-US" dirty="0"/>
              <a:t>the safety of the equipment, facilities and training being designed to meet the levels of the athlete/s</a:t>
            </a:r>
            <a:r>
              <a:rPr lang="en-US" dirty="0" smtClean="0"/>
              <a:t>.</a:t>
            </a:r>
            <a:endParaRPr lang="en-US" dirty="0"/>
          </a:p>
          <a:p>
            <a:r>
              <a:rPr lang="en-US" dirty="0"/>
              <a:t>Other elements to be considered when designing a training session include:</a:t>
            </a:r>
          </a:p>
          <a:p>
            <a:pPr lvl="1">
              <a:buFont typeface="Arial" charset="0"/>
              <a:buChar char="•"/>
            </a:pPr>
            <a:r>
              <a:rPr lang="en-US" dirty="0"/>
              <a:t>How much time will be allocated to each activity</a:t>
            </a:r>
          </a:p>
          <a:p>
            <a:pPr lvl="1">
              <a:buFont typeface="Arial" charset="0"/>
              <a:buChar char="•"/>
            </a:pPr>
            <a:r>
              <a:rPr lang="en-US" dirty="0"/>
              <a:t>What the goals or aims of the session will be</a:t>
            </a:r>
          </a:p>
          <a:p>
            <a:pPr lvl="1">
              <a:buFont typeface="Arial" charset="0"/>
              <a:buChar char="•"/>
            </a:pPr>
            <a:r>
              <a:rPr lang="en-US" dirty="0"/>
              <a:t>How warm up and cool down will be done and </a:t>
            </a:r>
          </a:p>
          <a:p>
            <a:pPr lvl="1">
              <a:buFont typeface="Arial" charset="0"/>
              <a:buChar char="•"/>
            </a:pPr>
            <a:r>
              <a:rPr lang="en-US" dirty="0"/>
              <a:t>Making sure you leave room at the end to evaluate the session.</a:t>
            </a:r>
          </a:p>
          <a:p>
            <a:pPr>
              <a:buFont typeface="Arial" charset="0"/>
              <a:buChar char="•"/>
            </a:pPr>
            <a:endParaRPr lang="en-US" dirty="0"/>
          </a:p>
          <a:p>
            <a:r>
              <a:rPr lang="en-US" dirty="0"/>
              <a:t>The timing of the elements is also important to consider. </a:t>
            </a:r>
          </a:p>
          <a:p>
            <a:pPr lvl="1">
              <a:buFont typeface="Arial" charset="0"/>
              <a:buChar char="•"/>
            </a:pPr>
            <a:r>
              <a:rPr lang="en-US" dirty="0"/>
              <a:t>How long will the athlete/s spend warming up</a:t>
            </a:r>
          </a:p>
          <a:p>
            <a:pPr lvl="1">
              <a:buFont typeface="Arial" charset="0"/>
              <a:buChar char="•"/>
            </a:pPr>
            <a:r>
              <a:rPr lang="en-US" dirty="0"/>
              <a:t>Doing conditioning work, or focusing on a skill? </a:t>
            </a:r>
          </a:p>
          <a:p>
            <a:pPr lvl="1">
              <a:buFont typeface="Arial" charset="0"/>
              <a:buChar char="•"/>
            </a:pPr>
            <a:r>
              <a:rPr lang="en-US" dirty="0"/>
              <a:t>What order will these be done in order to gain the most from the training session? </a:t>
            </a:r>
          </a:p>
        </p:txBody>
      </p:sp>
      <p:pic>
        <p:nvPicPr>
          <p:cNvPr id="4" name="Picture 3"/>
          <p:cNvPicPr>
            <a:picLocks noChangeAspect="1"/>
          </p:cNvPicPr>
          <p:nvPr/>
        </p:nvPicPr>
        <p:blipFill>
          <a:blip r:embed="rId2"/>
          <a:stretch>
            <a:fillRect/>
          </a:stretch>
        </p:blipFill>
        <p:spPr>
          <a:xfrm>
            <a:off x="8839529" y="3037713"/>
            <a:ext cx="2343150" cy="1952625"/>
          </a:xfrm>
          <a:prstGeom prst="rect">
            <a:avLst/>
          </a:prstGeom>
        </p:spPr>
      </p:pic>
    </p:spTree>
    <p:extLst>
      <p:ext uri="{BB962C8B-B14F-4D97-AF65-F5344CB8AC3E}">
        <p14:creationId xmlns:p14="http://schemas.microsoft.com/office/powerpoint/2010/main" val="3340195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61" y="116386"/>
            <a:ext cx="10211073" cy="1029242"/>
          </a:xfrm>
        </p:spPr>
        <p:txBody>
          <a:bodyPr anchor="ctr"/>
          <a:lstStyle/>
          <a:p>
            <a:pPr algn="ctr"/>
            <a:r>
              <a:rPr lang="en-AU" sz="4000" b="1" dirty="0" smtClean="0"/>
              <a:t>HEALTH AND SAFETY CONSIDERATIONS</a:t>
            </a:r>
            <a:endParaRPr lang="en-AU" sz="4000" b="1" dirty="0"/>
          </a:p>
        </p:txBody>
      </p:sp>
      <p:sp>
        <p:nvSpPr>
          <p:cNvPr id="3" name="Content Placeholder 2"/>
          <p:cNvSpPr>
            <a:spLocks noGrp="1"/>
          </p:cNvSpPr>
          <p:nvPr>
            <p:ph idx="1"/>
          </p:nvPr>
        </p:nvSpPr>
        <p:spPr>
          <a:xfrm>
            <a:off x="136362" y="1269901"/>
            <a:ext cx="11940024" cy="5488251"/>
          </a:xfrm>
        </p:spPr>
        <p:txBody>
          <a:bodyPr>
            <a:normAutofit fontScale="85000" lnSpcReduction="20000"/>
          </a:bodyPr>
          <a:lstStyle/>
          <a:p>
            <a:r>
              <a:rPr lang="en-US" dirty="0"/>
              <a:t>H</a:t>
            </a:r>
            <a:r>
              <a:rPr lang="en-US" dirty="0" smtClean="0"/>
              <a:t>ealth </a:t>
            </a:r>
            <a:r>
              <a:rPr lang="en-US" dirty="0"/>
              <a:t>and safety is the most important consideration. </a:t>
            </a:r>
            <a:endParaRPr lang="en-US" dirty="0" smtClean="0"/>
          </a:p>
          <a:p>
            <a:r>
              <a:rPr lang="en-US" dirty="0" smtClean="0"/>
              <a:t>Training </a:t>
            </a:r>
            <a:r>
              <a:rPr lang="en-US" dirty="0"/>
              <a:t>session needs to suit the </a:t>
            </a:r>
            <a:r>
              <a:rPr lang="en-US" dirty="0" smtClean="0"/>
              <a:t>athlete/s </a:t>
            </a:r>
            <a:r>
              <a:rPr lang="en-US" dirty="0"/>
              <a:t>being trained. </a:t>
            </a:r>
            <a:endParaRPr lang="en-US" dirty="0" smtClean="0"/>
          </a:p>
          <a:p>
            <a:pPr lvl="1"/>
            <a:r>
              <a:rPr lang="en-US" dirty="0" err="1" smtClean="0"/>
              <a:t>Eg</a:t>
            </a:r>
            <a:r>
              <a:rPr lang="en-US" dirty="0" smtClean="0"/>
              <a:t> - </a:t>
            </a:r>
            <a:r>
              <a:rPr lang="en-US" dirty="0"/>
              <a:t>if </a:t>
            </a:r>
            <a:r>
              <a:rPr lang="en-US" dirty="0" smtClean="0"/>
              <a:t>it’s </a:t>
            </a:r>
            <a:r>
              <a:rPr lang="en-US" dirty="0"/>
              <a:t>a child with low levels of fitness, then the training session should match their fitness and skill levels. </a:t>
            </a:r>
            <a:endParaRPr lang="en-US" dirty="0" smtClean="0"/>
          </a:p>
          <a:p>
            <a:pPr lvl="1"/>
            <a:r>
              <a:rPr lang="en-US" dirty="0" smtClean="0"/>
              <a:t>Also </a:t>
            </a:r>
            <a:r>
              <a:rPr lang="en-US" dirty="0"/>
              <a:t>applies for the adult, training should be done at a level that extends the athlete and develops them for the sport, but not set at a level that could be harmful to them</a:t>
            </a:r>
            <a:r>
              <a:rPr lang="en-US" dirty="0" smtClean="0"/>
              <a:t>.</a:t>
            </a:r>
          </a:p>
          <a:p>
            <a:r>
              <a:rPr lang="en-US" dirty="0"/>
              <a:t>Other safety aspects </a:t>
            </a:r>
            <a:r>
              <a:rPr lang="en-US" dirty="0" smtClean="0"/>
              <a:t>include:</a:t>
            </a:r>
          </a:p>
          <a:p>
            <a:pPr lvl="1"/>
            <a:r>
              <a:rPr lang="en-US" dirty="0" smtClean="0"/>
              <a:t>Adequate </a:t>
            </a:r>
            <a:r>
              <a:rPr lang="en-US" dirty="0"/>
              <a:t>warm </a:t>
            </a:r>
            <a:r>
              <a:rPr lang="en-US" dirty="0" smtClean="0"/>
              <a:t>up</a:t>
            </a:r>
          </a:p>
          <a:p>
            <a:pPr lvl="1"/>
            <a:r>
              <a:rPr lang="en-US" dirty="0" smtClean="0"/>
              <a:t>All </a:t>
            </a:r>
            <a:r>
              <a:rPr lang="en-US" dirty="0"/>
              <a:t>equipment is available and in working </a:t>
            </a:r>
            <a:r>
              <a:rPr lang="en-US" dirty="0" smtClean="0"/>
              <a:t>order (includes the court/field)</a:t>
            </a:r>
          </a:p>
          <a:p>
            <a:pPr lvl="1"/>
            <a:r>
              <a:rPr lang="en-US" dirty="0" smtClean="0"/>
              <a:t>An </a:t>
            </a:r>
            <a:r>
              <a:rPr lang="en-US" dirty="0"/>
              <a:t>appropriate venue should be chosen that caters for the specific training session</a:t>
            </a:r>
            <a:r>
              <a:rPr lang="en-US" dirty="0" smtClean="0"/>
              <a:t>.</a:t>
            </a:r>
            <a:endParaRPr lang="en-US" dirty="0"/>
          </a:p>
          <a:p>
            <a:r>
              <a:rPr lang="en-US" dirty="0" smtClean="0"/>
              <a:t>Also </a:t>
            </a:r>
            <a:r>
              <a:rPr lang="en-US" dirty="0"/>
              <a:t>includes the athlete’s state of </a:t>
            </a:r>
            <a:r>
              <a:rPr lang="en-US" dirty="0" smtClean="0"/>
              <a:t>health </a:t>
            </a:r>
            <a:r>
              <a:rPr lang="en-US" dirty="0"/>
              <a:t>and whether they are ready for </a:t>
            </a:r>
            <a:r>
              <a:rPr lang="en-US" dirty="0" smtClean="0"/>
              <a:t>training (both </a:t>
            </a:r>
            <a:r>
              <a:rPr lang="en-US" dirty="0"/>
              <a:t>mental and </a:t>
            </a:r>
            <a:r>
              <a:rPr lang="en-US" dirty="0" smtClean="0"/>
              <a:t>physical). </a:t>
            </a:r>
          </a:p>
          <a:p>
            <a:r>
              <a:rPr lang="en-US" dirty="0" smtClean="0"/>
              <a:t>Other </a:t>
            </a:r>
            <a:r>
              <a:rPr lang="en-US" dirty="0"/>
              <a:t>health and safety considerations include:</a:t>
            </a:r>
          </a:p>
          <a:p>
            <a:pPr marL="685800" lvl="1">
              <a:buFont typeface="Arial" charset="0"/>
              <a:buChar char="•"/>
            </a:pPr>
            <a:r>
              <a:rPr lang="en-US" dirty="0"/>
              <a:t>Protective equipment</a:t>
            </a:r>
          </a:p>
          <a:p>
            <a:pPr marL="685800" lvl="1">
              <a:buFont typeface="Arial" charset="0"/>
              <a:buChar char="•"/>
            </a:pPr>
            <a:r>
              <a:rPr lang="en-US" dirty="0"/>
              <a:t>Clothing</a:t>
            </a:r>
          </a:p>
          <a:p>
            <a:pPr marL="685800" lvl="1">
              <a:buFont typeface="Arial" charset="0"/>
              <a:buChar char="•"/>
            </a:pPr>
            <a:r>
              <a:rPr lang="en-US" dirty="0" smtClean="0"/>
              <a:t>Safety </a:t>
            </a:r>
            <a:r>
              <a:rPr lang="en-US" dirty="0"/>
              <a:t>gear (sunscreen, water </a:t>
            </a:r>
            <a:r>
              <a:rPr lang="en-US" dirty="0" err="1"/>
              <a:t>etc</a:t>
            </a:r>
            <a:r>
              <a:rPr lang="en-US" dirty="0"/>
              <a:t>)</a:t>
            </a:r>
          </a:p>
          <a:p>
            <a:pPr marL="685800" lvl="1">
              <a:buFont typeface="Arial" charset="0"/>
              <a:buChar char="•"/>
            </a:pPr>
            <a:r>
              <a:rPr lang="en-US" dirty="0"/>
              <a:t>First aid kit</a:t>
            </a:r>
          </a:p>
          <a:p>
            <a:pPr marL="685800" lvl="1">
              <a:buFont typeface="Arial" charset="0"/>
              <a:buChar char="•"/>
            </a:pPr>
            <a:r>
              <a:rPr lang="en-US" dirty="0"/>
              <a:t>Climactic conditions </a:t>
            </a:r>
            <a:r>
              <a:rPr lang="en-US" dirty="0" err="1"/>
              <a:t>etc</a:t>
            </a:r>
            <a:endParaRPr lang="en-US" dirty="0"/>
          </a:p>
          <a:p>
            <a:endParaRPr lang="en-US" dirty="0"/>
          </a:p>
          <a:p>
            <a:endParaRPr lang="en-AU" dirty="0"/>
          </a:p>
        </p:txBody>
      </p:sp>
      <p:pic>
        <p:nvPicPr>
          <p:cNvPr id="4" name="Picture 3"/>
          <p:cNvPicPr>
            <a:picLocks noChangeAspect="1"/>
          </p:cNvPicPr>
          <p:nvPr/>
        </p:nvPicPr>
        <p:blipFill>
          <a:blip r:embed="rId2"/>
          <a:stretch>
            <a:fillRect/>
          </a:stretch>
        </p:blipFill>
        <p:spPr>
          <a:xfrm>
            <a:off x="6963103" y="4346849"/>
            <a:ext cx="2907096" cy="2277607"/>
          </a:xfrm>
          <a:prstGeom prst="rect">
            <a:avLst/>
          </a:prstGeom>
        </p:spPr>
      </p:pic>
    </p:spTree>
    <p:extLst>
      <p:ext uri="{BB962C8B-B14F-4D97-AF65-F5344CB8AC3E}">
        <p14:creationId xmlns:p14="http://schemas.microsoft.com/office/powerpoint/2010/main" val="3180410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61" y="116386"/>
            <a:ext cx="10211073" cy="1029242"/>
          </a:xfrm>
        </p:spPr>
        <p:txBody>
          <a:bodyPr anchor="ctr"/>
          <a:lstStyle/>
          <a:p>
            <a:pPr algn="ctr"/>
            <a:r>
              <a:rPr lang="en-US" sz="2800" b="1" dirty="0"/>
              <a:t>PROVIDING AN OVERVIEW OF THE SESSION TO </a:t>
            </a:r>
            <a:r>
              <a:rPr lang="en-US" sz="2800" b="1" dirty="0" smtClean="0"/>
              <a:t>ATHLETES</a:t>
            </a:r>
            <a:endParaRPr lang="en-AU" dirty="0"/>
          </a:p>
        </p:txBody>
      </p:sp>
      <p:sp>
        <p:nvSpPr>
          <p:cNvPr id="3" name="Content Placeholder 2"/>
          <p:cNvSpPr>
            <a:spLocks noGrp="1"/>
          </p:cNvSpPr>
          <p:nvPr>
            <p:ph idx="1"/>
          </p:nvPr>
        </p:nvSpPr>
        <p:spPr>
          <a:xfrm>
            <a:off x="136362" y="1269901"/>
            <a:ext cx="11940024" cy="5488251"/>
          </a:xfrm>
        </p:spPr>
        <p:txBody>
          <a:bodyPr>
            <a:normAutofit/>
          </a:bodyPr>
          <a:lstStyle/>
          <a:p>
            <a:r>
              <a:rPr lang="en-US" dirty="0"/>
              <a:t>Providing an overview of the </a:t>
            </a:r>
            <a:r>
              <a:rPr lang="en-US" dirty="0" smtClean="0"/>
              <a:t>session is </a:t>
            </a:r>
            <a:r>
              <a:rPr lang="en-US" dirty="0"/>
              <a:t>an important aspect of any training session</a:t>
            </a:r>
            <a:r>
              <a:rPr lang="en-US" dirty="0" smtClean="0"/>
              <a:t>.</a:t>
            </a:r>
          </a:p>
          <a:p>
            <a:pPr lvl="1"/>
            <a:r>
              <a:rPr lang="en-US" dirty="0" smtClean="0"/>
              <a:t>When </a:t>
            </a:r>
            <a:r>
              <a:rPr lang="en-US" dirty="0"/>
              <a:t>an athlete knows </a:t>
            </a:r>
            <a:r>
              <a:rPr lang="en-US" dirty="0" smtClean="0"/>
              <a:t>the </a:t>
            </a:r>
            <a:r>
              <a:rPr lang="en-US" dirty="0"/>
              <a:t>aims </a:t>
            </a:r>
            <a:r>
              <a:rPr lang="en-US" dirty="0" smtClean="0"/>
              <a:t>the </a:t>
            </a:r>
            <a:r>
              <a:rPr lang="en-US" dirty="0"/>
              <a:t>training session </a:t>
            </a:r>
            <a:r>
              <a:rPr lang="en-US" dirty="0" smtClean="0"/>
              <a:t>- improves </a:t>
            </a:r>
            <a:r>
              <a:rPr lang="en-US" dirty="0"/>
              <a:t>the results of training. </a:t>
            </a:r>
          </a:p>
          <a:p>
            <a:pPr lvl="1"/>
            <a:r>
              <a:rPr lang="en-US" dirty="0" smtClean="0"/>
              <a:t>Athlete </a:t>
            </a:r>
            <a:r>
              <a:rPr lang="en-US" dirty="0"/>
              <a:t>understands the purpose of each activity, why they are doing it and how it should help them in competition</a:t>
            </a:r>
            <a:r>
              <a:rPr lang="en-US" dirty="0" smtClean="0"/>
              <a:t>.</a:t>
            </a:r>
            <a:endParaRPr lang="en-US" dirty="0"/>
          </a:p>
          <a:p>
            <a:r>
              <a:rPr lang="en-US" dirty="0"/>
              <a:t>A session overview is </a:t>
            </a:r>
            <a:r>
              <a:rPr lang="en-US" dirty="0" smtClean="0"/>
              <a:t>a short process:</a:t>
            </a:r>
          </a:p>
          <a:p>
            <a:pPr lvl="1"/>
            <a:r>
              <a:rPr lang="en-US" dirty="0" smtClean="0"/>
              <a:t>Helps </a:t>
            </a:r>
            <a:r>
              <a:rPr lang="en-US" dirty="0"/>
              <a:t>get the athletes on side with the </a:t>
            </a:r>
            <a:r>
              <a:rPr lang="en-US" dirty="0" smtClean="0"/>
              <a:t>coach</a:t>
            </a:r>
          </a:p>
          <a:p>
            <a:pPr lvl="1"/>
            <a:r>
              <a:rPr lang="en-US" dirty="0" smtClean="0"/>
              <a:t>Allows </a:t>
            </a:r>
            <a:r>
              <a:rPr lang="en-US" dirty="0"/>
              <a:t>for more effective feedback and session </a:t>
            </a:r>
            <a:r>
              <a:rPr lang="en-US" dirty="0" smtClean="0"/>
              <a:t>evaluations.</a:t>
            </a:r>
            <a:endParaRPr lang="en-US" dirty="0"/>
          </a:p>
          <a:p>
            <a:r>
              <a:rPr lang="en-US" dirty="0" smtClean="0"/>
              <a:t>A </a:t>
            </a:r>
            <a:r>
              <a:rPr lang="en-US" dirty="0"/>
              <a:t>session overview will be completed just prior </a:t>
            </a:r>
            <a:r>
              <a:rPr lang="en-US" dirty="0" smtClean="0"/>
              <a:t>to or during </a:t>
            </a:r>
            <a:r>
              <a:rPr lang="en-US" dirty="0"/>
              <a:t>a warm </a:t>
            </a:r>
            <a:r>
              <a:rPr lang="en-US" dirty="0" smtClean="0"/>
              <a:t>up. </a:t>
            </a:r>
          </a:p>
          <a:p>
            <a:r>
              <a:rPr lang="en-US" dirty="0" smtClean="0"/>
              <a:t>Outline </a:t>
            </a:r>
            <a:r>
              <a:rPr lang="en-US" dirty="0"/>
              <a:t>what is happening in the training session and </a:t>
            </a:r>
            <a:r>
              <a:rPr lang="en-US" dirty="0" smtClean="0"/>
              <a:t>link </a:t>
            </a:r>
            <a:r>
              <a:rPr lang="en-US" dirty="0"/>
              <a:t>the activities with specific outcomes or goals for the athletes</a:t>
            </a:r>
            <a:r>
              <a:rPr lang="en-US" dirty="0" smtClean="0"/>
              <a:t>.</a:t>
            </a:r>
            <a:endParaRPr lang="en-US" dirty="0"/>
          </a:p>
          <a:p>
            <a:r>
              <a:rPr lang="en-US" dirty="0"/>
              <a:t>Providing an </a:t>
            </a:r>
            <a:r>
              <a:rPr lang="en-US" dirty="0" smtClean="0"/>
              <a:t>overview allows athletes </a:t>
            </a:r>
            <a:r>
              <a:rPr lang="en-US" dirty="0"/>
              <a:t>to have </a:t>
            </a:r>
            <a:r>
              <a:rPr lang="en-US" dirty="0" smtClean="0"/>
              <a:t>input</a:t>
            </a:r>
          </a:p>
        </p:txBody>
      </p:sp>
      <p:pic>
        <p:nvPicPr>
          <p:cNvPr id="4" name="Picture 3"/>
          <p:cNvPicPr>
            <a:picLocks noChangeAspect="1"/>
          </p:cNvPicPr>
          <p:nvPr/>
        </p:nvPicPr>
        <p:blipFill>
          <a:blip r:embed="rId2"/>
          <a:stretch>
            <a:fillRect/>
          </a:stretch>
        </p:blipFill>
        <p:spPr>
          <a:xfrm>
            <a:off x="8730541" y="4857093"/>
            <a:ext cx="3233785" cy="1816976"/>
          </a:xfrm>
          <a:prstGeom prst="rect">
            <a:avLst/>
          </a:prstGeom>
        </p:spPr>
      </p:pic>
    </p:spTree>
    <p:extLst>
      <p:ext uri="{BB962C8B-B14F-4D97-AF65-F5344CB8AC3E}">
        <p14:creationId xmlns:p14="http://schemas.microsoft.com/office/powerpoint/2010/main" val="1462950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61" y="116386"/>
            <a:ext cx="10211073" cy="1029242"/>
          </a:xfrm>
        </p:spPr>
        <p:txBody>
          <a:bodyPr anchor="ctr"/>
          <a:lstStyle/>
          <a:p>
            <a:pPr algn="ctr"/>
            <a:r>
              <a:rPr lang="en-AU" sz="4000" b="1" dirty="0" smtClean="0"/>
              <a:t>WARM UP AND COOL DOWN – WARM UP</a:t>
            </a:r>
            <a:endParaRPr lang="en-AU" sz="4000" b="1" dirty="0"/>
          </a:p>
        </p:txBody>
      </p:sp>
      <p:sp>
        <p:nvSpPr>
          <p:cNvPr id="3" name="Content Placeholder 2"/>
          <p:cNvSpPr>
            <a:spLocks noGrp="1"/>
          </p:cNvSpPr>
          <p:nvPr>
            <p:ph idx="1"/>
          </p:nvPr>
        </p:nvSpPr>
        <p:spPr>
          <a:xfrm>
            <a:off x="136362" y="1269901"/>
            <a:ext cx="11940024" cy="5488251"/>
          </a:xfrm>
        </p:spPr>
        <p:txBody>
          <a:bodyPr/>
          <a:lstStyle/>
          <a:p>
            <a:r>
              <a:rPr lang="en-US" dirty="0" smtClean="0"/>
              <a:t>Warm </a:t>
            </a:r>
            <a:r>
              <a:rPr lang="en-US" dirty="0"/>
              <a:t>up should be specific to the activities that are going to be completed in the session and the muscles being used. </a:t>
            </a:r>
            <a:endParaRPr lang="en-US" dirty="0" smtClean="0"/>
          </a:p>
          <a:p>
            <a:r>
              <a:rPr lang="en-US" dirty="0" smtClean="0"/>
              <a:t>begin </a:t>
            </a:r>
            <a:r>
              <a:rPr lang="en-US" dirty="0"/>
              <a:t>with general whole body low intensity movements and become more specific throughout the warm up. </a:t>
            </a:r>
            <a:endParaRPr lang="en-US" dirty="0" smtClean="0"/>
          </a:p>
          <a:p>
            <a:r>
              <a:rPr lang="en-US" dirty="0"/>
              <a:t>i</a:t>
            </a:r>
            <a:r>
              <a:rPr lang="en-US" dirty="0" smtClean="0"/>
              <a:t>nclude </a:t>
            </a:r>
            <a:r>
              <a:rPr lang="en-US" dirty="0"/>
              <a:t>some form/s of stretching. The type of stretching used should be specific to the </a:t>
            </a:r>
            <a:r>
              <a:rPr lang="en-US" dirty="0" smtClean="0"/>
              <a:t>training. </a:t>
            </a:r>
          </a:p>
          <a:p>
            <a:pPr lvl="1"/>
            <a:r>
              <a:rPr lang="en-US" dirty="0" smtClean="0"/>
              <a:t>Most </a:t>
            </a:r>
            <a:r>
              <a:rPr lang="en-US" dirty="0"/>
              <a:t>commonly used type of stretching in a warm up today is dynamic stretching, though many athletes and coaches still use static stretching.</a:t>
            </a:r>
          </a:p>
          <a:p>
            <a:r>
              <a:rPr lang="en-US" dirty="0"/>
              <a:t>W</a:t>
            </a:r>
            <a:r>
              <a:rPr lang="en-US" dirty="0" smtClean="0"/>
              <a:t>arm </a:t>
            </a:r>
            <a:r>
              <a:rPr lang="en-US" dirty="0"/>
              <a:t>up prepares the body for the session, improving performance, which during training means </a:t>
            </a:r>
            <a:r>
              <a:rPr lang="en-US" dirty="0" smtClean="0"/>
              <a:t>improved physiological adaptations </a:t>
            </a:r>
            <a:r>
              <a:rPr lang="en-US" dirty="0"/>
              <a:t>and promoting safety in the session. </a:t>
            </a:r>
          </a:p>
          <a:p>
            <a:endParaRPr lang="en-US" dirty="0"/>
          </a:p>
          <a:p>
            <a:endParaRPr lang="en-AU" dirty="0"/>
          </a:p>
        </p:txBody>
      </p:sp>
      <p:pic>
        <p:nvPicPr>
          <p:cNvPr id="4" name="Picture 3"/>
          <p:cNvPicPr>
            <a:picLocks noChangeAspect="1"/>
          </p:cNvPicPr>
          <p:nvPr/>
        </p:nvPicPr>
        <p:blipFill>
          <a:blip r:embed="rId2"/>
          <a:stretch>
            <a:fillRect/>
          </a:stretch>
        </p:blipFill>
        <p:spPr>
          <a:xfrm>
            <a:off x="5041845" y="4908002"/>
            <a:ext cx="2581275" cy="1771650"/>
          </a:xfrm>
          <a:prstGeom prst="rect">
            <a:avLst/>
          </a:prstGeom>
        </p:spPr>
      </p:pic>
    </p:spTree>
    <p:extLst>
      <p:ext uri="{BB962C8B-B14F-4D97-AF65-F5344CB8AC3E}">
        <p14:creationId xmlns:p14="http://schemas.microsoft.com/office/powerpoint/2010/main" val="3709412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61" y="116386"/>
            <a:ext cx="10211073" cy="1029242"/>
          </a:xfrm>
        </p:spPr>
        <p:txBody>
          <a:bodyPr anchor="ctr"/>
          <a:lstStyle/>
          <a:p>
            <a:pPr algn="ctr"/>
            <a:r>
              <a:rPr lang="en-AU" sz="3600" b="1" dirty="0" smtClean="0"/>
              <a:t>WARM UP AND COOL DOWN – COOL DOWN</a:t>
            </a:r>
            <a:endParaRPr lang="en-AU" sz="3600" b="1" dirty="0"/>
          </a:p>
        </p:txBody>
      </p:sp>
      <p:sp>
        <p:nvSpPr>
          <p:cNvPr id="3" name="Content Placeholder 2"/>
          <p:cNvSpPr>
            <a:spLocks noGrp="1"/>
          </p:cNvSpPr>
          <p:nvPr>
            <p:ph idx="1"/>
          </p:nvPr>
        </p:nvSpPr>
        <p:spPr>
          <a:xfrm>
            <a:off x="136362" y="1269901"/>
            <a:ext cx="11940024" cy="5488251"/>
          </a:xfrm>
        </p:spPr>
        <p:txBody>
          <a:bodyPr/>
          <a:lstStyle/>
          <a:p>
            <a:r>
              <a:rPr lang="en-US" dirty="0"/>
              <a:t>O</a:t>
            </a:r>
            <a:r>
              <a:rPr lang="en-US" dirty="0" smtClean="0"/>
              <a:t>ccurs </a:t>
            </a:r>
            <a:r>
              <a:rPr lang="en-US" dirty="0"/>
              <a:t>after the training session and needs to be included in order to speed up </a:t>
            </a:r>
            <a:r>
              <a:rPr lang="en-US" dirty="0" smtClean="0"/>
              <a:t>recovery.</a:t>
            </a:r>
          </a:p>
          <a:p>
            <a:r>
              <a:rPr lang="en-US" dirty="0" smtClean="0"/>
              <a:t>Generally </a:t>
            </a:r>
            <a:r>
              <a:rPr lang="en-US" dirty="0"/>
              <a:t>consists of low intensity movements using the same muscle groups and body systems as were used during the training session. </a:t>
            </a:r>
            <a:endParaRPr lang="en-US" dirty="0" smtClean="0"/>
          </a:p>
          <a:p>
            <a:r>
              <a:rPr lang="en-US" dirty="0" smtClean="0"/>
              <a:t>Goal </a:t>
            </a:r>
            <a:r>
              <a:rPr lang="en-US" dirty="0"/>
              <a:t>is to help remove waste products, and fluid in order to decrease post exercise </a:t>
            </a:r>
            <a:r>
              <a:rPr lang="en-US" dirty="0" err="1"/>
              <a:t>oedema</a:t>
            </a:r>
            <a:r>
              <a:rPr lang="en-US" dirty="0"/>
              <a:t> (swelling). </a:t>
            </a:r>
            <a:endParaRPr lang="en-US" dirty="0" smtClean="0"/>
          </a:p>
          <a:p>
            <a:endParaRPr lang="en-AU" dirty="0"/>
          </a:p>
        </p:txBody>
      </p:sp>
      <p:pic>
        <p:nvPicPr>
          <p:cNvPr id="4" name="Picture 3"/>
          <p:cNvPicPr>
            <a:picLocks noChangeAspect="1"/>
          </p:cNvPicPr>
          <p:nvPr/>
        </p:nvPicPr>
        <p:blipFill>
          <a:blip r:embed="rId2"/>
          <a:stretch>
            <a:fillRect/>
          </a:stretch>
        </p:blipFill>
        <p:spPr>
          <a:xfrm>
            <a:off x="4212429" y="3255310"/>
            <a:ext cx="4199953" cy="2935283"/>
          </a:xfrm>
          <a:prstGeom prst="rect">
            <a:avLst/>
          </a:prstGeom>
        </p:spPr>
      </p:pic>
    </p:spTree>
    <p:extLst>
      <p:ext uri="{BB962C8B-B14F-4D97-AF65-F5344CB8AC3E}">
        <p14:creationId xmlns:p14="http://schemas.microsoft.com/office/powerpoint/2010/main" val="147386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61" y="116386"/>
            <a:ext cx="10211073" cy="1029242"/>
          </a:xfrm>
        </p:spPr>
        <p:txBody>
          <a:bodyPr anchor="ctr"/>
          <a:lstStyle/>
          <a:p>
            <a:pPr algn="ctr"/>
            <a:r>
              <a:rPr lang="en-US" sz="4400" b="1" dirty="0"/>
              <a:t>SKILL INSTRUCTION AND </a:t>
            </a:r>
            <a:r>
              <a:rPr lang="en-US" sz="4400" b="1" dirty="0" smtClean="0"/>
              <a:t>PRACTICE</a:t>
            </a:r>
            <a:endParaRPr lang="en-AU" dirty="0"/>
          </a:p>
        </p:txBody>
      </p:sp>
      <p:sp>
        <p:nvSpPr>
          <p:cNvPr id="3" name="Content Placeholder 2"/>
          <p:cNvSpPr>
            <a:spLocks noGrp="1"/>
          </p:cNvSpPr>
          <p:nvPr>
            <p:ph idx="1"/>
          </p:nvPr>
        </p:nvSpPr>
        <p:spPr>
          <a:xfrm>
            <a:off x="136362" y="1269901"/>
            <a:ext cx="11940024" cy="5488251"/>
          </a:xfrm>
        </p:spPr>
        <p:txBody>
          <a:bodyPr/>
          <a:lstStyle/>
          <a:p>
            <a:r>
              <a:rPr lang="en-US" dirty="0"/>
              <a:t>M</a:t>
            </a:r>
            <a:r>
              <a:rPr lang="en-US" dirty="0" smtClean="0"/>
              <a:t>akes </a:t>
            </a:r>
            <a:r>
              <a:rPr lang="en-US" dirty="0"/>
              <a:t>up the greater portion of </a:t>
            </a:r>
            <a:r>
              <a:rPr lang="en-US" dirty="0" smtClean="0"/>
              <a:t>any </a:t>
            </a:r>
            <a:r>
              <a:rPr lang="en-US" dirty="0"/>
              <a:t>training </a:t>
            </a:r>
            <a:r>
              <a:rPr lang="en-US" dirty="0" smtClean="0"/>
              <a:t>session. </a:t>
            </a:r>
          </a:p>
          <a:p>
            <a:r>
              <a:rPr lang="en-US" dirty="0"/>
              <a:t>T</a:t>
            </a:r>
            <a:r>
              <a:rPr lang="en-US" dirty="0" smtClean="0"/>
              <a:t>he </a:t>
            </a:r>
            <a:r>
              <a:rPr lang="en-US" dirty="0"/>
              <a:t>allocation of time to specific skill related activities needs to be decided, along with how the activities will flow together for best development of the skill</a:t>
            </a:r>
            <a:r>
              <a:rPr lang="en-US" dirty="0" smtClean="0"/>
              <a:t>.</a:t>
            </a:r>
            <a:endParaRPr lang="en-US" dirty="0"/>
          </a:p>
          <a:p>
            <a:r>
              <a:rPr lang="en-US" dirty="0"/>
              <a:t>The selection of skill instruction and practice activities should be determined by the athletes</a:t>
            </a:r>
            <a:r>
              <a:rPr lang="en-US" dirty="0" smtClean="0"/>
              <a:t>’ stage of skill acquisition. </a:t>
            </a:r>
          </a:p>
          <a:p>
            <a:r>
              <a:rPr lang="en-US" dirty="0" smtClean="0"/>
              <a:t>Skill </a:t>
            </a:r>
            <a:r>
              <a:rPr lang="en-US" dirty="0"/>
              <a:t>instruction usually </a:t>
            </a:r>
            <a:r>
              <a:rPr lang="en-US" dirty="0" smtClean="0"/>
              <a:t>includes:</a:t>
            </a:r>
          </a:p>
          <a:p>
            <a:pPr lvl="1"/>
            <a:r>
              <a:rPr lang="en-US" dirty="0" smtClean="0"/>
              <a:t>Demonstration </a:t>
            </a:r>
            <a:r>
              <a:rPr lang="en-US" dirty="0"/>
              <a:t>of the </a:t>
            </a:r>
            <a:r>
              <a:rPr lang="en-US" dirty="0" smtClean="0"/>
              <a:t>skill (may </a:t>
            </a:r>
            <a:r>
              <a:rPr lang="en-US" dirty="0"/>
              <a:t>be broken down into its various parts before being combined to perform the entire complex </a:t>
            </a:r>
            <a:r>
              <a:rPr lang="en-US" dirty="0" smtClean="0"/>
              <a:t>skill). </a:t>
            </a:r>
          </a:p>
          <a:p>
            <a:endParaRPr lang="en-AU" dirty="0"/>
          </a:p>
        </p:txBody>
      </p:sp>
      <p:pic>
        <p:nvPicPr>
          <p:cNvPr id="4" name="Picture 3"/>
          <p:cNvPicPr>
            <a:picLocks noChangeAspect="1"/>
          </p:cNvPicPr>
          <p:nvPr/>
        </p:nvPicPr>
        <p:blipFill>
          <a:blip r:embed="rId2"/>
          <a:stretch>
            <a:fillRect/>
          </a:stretch>
        </p:blipFill>
        <p:spPr>
          <a:xfrm>
            <a:off x="4998161" y="4203480"/>
            <a:ext cx="2989701" cy="2280083"/>
          </a:xfrm>
          <a:prstGeom prst="rect">
            <a:avLst/>
          </a:prstGeom>
        </p:spPr>
      </p:pic>
    </p:spTree>
    <p:extLst>
      <p:ext uri="{BB962C8B-B14F-4D97-AF65-F5344CB8AC3E}">
        <p14:creationId xmlns:p14="http://schemas.microsoft.com/office/powerpoint/2010/main" val="2843793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61" y="116386"/>
            <a:ext cx="10211073" cy="1029242"/>
          </a:xfrm>
        </p:spPr>
        <p:txBody>
          <a:bodyPr anchor="ctr"/>
          <a:lstStyle/>
          <a:p>
            <a:pPr algn="ctr"/>
            <a:r>
              <a:rPr lang="en-AU" b="1" dirty="0" smtClean="0"/>
              <a:t>SKILL INSTRUCTION AND PRACTICE</a:t>
            </a:r>
            <a:endParaRPr lang="en-AU" b="1" dirty="0"/>
          </a:p>
        </p:txBody>
      </p:sp>
      <p:sp>
        <p:nvSpPr>
          <p:cNvPr id="3" name="Content Placeholder 2"/>
          <p:cNvSpPr>
            <a:spLocks noGrp="1"/>
          </p:cNvSpPr>
          <p:nvPr>
            <p:ph idx="1"/>
          </p:nvPr>
        </p:nvSpPr>
        <p:spPr>
          <a:xfrm>
            <a:off x="136362" y="1269901"/>
            <a:ext cx="11940024" cy="5488251"/>
          </a:xfrm>
        </p:spPr>
        <p:txBody>
          <a:bodyPr>
            <a:normAutofit fontScale="92500"/>
          </a:bodyPr>
          <a:lstStyle/>
          <a:p>
            <a:r>
              <a:rPr lang="en-US" dirty="0"/>
              <a:t>S</a:t>
            </a:r>
            <a:r>
              <a:rPr lang="en-US" dirty="0" smtClean="0"/>
              <a:t>kill </a:t>
            </a:r>
            <a:r>
              <a:rPr lang="en-US" dirty="0"/>
              <a:t>instruction should be short and to the point. </a:t>
            </a:r>
            <a:endParaRPr lang="en-US" dirty="0" smtClean="0"/>
          </a:p>
          <a:p>
            <a:r>
              <a:rPr lang="en-US" dirty="0" smtClean="0"/>
              <a:t>Need </a:t>
            </a:r>
            <a:r>
              <a:rPr lang="en-US" dirty="0"/>
              <a:t>to be clear </a:t>
            </a:r>
            <a:r>
              <a:rPr lang="en-US" dirty="0" smtClean="0"/>
              <a:t>in </a:t>
            </a:r>
            <a:r>
              <a:rPr lang="en-US" dirty="0"/>
              <a:t>delivery giving both specific and useful instruction. </a:t>
            </a:r>
            <a:endParaRPr lang="en-US" dirty="0" smtClean="0"/>
          </a:p>
          <a:p>
            <a:pPr lvl="1"/>
            <a:r>
              <a:rPr lang="en-US" dirty="0" smtClean="0"/>
              <a:t>This </a:t>
            </a:r>
            <a:r>
              <a:rPr lang="en-US" dirty="0"/>
              <a:t>instruction for practice should be timed appropriately during the session, and where possible include demonstration.</a:t>
            </a:r>
          </a:p>
          <a:p>
            <a:r>
              <a:rPr lang="en-US" dirty="0"/>
              <a:t>Often the best method for practicing skills relevant for a particular sport is to play the sport. </a:t>
            </a:r>
            <a:endParaRPr lang="en-US" dirty="0" smtClean="0"/>
          </a:p>
          <a:p>
            <a:r>
              <a:rPr lang="en-US" dirty="0" smtClean="0"/>
              <a:t>Modified </a:t>
            </a:r>
            <a:r>
              <a:rPr lang="en-US" dirty="0"/>
              <a:t>games are used frequently to practice and teach skills </a:t>
            </a:r>
            <a:r>
              <a:rPr lang="en-US" dirty="0" smtClean="0"/>
              <a:t>- one </a:t>
            </a:r>
            <a:r>
              <a:rPr lang="en-US" dirty="0"/>
              <a:t>of the best ways to continue to develop athletes who are autonomous. </a:t>
            </a:r>
            <a:endParaRPr lang="en-US" dirty="0" smtClean="0"/>
          </a:p>
          <a:p>
            <a:r>
              <a:rPr lang="en-US" dirty="0" smtClean="0"/>
              <a:t>Various </a:t>
            </a:r>
            <a:r>
              <a:rPr lang="en-US" dirty="0"/>
              <a:t>drills are also used in sport to develop specific skills that an athlete may need to develop. </a:t>
            </a:r>
            <a:endParaRPr lang="en-US" dirty="0" smtClean="0"/>
          </a:p>
          <a:p>
            <a:pPr lvl="1"/>
            <a:r>
              <a:rPr lang="en-US" dirty="0" smtClean="0"/>
              <a:t>Drills </a:t>
            </a:r>
            <a:r>
              <a:rPr lang="en-US" dirty="0"/>
              <a:t>can be done using both massed or distributed practice. </a:t>
            </a:r>
            <a:endParaRPr lang="en-US" dirty="0" smtClean="0"/>
          </a:p>
          <a:p>
            <a:pPr lvl="1"/>
            <a:r>
              <a:rPr lang="en-US" dirty="0" smtClean="0"/>
              <a:t>Whichever </a:t>
            </a:r>
            <a:r>
              <a:rPr lang="en-US" dirty="0"/>
              <a:t>is chosen the most important thing for skill development is frequent use.</a:t>
            </a:r>
          </a:p>
          <a:p>
            <a:r>
              <a:rPr lang="en-US" dirty="0" smtClean="0"/>
              <a:t>Examples:</a:t>
            </a:r>
          </a:p>
          <a:p>
            <a:pPr lvl="1"/>
            <a:r>
              <a:rPr lang="en-US" dirty="0" smtClean="0"/>
              <a:t>A </a:t>
            </a:r>
            <a:r>
              <a:rPr lang="en-US" dirty="0"/>
              <a:t>triathlete may </a:t>
            </a:r>
            <a:r>
              <a:rPr lang="en-US" dirty="0" smtClean="0"/>
              <a:t>spend some time on </a:t>
            </a:r>
            <a:r>
              <a:rPr lang="en-US" dirty="0"/>
              <a:t>their technique for swimming, riding or </a:t>
            </a:r>
            <a:r>
              <a:rPr lang="en-US" dirty="0" smtClean="0"/>
              <a:t>running</a:t>
            </a:r>
          </a:p>
          <a:p>
            <a:pPr lvl="1"/>
            <a:r>
              <a:rPr lang="en-US" dirty="0" smtClean="0"/>
              <a:t>It </a:t>
            </a:r>
            <a:r>
              <a:rPr lang="en-US" dirty="0"/>
              <a:t>will not be the same amount of time as a sport such as </a:t>
            </a:r>
            <a:r>
              <a:rPr lang="en-US" dirty="0" smtClean="0"/>
              <a:t>Rugby Union </a:t>
            </a:r>
            <a:r>
              <a:rPr lang="en-US" dirty="0"/>
              <a:t>or AFL spend on technique and skill development. These sports have a greater variety and emphasis on skill compared to sports that use predominantly health related components of fitness.</a:t>
            </a:r>
          </a:p>
          <a:p>
            <a:endParaRPr lang="en-AU" dirty="0"/>
          </a:p>
        </p:txBody>
      </p:sp>
    </p:spTree>
    <p:extLst>
      <p:ext uri="{BB962C8B-B14F-4D97-AF65-F5344CB8AC3E}">
        <p14:creationId xmlns:p14="http://schemas.microsoft.com/office/powerpoint/2010/main" val="822573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61" y="116386"/>
            <a:ext cx="10211073" cy="1029242"/>
          </a:xfrm>
        </p:spPr>
        <p:txBody>
          <a:bodyPr anchor="ctr"/>
          <a:lstStyle/>
          <a:p>
            <a:pPr algn="ctr"/>
            <a:r>
              <a:rPr lang="en-AU" b="1" dirty="0" smtClean="0"/>
              <a:t>CONDITIONING</a:t>
            </a:r>
            <a:endParaRPr lang="en-AU" b="1" dirty="0"/>
          </a:p>
        </p:txBody>
      </p:sp>
      <p:sp>
        <p:nvSpPr>
          <p:cNvPr id="3" name="Content Placeholder 2"/>
          <p:cNvSpPr>
            <a:spLocks noGrp="1"/>
          </p:cNvSpPr>
          <p:nvPr>
            <p:ph idx="1"/>
          </p:nvPr>
        </p:nvSpPr>
        <p:spPr>
          <a:xfrm>
            <a:off x="136362" y="1269901"/>
            <a:ext cx="11940024" cy="5488251"/>
          </a:xfrm>
        </p:spPr>
        <p:txBody>
          <a:bodyPr>
            <a:normAutofit/>
          </a:bodyPr>
          <a:lstStyle/>
          <a:p>
            <a:r>
              <a:rPr lang="en-US" dirty="0"/>
              <a:t>All sports require conditioning </a:t>
            </a:r>
            <a:r>
              <a:rPr lang="en-US" dirty="0" smtClean="0"/>
              <a:t>training</a:t>
            </a:r>
            <a:r>
              <a:rPr lang="en-US" dirty="0"/>
              <a:t> </a:t>
            </a:r>
            <a:r>
              <a:rPr lang="en-US" dirty="0" smtClean="0"/>
              <a:t>- It is </a:t>
            </a:r>
            <a:r>
              <a:rPr lang="en-US" dirty="0"/>
              <a:t>the base work required for the </a:t>
            </a:r>
            <a:r>
              <a:rPr lang="en-US" dirty="0" smtClean="0"/>
              <a:t>sport</a:t>
            </a:r>
          </a:p>
          <a:p>
            <a:r>
              <a:rPr lang="en-US" dirty="0" smtClean="0"/>
              <a:t>It</a:t>
            </a:r>
            <a:r>
              <a:rPr lang="en-US" dirty="0"/>
              <a:t> is NOT just cardiovascular </a:t>
            </a:r>
            <a:r>
              <a:rPr lang="en-US" dirty="0" smtClean="0"/>
              <a:t>endurance - It </a:t>
            </a:r>
            <a:r>
              <a:rPr lang="en-US" dirty="0"/>
              <a:t>is about bringing the body to the desired state for use in the particular </a:t>
            </a:r>
            <a:r>
              <a:rPr lang="en-US" dirty="0" smtClean="0"/>
              <a:t>sport, largely </a:t>
            </a:r>
            <a:r>
              <a:rPr lang="en-US" dirty="0"/>
              <a:t>occurs during the </a:t>
            </a:r>
            <a:r>
              <a:rPr lang="en-US" dirty="0" smtClean="0"/>
              <a:t>pre-season and is sport specific.</a:t>
            </a:r>
            <a:endParaRPr lang="en-US" dirty="0"/>
          </a:p>
          <a:p>
            <a:r>
              <a:rPr lang="en-US" dirty="0" smtClean="0"/>
              <a:t>If </a:t>
            </a:r>
            <a:r>
              <a:rPr lang="en-US" dirty="0"/>
              <a:t>the sport has a long competition </a:t>
            </a:r>
            <a:r>
              <a:rPr lang="en-US" dirty="0" smtClean="0"/>
              <a:t>phase - reconditioning </a:t>
            </a:r>
            <a:r>
              <a:rPr lang="en-US" dirty="0"/>
              <a:t>and maintenance of conditioning needs to occur. </a:t>
            </a:r>
            <a:endParaRPr lang="en-US" dirty="0" smtClean="0"/>
          </a:p>
          <a:p>
            <a:r>
              <a:rPr lang="en-US" dirty="0" smtClean="0"/>
              <a:t>An </a:t>
            </a:r>
            <a:r>
              <a:rPr lang="en-US" dirty="0"/>
              <a:t>athlete’s condition relates to injury and performance. </a:t>
            </a:r>
            <a:endParaRPr lang="en-US" dirty="0" smtClean="0"/>
          </a:p>
          <a:p>
            <a:pPr lvl="1"/>
            <a:r>
              <a:rPr lang="en-US" dirty="0" smtClean="0"/>
              <a:t>Good </a:t>
            </a:r>
            <a:r>
              <a:rPr lang="en-US" dirty="0"/>
              <a:t>condition will help to prevent injury and improve </a:t>
            </a:r>
            <a:r>
              <a:rPr lang="en-US" dirty="0" smtClean="0"/>
              <a:t>performance</a:t>
            </a:r>
          </a:p>
          <a:p>
            <a:pPr lvl="1"/>
            <a:r>
              <a:rPr lang="en-US" dirty="0" smtClean="0"/>
              <a:t>Poor </a:t>
            </a:r>
            <a:r>
              <a:rPr lang="en-US" dirty="0"/>
              <a:t>condition leaves the athlete vulnerable to injury and leads to poor performance. </a:t>
            </a:r>
            <a:endParaRPr lang="en-US" dirty="0" smtClean="0"/>
          </a:p>
          <a:p>
            <a:r>
              <a:rPr lang="en-US" dirty="0" smtClean="0"/>
              <a:t>Conditioning </a:t>
            </a:r>
            <a:r>
              <a:rPr lang="en-US" dirty="0"/>
              <a:t>covers ALL of the components of </a:t>
            </a:r>
            <a:r>
              <a:rPr lang="en-US" dirty="0" smtClean="0"/>
              <a:t>fitness (health and skill related). </a:t>
            </a:r>
          </a:p>
          <a:p>
            <a:pPr lvl="1"/>
            <a:r>
              <a:rPr lang="en-US" dirty="0" err="1" smtClean="0"/>
              <a:t>Eg</a:t>
            </a:r>
            <a:r>
              <a:rPr lang="en-US" dirty="0" smtClean="0"/>
              <a:t> - conditioning </a:t>
            </a:r>
            <a:r>
              <a:rPr lang="en-US" dirty="0"/>
              <a:t>required for </a:t>
            </a:r>
            <a:r>
              <a:rPr lang="en-US" dirty="0" smtClean="0"/>
              <a:t>Rugby League </a:t>
            </a:r>
            <a:r>
              <a:rPr lang="en-US" dirty="0"/>
              <a:t>includes high levels of cardiovascular and muscular endurance. Good speed, muscular strength, power and coordination. As well as agility and reaction time. In essence each component needs to be well developed in order for good performance.</a:t>
            </a:r>
          </a:p>
          <a:p>
            <a:pPr lvl="1"/>
            <a:endParaRPr lang="en-US" dirty="0" smtClean="0"/>
          </a:p>
        </p:txBody>
      </p:sp>
    </p:spTree>
    <p:extLst>
      <p:ext uri="{BB962C8B-B14F-4D97-AF65-F5344CB8AC3E}">
        <p14:creationId xmlns:p14="http://schemas.microsoft.com/office/powerpoint/2010/main" val="654240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137</TotalTime>
  <Words>898</Words>
  <Application>Microsoft Office PowerPoint</Application>
  <PresentationFormat>Widescreen</PresentationFormat>
  <Paragraphs>101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vt:lpstr>
      <vt:lpstr>ELEMENTS TO BE CONSIDERED WHEN DESIGNING A TRAINING SESSION</vt:lpstr>
      <vt:lpstr>ELEMENTS TO BE CONSIDERED WHEN DESIGNING A TRAINING SESSION</vt:lpstr>
      <vt:lpstr>HEALTH AND SAFETY CONSIDERATIONS</vt:lpstr>
      <vt:lpstr>PROVIDING AN OVERVIEW OF THE SESSION TO ATHLETES</vt:lpstr>
      <vt:lpstr>WARM UP AND COOL DOWN – WARM UP</vt:lpstr>
      <vt:lpstr>WARM UP AND COOL DOWN – COOL DOWN</vt:lpstr>
      <vt:lpstr>SKILL INSTRUCTION AND PRACTICE</vt:lpstr>
      <vt:lpstr>SKILL INSTRUCTION AND PRACTICE</vt:lpstr>
      <vt:lpstr>CONDITIONING</vt:lpstr>
      <vt:lpstr>CONDITIONING CONT…</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to be considered when designing a training session</dc:title>
  <dc:creator>Microsoft Office User</dc:creator>
  <cp:lastModifiedBy>Lenovo</cp:lastModifiedBy>
  <cp:revision>13</cp:revision>
  <dcterms:created xsi:type="dcterms:W3CDTF">2016-07-23T07:53:28Z</dcterms:created>
  <dcterms:modified xsi:type="dcterms:W3CDTF">2018-06-18T23:59:54Z</dcterms:modified>
</cp:coreProperties>
</file>