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265" r:id="rId5"/>
    <p:sldId id="308" r:id="rId6"/>
    <p:sldId id="313" r:id="rId7"/>
    <p:sldId id="319" r:id="rId8"/>
    <p:sldId id="316" r:id="rId9"/>
    <p:sldId id="314" r:id="rId10"/>
    <p:sldId id="315" r:id="rId11"/>
    <p:sldId id="318" r:id="rId12"/>
    <p:sldId id="320" r:id="rId13"/>
    <p:sldId id="317" r:id="rId14"/>
    <p:sldId id="321" r:id="rId15"/>
    <p:sldId id="326" r:id="rId16"/>
    <p:sldId id="322" r:id="rId17"/>
    <p:sldId id="325" r:id="rId18"/>
    <p:sldId id="328" r:id="rId19"/>
    <p:sldId id="324" r:id="rId20"/>
    <p:sldId id="330" r:id="rId21"/>
    <p:sldId id="329" r:id="rId22"/>
    <p:sldId id="327" r:id="rId23"/>
    <p:sldId id="323" r:id="rId24"/>
    <p:sldId id="331" r:id="rId25"/>
    <p:sldId id="333" r:id="rId26"/>
    <p:sldId id="332" r:id="rId27"/>
    <p:sldId id="335" r:id="rId28"/>
    <p:sldId id="334" r:id="rId29"/>
    <p:sldId id="339" r:id="rId30"/>
    <p:sldId id="338" r:id="rId31"/>
    <p:sldId id="337" r:id="rId32"/>
    <p:sldId id="341" r:id="rId33"/>
    <p:sldId id="340" r:id="rId34"/>
  </p:sldIdLst>
  <p:sldSz cx="12188825"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559" autoAdjust="0"/>
  </p:normalViewPr>
  <p:slideViewPr>
    <p:cSldViewPr showGuides="1">
      <p:cViewPr varScale="1">
        <p:scale>
          <a:sx n="69" d="100"/>
          <a:sy n="69" d="100"/>
        </p:scale>
        <p:origin x="524" y="44"/>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en-US"/>
              <a:t>5/28/2018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a:t>‹#›</a:t>
            </a:fld>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5/28/2018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Picture 8" descr="Large 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Rectangle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7008813" y="1600200"/>
            <a:ext cx="4572001" cy="3733800"/>
          </a:xfrm>
        </p:spPr>
        <p:txBody>
          <a:bodyPr anchor="b">
            <a:normAutofit/>
          </a:bodyPr>
          <a:lstStyle>
            <a:lvl1pPr>
              <a:lnSpc>
                <a:spcPct val="80000"/>
              </a:lnSpc>
              <a:defRPr sz="54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7008813" y="5562599"/>
            <a:ext cx="4571999"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3A713B6B-E340-4FC0-A085-B71A4639D1AA}" type="datetime1">
              <a:rPr lang="en-US" smtClean="0"/>
              <a:t>5/28/2018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609600"/>
            <a:ext cx="19812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609600"/>
            <a:ext cx="7391399"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FDCB42DF-42F7-4DF8-92F8-78154BDE12B4}" type="datetime1">
              <a:rPr lang="en-US" smtClean="0"/>
              <a:t>5/28/2018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Footer Placeholder 4"/>
          <p:cNvSpPr>
            <a:spLocks noGrp="1"/>
          </p:cNvSpPr>
          <p:nvPr>
            <p:ph type="ftr" sz="quarter" idx="11"/>
          </p:nvPr>
        </p:nvSpPr>
        <p:spPr>
          <a:xfrm>
            <a:off x="1979611" y="6400800"/>
            <a:ext cx="5954834" cy="276228"/>
          </a:xfrm>
        </p:spPr>
        <p:txBody>
          <a:bodyPr/>
          <a:lstStyle/>
          <a:p>
            <a:r>
              <a:rPr lang="en-US" dirty="0"/>
              <a:t>Add a footer</a:t>
            </a:r>
            <a:endParaRPr dirty="0"/>
          </a:p>
        </p:txBody>
      </p:sp>
      <p:sp>
        <p:nvSpPr>
          <p:cNvPr id="5" name="Date Placeholder 3"/>
          <p:cNvSpPr>
            <a:spLocks noGrp="1"/>
          </p:cNvSpPr>
          <p:nvPr>
            <p:ph type="dt" sz="half" idx="10"/>
          </p:nvPr>
        </p:nvSpPr>
        <p:spPr>
          <a:xfrm>
            <a:off x="8228011" y="6400800"/>
            <a:ext cx="1548659" cy="276228"/>
          </a:xfrm>
        </p:spPr>
        <p:txBody>
          <a:bodyPr/>
          <a:lstStyle/>
          <a:p>
            <a:fld id="{A43FAFC5-F11C-4205-99FD-FC66DAA2AE2D}" type="datetime1">
              <a:rPr lang="en-US" smtClean="0"/>
              <a:t>5/28/2018</a:t>
            </a:fld>
            <a:endParaRPr/>
          </a:p>
        </p:txBody>
      </p:sp>
      <p:sp>
        <p:nvSpPr>
          <p:cNvPr id="6" name="Slide Number Placeholder 5"/>
          <p:cNvSpPr>
            <a:spLocks noGrp="1"/>
          </p:cNvSpPr>
          <p:nvPr>
            <p:ph type="sldNum" sz="quarter" idx="12"/>
          </p:nvPr>
        </p:nvSpPr>
        <p:spPr>
          <a:xfrm>
            <a:off x="10056811" y="6400800"/>
            <a:ext cx="1066802" cy="276228"/>
          </a:xfrm>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6812" y="1616074"/>
            <a:ext cx="7315198" cy="2727325"/>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2436814" y="4495800"/>
            <a:ext cx="731519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A43FAFC5-F11C-4205-99FD-FC66DAA2AE2D}" type="datetime1">
              <a:rPr lang="en-US" smtClean="0"/>
              <a:t>5/28/2018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979613" y="1828800"/>
            <a:ext cx="4419599"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704015" y="1828800"/>
            <a:ext cx="4419600"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EFD82905-3DC5-49B9-B8B8-9D80D3609DB5}" type="datetime1">
              <a:rPr lang="en-US" smtClean="0"/>
              <a:t>5/28/2018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97802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7802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70547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70547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a:t>Add a footer</a:t>
            </a:r>
            <a:endParaRPr/>
          </a:p>
        </p:txBody>
      </p:sp>
      <p:sp>
        <p:nvSpPr>
          <p:cNvPr id="7" name="Date Placeholder 6"/>
          <p:cNvSpPr>
            <a:spLocks noGrp="1"/>
          </p:cNvSpPr>
          <p:nvPr>
            <p:ph type="dt" sz="half" idx="10"/>
          </p:nvPr>
        </p:nvSpPr>
        <p:spPr/>
        <p:txBody>
          <a:bodyPr/>
          <a:lstStyle/>
          <a:p>
            <a:fld id="{59825298-A6F6-4AF2-832C-941EFA52AF9B}" type="datetime1">
              <a:rPr lang="en-US" smtClean="0"/>
              <a:t>5/28/2018</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a:t>Add a footer</a:t>
            </a:r>
            <a:endParaRPr/>
          </a:p>
        </p:txBody>
      </p:sp>
      <p:sp>
        <p:nvSpPr>
          <p:cNvPr id="3" name="Date Placeholder 2"/>
          <p:cNvSpPr>
            <a:spLocks noGrp="1"/>
          </p:cNvSpPr>
          <p:nvPr>
            <p:ph type="dt" sz="half" idx="10"/>
          </p:nvPr>
        </p:nvSpPr>
        <p:spPr/>
        <p:txBody>
          <a:bodyPr/>
          <a:lstStyle/>
          <a:p>
            <a:fld id="{91EE3D8C-3438-4368-AD19-D5CB0C52B1DD}" type="datetime1">
              <a:rPr lang="en-US" smtClean="0"/>
              <a:t>5/28/2018</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Large ocean wave (semitransparent)"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3" name="Footer Placeholder 2"/>
          <p:cNvSpPr>
            <a:spLocks noGrp="1"/>
          </p:cNvSpPr>
          <p:nvPr>
            <p:ph type="ftr" sz="quarter" idx="11"/>
          </p:nvPr>
        </p:nvSpPr>
        <p:spPr/>
        <p:txBody>
          <a:bodyPr/>
          <a:lstStyle/>
          <a:p>
            <a:r>
              <a:rPr lang="en-US"/>
              <a:t>Add a footer</a:t>
            </a:r>
            <a:endParaRPr/>
          </a:p>
        </p:txBody>
      </p:sp>
      <p:sp>
        <p:nvSpPr>
          <p:cNvPr id="2" name="Date Placeholder 1"/>
          <p:cNvSpPr>
            <a:spLocks noGrp="1"/>
          </p:cNvSpPr>
          <p:nvPr>
            <p:ph type="dt" sz="half" idx="10"/>
          </p:nvPr>
        </p:nvSpPr>
        <p:spPr/>
        <p:txBody>
          <a:bodyPr/>
          <a:lstStyle/>
          <a:p>
            <a:fld id="{5A41D785-D6D8-40F1-B2DD-0E2019A27A22}" type="datetime1">
              <a:rPr lang="en-US" smtClean="0"/>
              <a:t>5/28/2018</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7"/>
          </a:xfrm>
        </p:spPr>
        <p:txBody>
          <a:bodyPr anchor="b">
            <a:noAutofit/>
          </a:bodyPr>
          <a:lstStyle>
            <a:lvl1pPr algn="l">
              <a:lnSpc>
                <a:spcPct val="80000"/>
              </a:lnSpc>
              <a:defRPr sz="3600" b="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6094414" y="588963"/>
            <a:ext cx="5486400"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C05A9A06-02F9-41CB-8208-185A65D60B96}" type="datetime1">
              <a:rPr lang="en-US" smtClean="0"/>
              <a:t>5/28/2018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8"/>
          </a:xfrm>
        </p:spPr>
        <p:txBody>
          <a:bodyPr anchor="b">
            <a:normAutofit/>
          </a:bodyPr>
          <a:lstStyle>
            <a:lvl1pPr algn="l">
              <a:lnSpc>
                <a:spcPct val="80000"/>
              </a:lnSpc>
              <a:defRPr sz="3600" b="0" i="0" baseline="0">
                <a:solidFill>
                  <a:schemeClr val="tx1"/>
                </a:solidFill>
              </a:defRPr>
            </a:lvl1pPr>
          </a:lstStyle>
          <a:p>
            <a:r>
              <a:rPr lang="en-US" smtClean="0"/>
              <a:t>Click to edit Master title style</a:t>
            </a:r>
            <a:endParaRPr/>
          </a:p>
        </p:txBody>
      </p:sp>
      <p:sp>
        <p:nvSpPr>
          <p:cNvPr id="8" name="Rectangle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6307494" y="805658"/>
            <a:ext cx="5060286"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3E2E051B-B340-4A72-AC7D-8FDFBF03EE12}" type="datetime1">
              <a:rPr lang="en-US" smtClean="0"/>
              <a:t>5/28/2018</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Picture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Picture 9" descr="Large 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Rectangle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6B85D658-8C58-46F3-AA54-0ED74F8B4CDC}" type="datetime1">
              <a:rPr lang="en-US" smtClean="0"/>
              <a:pPr/>
              <a:t>5/28/2018</a:t>
            </a:fld>
            <a:endParaRPr lang="en-US" dirty="0"/>
          </a:p>
        </p:txBody>
      </p:sp>
      <p:sp>
        <p:nvSpPr>
          <p:cNvPr id="6" name="Slide Number Placeholder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670476" y="116632"/>
            <a:ext cx="5400600" cy="2232248"/>
          </a:xfrm>
        </p:spPr>
        <p:txBody>
          <a:bodyPr anchor="ctr">
            <a:normAutofit/>
          </a:bodyPr>
          <a:lstStyle/>
          <a:p>
            <a:pPr algn="ctr"/>
            <a:r>
              <a:rPr lang="en-US" sz="5400" b="1" dirty="0" smtClean="0"/>
              <a:t>Environmental Considerations</a:t>
            </a:r>
            <a:endParaRPr lang="en-US" sz="5400" b="1" dirty="0"/>
          </a:p>
        </p:txBody>
      </p:sp>
      <p:sp>
        <p:nvSpPr>
          <p:cNvPr id="4" name="Subtitle 3"/>
          <p:cNvSpPr>
            <a:spLocks noGrp="1"/>
          </p:cNvSpPr>
          <p:nvPr>
            <p:ph type="subTitle" idx="1"/>
          </p:nvPr>
        </p:nvSpPr>
        <p:spPr>
          <a:xfrm>
            <a:off x="6670476" y="2492896"/>
            <a:ext cx="5400600" cy="2232248"/>
          </a:xfrm>
        </p:spPr>
        <p:txBody>
          <a:bodyPr numCol="2">
            <a:normAutofit/>
          </a:bodyPr>
          <a:lstStyle/>
          <a:p>
            <a:r>
              <a:rPr lang="it-IT" sz="1600" b="1" dirty="0" smtClean="0"/>
              <a:t>Students Learn About:</a:t>
            </a:r>
          </a:p>
          <a:p>
            <a:pPr marL="285750" indent="-285750">
              <a:buFont typeface="Arial" panose="020B0604020202020204" pitchFamily="34" charset="0"/>
              <a:buChar char="•"/>
            </a:pPr>
            <a:r>
              <a:rPr lang="it-IT" sz="1400" b="1" dirty="0" smtClean="0"/>
              <a:t>Temperature regulation </a:t>
            </a:r>
            <a:r>
              <a:rPr lang="it-IT" sz="1400" dirty="0" smtClean="0"/>
              <a:t>(convection, radiation, conduction, evaporation)</a:t>
            </a:r>
          </a:p>
          <a:p>
            <a:pPr marL="285750" indent="-285750">
              <a:buFont typeface="Arial" panose="020B0604020202020204" pitchFamily="34" charset="0"/>
              <a:buChar char="•"/>
            </a:pPr>
            <a:r>
              <a:rPr lang="it-IT" sz="1400" b="1" dirty="0" smtClean="0"/>
              <a:t>Climatic conditions </a:t>
            </a:r>
            <a:r>
              <a:rPr lang="it-IT" sz="1400" dirty="0" smtClean="0"/>
              <a:t>(temperature, humidity, wind, rain, altitude, pollution)</a:t>
            </a:r>
          </a:p>
          <a:p>
            <a:pPr marL="285750" indent="-285750">
              <a:buFont typeface="Arial" panose="020B0604020202020204" pitchFamily="34" charset="0"/>
              <a:buChar char="•"/>
            </a:pPr>
            <a:r>
              <a:rPr lang="it-IT" sz="1400" b="1" dirty="0" smtClean="0"/>
              <a:t>Guidelines for fluid intake</a:t>
            </a:r>
          </a:p>
          <a:p>
            <a:pPr marL="285750" indent="-285750">
              <a:buFont typeface="Arial" panose="020B0604020202020204" pitchFamily="34" charset="0"/>
              <a:buChar char="•"/>
            </a:pPr>
            <a:r>
              <a:rPr lang="it-IT" sz="1400" b="1" dirty="0" smtClean="0"/>
              <a:t>Acclimatisation </a:t>
            </a:r>
            <a:endParaRPr lang="it-IT" sz="1400" b="1" dirty="0" smtClean="0"/>
          </a:p>
          <a:p>
            <a:pPr marL="285750" indent="-285750">
              <a:buFont typeface="Arial" panose="020B0604020202020204" pitchFamily="34" charset="0"/>
              <a:buChar char="•"/>
            </a:pPr>
            <a:endParaRPr lang="it-IT" sz="1400" b="1" dirty="0"/>
          </a:p>
          <a:p>
            <a:r>
              <a:rPr lang="it-IT" sz="1600" b="1" dirty="0" smtClean="0"/>
              <a:t>Students Learn To:</a:t>
            </a:r>
          </a:p>
          <a:p>
            <a:pPr marL="285750" indent="-285750">
              <a:buFont typeface="Arial" panose="020B0604020202020204" pitchFamily="34" charset="0"/>
              <a:buChar char="•"/>
            </a:pPr>
            <a:r>
              <a:rPr lang="it-IT" sz="1400" dirty="0" smtClean="0"/>
              <a:t>Evaluate strategies an athlete could employ to support the body’s temperature regulation mechanisms</a:t>
            </a:r>
          </a:p>
          <a:p>
            <a:pPr marL="285750" indent="-285750">
              <a:buFont typeface="Arial" panose="020B0604020202020204" pitchFamily="34" charset="0"/>
              <a:buChar char="•"/>
            </a:pPr>
            <a:r>
              <a:rPr lang="it-IT" sz="1400" dirty="0" smtClean="0"/>
              <a:t>Analyse the impact of climatic conditions on safe sports participation</a:t>
            </a:r>
            <a:endParaRPr lang="it-IT" sz="1400"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smtClean="0"/>
              <a:t>Evaporation for Temperature Regulation</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r>
              <a:rPr lang="en-AU" sz="1600" dirty="0"/>
              <a:t>Evaporation is our bodies main mechanism for heat loss. </a:t>
            </a:r>
            <a:endParaRPr lang="en-AU" sz="1600" dirty="0" smtClean="0"/>
          </a:p>
          <a:p>
            <a:r>
              <a:rPr lang="en-AU" sz="1600" dirty="0" smtClean="0"/>
              <a:t>Evaporation </a:t>
            </a:r>
            <a:r>
              <a:rPr lang="en-AU" sz="1600" dirty="0"/>
              <a:t>is </a:t>
            </a:r>
            <a:endParaRPr lang="en-AU" sz="1600" dirty="0" smtClean="0"/>
          </a:p>
          <a:p>
            <a:pPr lvl="1"/>
            <a:r>
              <a:rPr lang="en-AU" sz="1200" dirty="0" smtClean="0"/>
              <a:t>“</a:t>
            </a:r>
            <a:r>
              <a:rPr lang="en-AU" sz="1200" dirty="0"/>
              <a:t>the transfer of heat from our body, to water (sweat), resulting in the water becoming a vapour and taking the heat away with it”. </a:t>
            </a:r>
            <a:endParaRPr lang="en-AU" sz="1200" dirty="0" smtClean="0"/>
          </a:p>
          <a:p>
            <a:r>
              <a:rPr lang="en-AU" sz="1600" dirty="0" smtClean="0"/>
              <a:t>Our </a:t>
            </a:r>
            <a:r>
              <a:rPr lang="en-AU" sz="1600" dirty="0"/>
              <a:t>bodies are well designed to sweat in the heat. Trained athletes will even begin to sweat before it is needed because their body knows it will be needed as the athlete continues to move and produce more heat</a:t>
            </a:r>
            <a:r>
              <a:rPr lang="en-AU" sz="1600" dirty="0" smtClean="0"/>
              <a:t>.</a:t>
            </a:r>
            <a:endParaRPr lang="en-AU" sz="1600" dirty="0"/>
          </a:p>
          <a:p>
            <a:r>
              <a:rPr lang="en-AU" sz="1600" dirty="0"/>
              <a:t>Each athlete sweats at their own rate. </a:t>
            </a:r>
            <a:endParaRPr lang="en-AU" sz="1600" dirty="0" smtClean="0"/>
          </a:p>
          <a:p>
            <a:pPr lvl="1"/>
            <a:r>
              <a:rPr lang="en-AU" sz="1200" dirty="0" smtClean="0"/>
              <a:t>The </a:t>
            </a:r>
            <a:r>
              <a:rPr lang="en-AU" sz="1200" dirty="0"/>
              <a:t>rate of sweat can be found by weighing the athlete before and after exercise, while measuring the fluid consumed. </a:t>
            </a:r>
            <a:endParaRPr lang="en-AU" sz="1200" dirty="0" smtClean="0"/>
          </a:p>
          <a:p>
            <a:pPr lvl="1"/>
            <a:r>
              <a:rPr lang="en-AU" sz="1200" dirty="0" smtClean="0"/>
              <a:t>The </a:t>
            </a:r>
            <a:r>
              <a:rPr lang="en-AU" sz="1200" dirty="0"/>
              <a:t>sweat rate is the loss of weight in Kg plus the amount of liquid consumed in L divided by the time of exercise in hours. This provides a sweat rate in litres per hour. Many athletes sweat between 1 and 2 L/h.</a:t>
            </a:r>
          </a:p>
          <a:p>
            <a:r>
              <a:rPr lang="en-AU" sz="1600" dirty="0"/>
              <a:t>Evaporation is affected by the humidity of the </a:t>
            </a:r>
            <a:r>
              <a:rPr lang="en-AU" sz="1600" dirty="0" smtClean="0"/>
              <a:t>air - more </a:t>
            </a:r>
            <a:r>
              <a:rPr lang="en-AU" sz="1600" dirty="0"/>
              <a:t>humid the air the less effective evaporation is at removing heat. </a:t>
            </a:r>
            <a:endParaRPr lang="en-AU" sz="1600" dirty="0" smtClean="0"/>
          </a:p>
          <a:p>
            <a:r>
              <a:rPr lang="en-AU" sz="1600" dirty="0" smtClean="0"/>
              <a:t>This </a:t>
            </a:r>
            <a:r>
              <a:rPr lang="en-AU" sz="1600" dirty="0"/>
              <a:t>is because it is harder to convert the sweat into a vapour as the air already has lost of vapour in </a:t>
            </a:r>
            <a:r>
              <a:rPr lang="en-AU" sz="1600" dirty="0" smtClean="0"/>
              <a:t>it.</a:t>
            </a:r>
            <a:endParaRPr lang="en-US" sz="1800" dirty="0"/>
          </a:p>
          <a:p>
            <a:endParaRPr lang="en-AU" sz="1600" dirty="0" smtClean="0"/>
          </a:p>
        </p:txBody>
      </p:sp>
      <p:pic>
        <p:nvPicPr>
          <p:cNvPr id="2" name="Picture 1"/>
          <p:cNvPicPr>
            <a:picLocks noChangeAspect="1"/>
          </p:cNvPicPr>
          <p:nvPr/>
        </p:nvPicPr>
        <p:blipFill>
          <a:blip r:embed="rId2"/>
          <a:stretch>
            <a:fillRect/>
          </a:stretch>
        </p:blipFill>
        <p:spPr>
          <a:xfrm>
            <a:off x="2066272" y="5066656"/>
            <a:ext cx="2250951" cy="1686041"/>
          </a:xfrm>
          <a:prstGeom prst="rect">
            <a:avLst/>
          </a:prstGeom>
        </p:spPr>
      </p:pic>
      <p:pic>
        <p:nvPicPr>
          <p:cNvPr id="3" name="Picture 2"/>
          <p:cNvPicPr>
            <a:picLocks noChangeAspect="1"/>
          </p:cNvPicPr>
          <p:nvPr/>
        </p:nvPicPr>
        <p:blipFill>
          <a:blip r:embed="rId3"/>
          <a:stretch>
            <a:fillRect/>
          </a:stretch>
        </p:blipFill>
        <p:spPr>
          <a:xfrm>
            <a:off x="5518348" y="5055327"/>
            <a:ext cx="2250951" cy="1686041"/>
          </a:xfrm>
          <a:prstGeom prst="rect">
            <a:avLst/>
          </a:prstGeom>
        </p:spPr>
      </p:pic>
      <p:pic>
        <p:nvPicPr>
          <p:cNvPr id="4" name="Picture 3"/>
          <p:cNvPicPr>
            <a:picLocks noChangeAspect="1"/>
          </p:cNvPicPr>
          <p:nvPr/>
        </p:nvPicPr>
        <p:blipFill>
          <a:blip r:embed="rId4"/>
          <a:stretch>
            <a:fillRect/>
          </a:stretch>
        </p:blipFill>
        <p:spPr>
          <a:xfrm>
            <a:off x="8758708" y="5095991"/>
            <a:ext cx="2857500" cy="1600200"/>
          </a:xfrm>
          <a:prstGeom prst="rect">
            <a:avLst/>
          </a:prstGeom>
        </p:spPr>
      </p:pic>
    </p:spTree>
    <p:extLst>
      <p:ext uri="{BB962C8B-B14F-4D97-AF65-F5344CB8AC3E}">
        <p14:creationId xmlns:p14="http://schemas.microsoft.com/office/powerpoint/2010/main" val="61962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noAutofit/>
          </a:bodyPr>
          <a:lstStyle/>
          <a:p>
            <a:pPr algn="ctr"/>
            <a:r>
              <a:rPr lang="en-US" sz="2000" b="1" dirty="0" smtClean="0"/>
              <a:t>STRATEGIES AN ATHLETE CAN USE TO SUPPORT EVAPORATION AS A TEMPERATURE REGULATION MECHANISM</a:t>
            </a:r>
            <a:endParaRPr lang="en-US" sz="2000" b="1" dirty="0"/>
          </a:p>
        </p:txBody>
      </p:sp>
      <p:sp>
        <p:nvSpPr>
          <p:cNvPr id="14" name="Content Placeholder 13"/>
          <p:cNvSpPr>
            <a:spLocks noGrp="1"/>
          </p:cNvSpPr>
          <p:nvPr>
            <p:ph idx="1"/>
          </p:nvPr>
        </p:nvSpPr>
        <p:spPr>
          <a:xfrm>
            <a:off x="1341884" y="908720"/>
            <a:ext cx="10729192" cy="5832648"/>
          </a:xfrm>
        </p:spPr>
        <p:txBody>
          <a:bodyPr>
            <a:normAutofit/>
          </a:bodyPr>
          <a:lstStyle/>
          <a:p>
            <a:r>
              <a:rPr lang="en-AU" sz="1500" dirty="0" smtClean="0"/>
              <a:t>If </a:t>
            </a:r>
            <a:r>
              <a:rPr lang="en-AU" sz="1500" dirty="0"/>
              <a:t>an athlete is hot evaporation can be increased by adding water to the surface of the body. </a:t>
            </a:r>
          </a:p>
          <a:p>
            <a:pPr lvl="1"/>
            <a:r>
              <a:rPr lang="en-AU" sz="1100" dirty="0"/>
              <a:t>Pouring water over the body will leave more water on the body to evaporate off, taking the heat with it. </a:t>
            </a:r>
          </a:p>
          <a:p>
            <a:pPr lvl="1"/>
            <a:r>
              <a:rPr lang="en-AU" sz="1100" dirty="0"/>
              <a:t>Drinking plenty of fluid will also assist the evaporation process as it allows the body to continue to produce sweat without causing dehydration to the athlete.</a:t>
            </a:r>
          </a:p>
          <a:p>
            <a:r>
              <a:rPr lang="en-AU" sz="1500" dirty="0"/>
              <a:t>If the athlete is cold and wet, they will lose heat through evaporation. </a:t>
            </a:r>
          </a:p>
          <a:p>
            <a:pPr lvl="1"/>
            <a:r>
              <a:rPr lang="en-AU" sz="1100" dirty="0"/>
              <a:t>Removing the water with a towel or taking off wet clothes, will help prevent heat lost due to evaporation.</a:t>
            </a:r>
          </a:p>
          <a:p>
            <a:pPr lvl="1"/>
            <a:r>
              <a:rPr lang="en-AU" sz="1100" dirty="0"/>
              <a:t>Place a barrier over the wet body to prevent the evaporated water from spreading into the atmosphere. For example, wearing a jumper after getting out of a pool will help trap the water vapour, causing a humid environment under the jumper and preventing the loss of heat through further evaporation.</a:t>
            </a:r>
          </a:p>
          <a:p>
            <a:endParaRPr lang="en-AU" sz="1600" dirty="0" smtClean="0"/>
          </a:p>
        </p:txBody>
      </p:sp>
      <p:pic>
        <p:nvPicPr>
          <p:cNvPr id="2" name="Picture 1"/>
          <p:cNvPicPr>
            <a:picLocks noChangeAspect="1"/>
          </p:cNvPicPr>
          <p:nvPr/>
        </p:nvPicPr>
        <p:blipFill>
          <a:blip r:embed="rId2"/>
          <a:stretch>
            <a:fillRect/>
          </a:stretch>
        </p:blipFill>
        <p:spPr>
          <a:xfrm>
            <a:off x="3286100" y="3429000"/>
            <a:ext cx="1743075" cy="2619375"/>
          </a:xfrm>
          <a:prstGeom prst="rect">
            <a:avLst/>
          </a:prstGeom>
        </p:spPr>
      </p:pic>
      <p:pic>
        <p:nvPicPr>
          <p:cNvPr id="3" name="Picture 2"/>
          <p:cNvPicPr>
            <a:picLocks noChangeAspect="1"/>
          </p:cNvPicPr>
          <p:nvPr/>
        </p:nvPicPr>
        <p:blipFill>
          <a:blip r:embed="rId3"/>
          <a:stretch>
            <a:fillRect/>
          </a:stretch>
        </p:blipFill>
        <p:spPr>
          <a:xfrm>
            <a:off x="7174532" y="3825044"/>
            <a:ext cx="2638425" cy="1733550"/>
          </a:xfrm>
          <a:prstGeom prst="rect">
            <a:avLst/>
          </a:prstGeom>
        </p:spPr>
      </p:pic>
    </p:spTree>
    <p:extLst>
      <p:ext uri="{BB962C8B-B14F-4D97-AF65-F5344CB8AC3E}">
        <p14:creationId xmlns:p14="http://schemas.microsoft.com/office/powerpoint/2010/main" val="342471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smtClean="0"/>
              <a:t>Climate Conditions</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r>
              <a:rPr lang="en-AU" dirty="0" smtClean="0"/>
              <a:t>Refers </a:t>
            </a:r>
            <a:r>
              <a:rPr lang="en-AU" dirty="0"/>
              <a:t>to the environmental </a:t>
            </a:r>
            <a:r>
              <a:rPr lang="en-AU" dirty="0" smtClean="0"/>
              <a:t>temperature:</a:t>
            </a:r>
          </a:p>
          <a:p>
            <a:pPr lvl="1"/>
            <a:r>
              <a:rPr lang="en-AU" dirty="0" smtClean="0"/>
              <a:t>Humidity</a:t>
            </a:r>
          </a:p>
          <a:p>
            <a:pPr lvl="1"/>
            <a:r>
              <a:rPr lang="en-AU" dirty="0" smtClean="0"/>
              <a:t>Wind</a:t>
            </a:r>
            <a:endParaRPr lang="en-AU" dirty="0"/>
          </a:p>
          <a:p>
            <a:pPr lvl="1"/>
            <a:r>
              <a:rPr lang="en-AU" dirty="0" smtClean="0"/>
              <a:t>Rain</a:t>
            </a:r>
          </a:p>
          <a:p>
            <a:pPr lvl="1"/>
            <a:r>
              <a:rPr lang="en-AU" dirty="0" smtClean="0"/>
              <a:t>Altitude</a:t>
            </a:r>
          </a:p>
          <a:p>
            <a:pPr lvl="1"/>
            <a:r>
              <a:rPr lang="en-AU" dirty="0" smtClean="0"/>
              <a:t>Pollution </a:t>
            </a:r>
            <a:r>
              <a:rPr lang="en-AU" dirty="0"/>
              <a:t>levels. </a:t>
            </a:r>
            <a:endParaRPr lang="en-AU" dirty="0" smtClean="0"/>
          </a:p>
          <a:p>
            <a:r>
              <a:rPr lang="en-AU" dirty="0" smtClean="0"/>
              <a:t>Each </a:t>
            </a:r>
            <a:r>
              <a:rPr lang="en-AU" dirty="0"/>
              <a:t>of these conditions affects athlete safety and need to be considered in order to enhance the wellbeing of the athlete.</a:t>
            </a:r>
            <a:endParaRPr lang="en-AU" sz="1600" dirty="0" smtClean="0"/>
          </a:p>
        </p:txBody>
      </p:sp>
      <p:pic>
        <p:nvPicPr>
          <p:cNvPr id="2" name="Picture 1"/>
          <p:cNvPicPr>
            <a:picLocks noChangeAspect="1"/>
          </p:cNvPicPr>
          <p:nvPr/>
        </p:nvPicPr>
        <p:blipFill>
          <a:blip r:embed="rId2"/>
          <a:stretch>
            <a:fillRect/>
          </a:stretch>
        </p:blipFill>
        <p:spPr>
          <a:xfrm>
            <a:off x="1701924" y="4581128"/>
            <a:ext cx="2628900" cy="1743075"/>
          </a:xfrm>
          <a:prstGeom prst="rect">
            <a:avLst/>
          </a:prstGeom>
        </p:spPr>
      </p:pic>
      <p:pic>
        <p:nvPicPr>
          <p:cNvPr id="3" name="Picture 2"/>
          <p:cNvPicPr>
            <a:picLocks noChangeAspect="1"/>
          </p:cNvPicPr>
          <p:nvPr/>
        </p:nvPicPr>
        <p:blipFill>
          <a:blip r:embed="rId3"/>
          <a:stretch>
            <a:fillRect/>
          </a:stretch>
        </p:blipFill>
        <p:spPr>
          <a:xfrm>
            <a:off x="5014292" y="4671615"/>
            <a:ext cx="2924175" cy="1562100"/>
          </a:xfrm>
          <a:prstGeom prst="rect">
            <a:avLst/>
          </a:prstGeom>
        </p:spPr>
      </p:pic>
      <p:pic>
        <p:nvPicPr>
          <p:cNvPr id="4" name="Picture 3"/>
          <p:cNvPicPr>
            <a:picLocks noChangeAspect="1"/>
          </p:cNvPicPr>
          <p:nvPr/>
        </p:nvPicPr>
        <p:blipFill>
          <a:blip r:embed="rId4"/>
          <a:stretch>
            <a:fillRect/>
          </a:stretch>
        </p:blipFill>
        <p:spPr>
          <a:xfrm>
            <a:off x="8686700" y="4638277"/>
            <a:ext cx="2809875" cy="1628775"/>
          </a:xfrm>
          <a:prstGeom prst="rect">
            <a:avLst/>
          </a:prstGeom>
        </p:spPr>
      </p:pic>
    </p:spTree>
    <p:extLst>
      <p:ext uri="{BB962C8B-B14F-4D97-AF65-F5344CB8AC3E}">
        <p14:creationId xmlns:p14="http://schemas.microsoft.com/office/powerpoint/2010/main" val="67586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smtClean="0"/>
              <a:t>Temperature</a:t>
            </a:r>
            <a:endParaRPr lang="en-US" b="1" dirty="0"/>
          </a:p>
        </p:txBody>
      </p:sp>
      <p:sp>
        <p:nvSpPr>
          <p:cNvPr id="14" name="Content Placeholder 13"/>
          <p:cNvSpPr>
            <a:spLocks noGrp="1"/>
          </p:cNvSpPr>
          <p:nvPr>
            <p:ph idx="1"/>
          </p:nvPr>
        </p:nvSpPr>
        <p:spPr>
          <a:xfrm>
            <a:off x="1341884" y="908720"/>
            <a:ext cx="10729192" cy="5832648"/>
          </a:xfrm>
        </p:spPr>
        <p:txBody>
          <a:bodyPr>
            <a:normAutofit fontScale="92500" lnSpcReduction="10000"/>
          </a:bodyPr>
          <a:lstStyle/>
          <a:p>
            <a:r>
              <a:rPr lang="en-AU" sz="1800" dirty="0"/>
              <a:t>There are two (2) ways that the environmental temperature can be dangerous to an athletes wellbeing: </a:t>
            </a:r>
            <a:endParaRPr lang="en-AU" sz="1800" dirty="0" smtClean="0"/>
          </a:p>
          <a:p>
            <a:pPr lvl="1"/>
            <a:r>
              <a:rPr lang="en-AU" sz="1400" dirty="0" smtClean="0"/>
              <a:t>Too </a:t>
            </a:r>
            <a:r>
              <a:rPr lang="en-AU" sz="1400" dirty="0"/>
              <a:t>hot </a:t>
            </a:r>
            <a:endParaRPr lang="en-AU" sz="1400" dirty="0" smtClean="0"/>
          </a:p>
          <a:p>
            <a:pPr lvl="1"/>
            <a:r>
              <a:rPr lang="en-AU" sz="1400" dirty="0" smtClean="0"/>
              <a:t>Too cold</a:t>
            </a:r>
            <a:endParaRPr lang="en-AU" sz="1400" dirty="0"/>
          </a:p>
          <a:p>
            <a:pPr marL="0" indent="0" algn="ctr">
              <a:buNone/>
            </a:pPr>
            <a:r>
              <a:rPr lang="en-AU" sz="1800" b="1" dirty="0" smtClean="0"/>
              <a:t>THE IMPACT OF HOT CLIMATIC CONDITIONS ON SAFE SPORTS PARTICIPATION</a:t>
            </a:r>
          </a:p>
          <a:p>
            <a:r>
              <a:rPr lang="en-AU" sz="1800" dirty="0" smtClean="0"/>
              <a:t>Hot </a:t>
            </a:r>
            <a:r>
              <a:rPr lang="en-AU" sz="1800" dirty="0"/>
              <a:t>weather can be dangerous to the athlete. </a:t>
            </a:r>
            <a:endParaRPr lang="en-AU" sz="1800" dirty="0" smtClean="0"/>
          </a:p>
          <a:p>
            <a:pPr lvl="1"/>
            <a:r>
              <a:rPr lang="en-AU" sz="1400" dirty="0" smtClean="0"/>
              <a:t>Every </a:t>
            </a:r>
            <a:r>
              <a:rPr lang="en-AU" sz="1400" dirty="0"/>
              <a:t>movement an athlete makes uses ATP by breaking into ADP and P while releasing energy as both movement and heat. </a:t>
            </a:r>
            <a:endParaRPr lang="en-AU" sz="1400" dirty="0" smtClean="0"/>
          </a:p>
          <a:p>
            <a:pPr lvl="1"/>
            <a:r>
              <a:rPr lang="en-AU" sz="1400" dirty="0" smtClean="0"/>
              <a:t>This </a:t>
            </a:r>
            <a:r>
              <a:rPr lang="en-AU" sz="1400" dirty="0"/>
              <a:t>heat needs to be removed from the body for safety. However, on hot days the athlete will also gain heat from the environment.</a:t>
            </a:r>
          </a:p>
          <a:p>
            <a:r>
              <a:rPr lang="en-AU" sz="1800" dirty="0"/>
              <a:t>Hot climatic conditions add heat to the athlete particularly through radiation. </a:t>
            </a:r>
            <a:endParaRPr lang="en-AU" sz="1800" dirty="0" smtClean="0"/>
          </a:p>
          <a:p>
            <a:pPr lvl="1"/>
            <a:r>
              <a:rPr lang="en-AU" sz="1400" dirty="0" smtClean="0"/>
              <a:t>This </a:t>
            </a:r>
            <a:r>
              <a:rPr lang="en-AU" sz="1400" dirty="0"/>
              <a:t>places the athlete at higher risk of hyperthermia and heat stroke. </a:t>
            </a:r>
            <a:endParaRPr lang="en-AU" sz="1400" dirty="0" smtClean="0"/>
          </a:p>
          <a:p>
            <a:pPr lvl="1"/>
            <a:r>
              <a:rPr lang="en-AU" sz="1400" dirty="0" smtClean="0"/>
              <a:t>Hot </a:t>
            </a:r>
            <a:r>
              <a:rPr lang="en-AU" sz="1400" dirty="0"/>
              <a:t>conditions make it more difficult for the athlete to maintain their body </a:t>
            </a:r>
            <a:r>
              <a:rPr lang="en-AU" sz="1400" dirty="0" smtClean="0"/>
              <a:t>temperature</a:t>
            </a:r>
          </a:p>
          <a:p>
            <a:pPr lvl="1"/>
            <a:r>
              <a:rPr lang="en-AU" sz="1400" dirty="0" smtClean="0"/>
              <a:t>Force </a:t>
            </a:r>
            <a:r>
              <a:rPr lang="en-AU" sz="1400" dirty="0"/>
              <a:t>the athlete to sweat </a:t>
            </a:r>
            <a:r>
              <a:rPr lang="en-AU" sz="1400" dirty="0" smtClean="0"/>
              <a:t>more </a:t>
            </a:r>
            <a:r>
              <a:rPr lang="en-AU" sz="1400" dirty="0"/>
              <a:t>which can lead to dehydration. </a:t>
            </a:r>
            <a:endParaRPr lang="en-AU" sz="1400" dirty="0" smtClean="0"/>
          </a:p>
          <a:p>
            <a:pPr lvl="1"/>
            <a:r>
              <a:rPr lang="en-AU" sz="1400" dirty="0" smtClean="0"/>
              <a:t>It is </a:t>
            </a:r>
            <a:r>
              <a:rPr lang="en-AU" sz="1400" dirty="0"/>
              <a:t>vital that the athlete have strategies to help the body lose heat through temperature regulation mechanism.</a:t>
            </a:r>
          </a:p>
          <a:p>
            <a:r>
              <a:rPr lang="en-AU" sz="1800" dirty="0"/>
              <a:t>Strategies such </a:t>
            </a:r>
            <a:r>
              <a:rPr lang="en-AU" sz="1800" dirty="0" smtClean="0"/>
              <a:t>as:</a:t>
            </a:r>
          </a:p>
          <a:p>
            <a:pPr lvl="1"/>
            <a:r>
              <a:rPr lang="en-AU" sz="1400" dirty="0" smtClean="0"/>
              <a:t>Pouring </a:t>
            </a:r>
            <a:r>
              <a:rPr lang="en-AU" sz="1400" dirty="0"/>
              <a:t>water over the </a:t>
            </a:r>
            <a:r>
              <a:rPr lang="en-AU" sz="1400" dirty="0" smtClean="0"/>
              <a:t>body</a:t>
            </a:r>
          </a:p>
          <a:p>
            <a:pPr lvl="1"/>
            <a:r>
              <a:rPr lang="en-AU" sz="1400" dirty="0" smtClean="0"/>
              <a:t>Wearing </a:t>
            </a:r>
            <a:r>
              <a:rPr lang="en-AU" sz="1400" dirty="0"/>
              <a:t>light lose </a:t>
            </a:r>
            <a:r>
              <a:rPr lang="en-AU" sz="1400" dirty="0" smtClean="0"/>
              <a:t>clothing</a:t>
            </a:r>
          </a:p>
          <a:p>
            <a:pPr lvl="1"/>
            <a:r>
              <a:rPr lang="en-AU" sz="1400" dirty="0" smtClean="0"/>
              <a:t>Doing </a:t>
            </a:r>
            <a:r>
              <a:rPr lang="en-AU" sz="1400" dirty="0"/>
              <a:t>physical activity in the cooler times of the day and out of direct sunlight if </a:t>
            </a:r>
            <a:r>
              <a:rPr lang="en-AU" sz="1400" dirty="0" smtClean="0"/>
              <a:t>possible</a:t>
            </a:r>
          </a:p>
          <a:p>
            <a:r>
              <a:rPr lang="en-AU" sz="1800" dirty="0" smtClean="0"/>
              <a:t>If </a:t>
            </a:r>
            <a:r>
              <a:rPr lang="en-AU" sz="1800" dirty="0"/>
              <a:t>weather is too hot, then the event should be rescheduled if possible.</a:t>
            </a:r>
          </a:p>
          <a:p>
            <a:endParaRPr lang="en-AU" sz="1600" dirty="0" smtClean="0"/>
          </a:p>
        </p:txBody>
      </p:sp>
    </p:spTree>
    <p:extLst>
      <p:ext uri="{BB962C8B-B14F-4D97-AF65-F5344CB8AC3E}">
        <p14:creationId xmlns:p14="http://schemas.microsoft.com/office/powerpoint/2010/main" val="209872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smtClean="0"/>
              <a:t>Temperature </a:t>
            </a:r>
            <a:r>
              <a:rPr lang="en-US" b="1" dirty="0" err="1" smtClean="0"/>
              <a:t>cont</a:t>
            </a:r>
            <a:r>
              <a:rPr lang="en-US" b="1" dirty="0" smtClean="0"/>
              <a:t>…</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pPr marL="0" indent="0" algn="ctr">
              <a:buNone/>
            </a:pPr>
            <a:r>
              <a:rPr lang="en-AU" sz="1600" b="1" dirty="0" smtClean="0"/>
              <a:t>THE IMPACT OF COLD CLIMATIC CONDITIONS ON SAFE SPORTS PARTICIPATION</a:t>
            </a:r>
          </a:p>
          <a:p>
            <a:r>
              <a:rPr lang="en-AU" sz="1600" dirty="0" smtClean="0"/>
              <a:t>Cold </a:t>
            </a:r>
            <a:r>
              <a:rPr lang="en-AU" sz="1600" dirty="0"/>
              <a:t>conditions may result in the athlete losing too much heat and the body temperature dropping to unsafe levels. </a:t>
            </a:r>
            <a:endParaRPr lang="en-AU" sz="1600" dirty="0" smtClean="0"/>
          </a:p>
          <a:p>
            <a:r>
              <a:rPr lang="en-AU" sz="1600" dirty="0" smtClean="0"/>
              <a:t>Athletes </a:t>
            </a:r>
            <a:r>
              <a:rPr lang="en-AU" sz="1600" dirty="0"/>
              <a:t>will sweat and send blood supply to the skin in order to lose heat when exercising. </a:t>
            </a:r>
            <a:endParaRPr lang="en-AU" sz="1600" dirty="0" smtClean="0"/>
          </a:p>
          <a:p>
            <a:r>
              <a:rPr lang="en-AU" sz="1600" dirty="0" smtClean="0"/>
              <a:t>If </a:t>
            </a:r>
            <a:r>
              <a:rPr lang="en-AU" sz="1600" dirty="0"/>
              <a:t>this occurs when the weather is cold, they can lose too much heat. </a:t>
            </a:r>
            <a:endParaRPr lang="en-AU" sz="1600" dirty="0" smtClean="0"/>
          </a:p>
          <a:p>
            <a:r>
              <a:rPr lang="en-AU" sz="1600" dirty="0" smtClean="0"/>
              <a:t>The </a:t>
            </a:r>
            <a:r>
              <a:rPr lang="en-AU" sz="1600" dirty="0"/>
              <a:t>body may respond by reducing sweat levels and keeping the blood away from the skin, but heat will still be lost.</a:t>
            </a:r>
          </a:p>
          <a:p>
            <a:r>
              <a:rPr lang="en-AU" sz="1600" dirty="0"/>
              <a:t>There are many sports that are conducted in cold environments, such as: </a:t>
            </a:r>
            <a:endParaRPr lang="en-AU" sz="1600" dirty="0" smtClean="0"/>
          </a:p>
          <a:p>
            <a:pPr lvl="1"/>
            <a:r>
              <a:rPr lang="en-AU" sz="1200" dirty="0" smtClean="0"/>
              <a:t>Ice-hockey</a:t>
            </a:r>
          </a:p>
          <a:p>
            <a:pPr lvl="1"/>
            <a:r>
              <a:rPr lang="en-AU" sz="1200" dirty="0" smtClean="0"/>
              <a:t>Skiing</a:t>
            </a:r>
          </a:p>
          <a:p>
            <a:pPr lvl="1"/>
            <a:r>
              <a:rPr lang="en-AU" sz="1200" dirty="0" smtClean="0"/>
              <a:t>Bobsledding</a:t>
            </a:r>
            <a:r>
              <a:rPr lang="en-AU" sz="1200" dirty="0"/>
              <a:t>. </a:t>
            </a:r>
            <a:endParaRPr lang="en-AU" sz="1200" dirty="0" smtClean="0"/>
          </a:p>
          <a:p>
            <a:r>
              <a:rPr lang="en-AU" sz="1600" dirty="0" smtClean="0"/>
              <a:t>Other </a:t>
            </a:r>
            <a:r>
              <a:rPr lang="en-AU" sz="1600" dirty="0"/>
              <a:t>sports, such as football, are played in winter when it can be very cold, or even snow. </a:t>
            </a:r>
            <a:endParaRPr lang="en-AU" sz="1600" dirty="0" smtClean="0"/>
          </a:p>
          <a:p>
            <a:r>
              <a:rPr lang="en-AU" sz="1600" dirty="0" smtClean="0"/>
              <a:t>Athletes </a:t>
            </a:r>
            <a:r>
              <a:rPr lang="en-AU" sz="1600" dirty="0"/>
              <a:t>need to have strategies to maintain a safe body </a:t>
            </a:r>
            <a:r>
              <a:rPr lang="en-AU" sz="1600" dirty="0" smtClean="0"/>
              <a:t>temperature – including: </a:t>
            </a:r>
          </a:p>
          <a:p>
            <a:pPr lvl="1"/>
            <a:r>
              <a:rPr lang="en-AU" sz="1200" dirty="0" smtClean="0"/>
              <a:t>Wearing </a:t>
            </a:r>
            <a:r>
              <a:rPr lang="en-AU" sz="1200" dirty="0"/>
              <a:t>long </a:t>
            </a:r>
            <a:r>
              <a:rPr lang="en-AU" sz="1200" dirty="0" smtClean="0"/>
              <a:t>sleeves/warm </a:t>
            </a:r>
            <a:r>
              <a:rPr lang="en-AU" sz="1200" dirty="0"/>
              <a:t>clothes such as snow jackets and </a:t>
            </a:r>
            <a:r>
              <a:rPr lang="en-AU" sz="1200" dirty="0" smtClean="0"/>
              <a:t>pants</a:t>
            </a:r>
          </a:p>
          <a:p>
            <a:pPr lvl="1"/>
            <a:r>
              <a:rPr lang="en-AU" sz="1200" dirty="0" smtClean="0"/>
              <a:t>Do </a:t>
            </a:r>
            <a:r>
              <a:rPr lang="en-AU" sz="1200" dirty="0"/>
              <a:t>not stand around in the cold waiting. </a:t>
            </a:r>
            <a:endParaRPr lang="en-AU" sz="1200" dirty="0" smtClean="0"/>
          </a:p>
          <a:p>
            <a:pPr lvl="1"/>
            <a:r>
              <a:rPr lang="en-AU" sz="1200" dirty="0" smtClean="0"/>
              <a:t>Also </a:t>
            </a:r>
            <a:r>
              <a:rPr lang="en-AU" sz="1200" dirty="0"/>
              <a:t>benefit from longer warm ups to prevent injury.</a:t>
            </a:r>
          </a:p>
          <a:p>
            <a:pPr marL="0" indent="0">
              <a:buNone/>
            </a:pPr>
            <a:endParaRPr lang="en-AU" sz="1600" dirty="0" smtClean="0"/>
          </a:p>
        </p:txBody>
      </p:sp>
    </p:spTree>
    <p:extLst>
      <p:ext uri="{BB962C8B-B14F-4D97-AF65-F5344CB8AC3E}">
        <p14:creationId xmlns:p14="http://schemas.microsoft.com/office/powerpoint/2010/main" val="385451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smtClean="0"/>
              <a:t>Humidity</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pPr marL="0" indent="0" algn="ctr">
              <a:buNone/>
            </a:pPr>
            <a:r>
              <a:rPr lang="en-AU" sz="1600" b="1" dirty="0" smtClean="0"/>
              <a:t>THE IMPACT OF HUMID CLIMATIC CONDITIONS ON SAFE SPORTS PARTICIPATION</a:t>
            </a:r>
          </a:p>
          <a:p>
            <a:r>
              <a:rPr lang="en-AU" sz="1600" dirty="0" smtClean="0"/>
              <a:t>Humidity </a:t>
            </a:r>
            <a:r>
              <a:rPr lang="en-AU" sz="1600" dirty="0"/>
              <a:t>refers to the water concentration in the atmosphere. </a:t>
            </a:r>
            <a:endParaRPr lang="en-AU" sz="1600" dirty="0" smtClean="0"/>
          </a:p>
          <a:p>
            <a:pPr lvl="1"/>
            <a:r>
              <a:rPr lang="en-AU" sz="1200" dirty="0" smtClean="0"/>
              <a:t>The </a:t>
            </a:r>
            <a:r>
              <a:rPr lang="en-AU" sz="1200" dirty="0"/>
              <a:t>more concentrated or humid the climatic conditions the less effective sweat and evaporation is at removing heat. </a:t>
            </a:r>
            <a:endParaRPr lang="en-AU" sz="1200" dirty="0" smtClean="0"/>
          </a:p>
          <a:p>
            <a:pPr lvl="1"/>
            <a:r>
              <a:rPr lang="en-AU" sz="1200" dirty="0" smtClean="0"/>
              <a:t>Since </a:t>
            </a:r>
            <a:r>
              <a:rPr lang="en-AU" sz="1200" dirty="0"/>
              <a:t>this is our bodies main temperature regulation mechanism, it places the athlete in danger, especially if the weather is hot.</a:t>
            </a:r>
          </a:p>
          <a:p>
            <a:pPr marL="0" indent="0" algn="ctr">
              <a:buNone/>
            </a:pPr>
            <a:r>
              <a:rPr lang="en-AU" sz="1600" b="1" dirty="0" smtClean="0"/>
              <a:t>HOW THE COMBINATION OF HEAT AND HUMIDITY INCREASES THE LIKELIHOOD OF HYPERTHERMIA</a:t>
            </a:r>
          </a:p>
          <a:p>
            <a:r>
              <a:rPr lang="en-AU" sz="1600" dirty="0" smtClean="0"/>
              <a:t>Hot </a:t>
            </a:r>
            <a:r>
              <a:rPr lang="en-AU" sz="1600" dirty="0"/>
              <a:t>humid conditions greatly increase the likelihood of hyperthermia because the body’s temperature regulation mechanisms are hindered and heat loss is minimal. </a:t>
            </a:r>
            <a:endParaRPr lang="en-AU" sz="1600" dirty="0" smtClean="0"/>
          </a:p>
          <a:p>
            <a:r>
              <a:rPr lang="en-AU" sz="1600" dirty="0" smtClean="0"/>
              <a:t>In </a:t>
            </a:r>
            <a:r>
              <a:rPr lang="en-AU" sz="1600" dirty="0"/>
              <a:t>a hot environment the athlete will lose less heat through radiation and is more likely to gain heat through this mechanism. </a:t>
            </a:r>
            <a:endParaRPr lang="en-AU" sz="1600" dirty="0" smtClean="0"/>
          </a:p>
          <a:p>
            <a:r>
              <a:rPr lang="en-AU" sz="1600" dirty="0" smtClean="0"/>
              <a:t>Conduction </a:t>
            </a:r>
            <a:r>
              <a:rPr lang="en-AU" sz="1600" dirty="0"/>
              <a:t>may work, if the breeze is cool, but a warm breeze can add further heat to the athlete. </a:t>
            </a:r>
            <a:endParaRPr lang="en-AU" sz="1600" dirty="0" smtClean="0"/>
          </a:p>
          <a:p>
            <a:r>
              <a:rPr lang="en-AU" sz="1600" dirty="0" smtClean="0"/>
              <a:t>Many </a:t>
            </a:r>
            <a:r>
              <a:rPr lang="en-AU" sz="1600" dirty="0"/>
              <a:t>surfaces will also be warmer than the body, meaning conduction will result in heat being transferred to the body not away from it.</a:t>
            </a:r>
          </a:p>
          <a:p>
            <a:r>
              <a:rPr lang="en-AU" sz="1600" dirty="0"/>
              <a:t>Strategies </a:t>
            </a:r>
            <a:r>
              <a:rPr lang="en-AU" sz="1600" dirty="0" smtClean="0"/>
              <a:t>include: </a:t>
            </a:r>
          </a:p>
          <a:p>
            <a:pPr lvl="1"/>
            <a:r>
              <a:rPr lang="en-AU" sz="1200" dirty="0"/>
              <a:t>A</a:t>
            </a:r>
            <a:r>
              <a:rPr lang="en-AU" sz="1200" dirty="0" smtClean="0"/>
              <a:t>vailability </a:t>
            </a:r>
            <a:r>
              <a:rPr lang="en-AU" sz="1200" dirty="0"/>
              <a:t>of cold water and </a:t>
            </a:r>
            <a:r>
              <a:rPr lang="en-AU" sz="1200" dirty="0" smtClean="0"/>
              <a:t>ice</a:t>
            </a:r>
          </a:p>
          <a:p>
            <a:pPr lvl="1"/>
            <a:r>
              <a:rPr lang="en-AU" sz="1200" dirty="0" smtClean="0"/>
              <a:t>An </a:t>
            </a:r>
            <a:r>
              <a:rPr lang="en-AU" sz="1200" dirty="0"/>
              <a:t>ice-vest would greatly assist the athlete to maintain a safe body temperature. </a:t>
            </a:r>
            <a:endParaRPr lang="en-AU" sz="1200" dirty="0" smtClean="0"/>
          </a:p>
          <a:p>
            <a:pPr lvl="1"/>
            <a:r>
              <a:rPr lang="en-AU" sz="1200" dirty="0" smtClean="0"/>
              <a:t>Adequate </a:t>
            </a:r>
            <a:r>
              <a:rPr lang="en-AU" sz="1200" dirty="0"/>
              <a:t>fluid consumption will also help avoid dehydration in these conditions.</a:t>
            </a:r>
          </a:p>
          <a:p>
            <a:endParaRPr lang="en-AU" sz="1600" dirty="0" smtClean="0"/>
          </a:p>
        </p:txBody>
      </p:sp>
    </p:spTree>
    <p:extLst>
      <p:ext uri="{BB962C8B-B14F-4D97-AF65-F5344CB8AC3E}">
        <p14:creationId xmlns:p14="http://schemas.microsoft.com/office/powerpoint/2010/main" val="205619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smtClean="0"/>
              <a:t>Wind</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pPr marL="0" indent="0" algn="ctr">
              <a:buNone/>
            </a:pPr>
            <a:r>
              <a:rPr lang="en-AU" sz="1800" b="1" dirty="0" smtClean="0"/>
              <a:t>THE IMPACT OF WINDY CLIMATIC CONDITIONS ON SAFE SPORTS PARTICIPATION</a:t>
            </a:r>
          </a:p>
          <a:p>
            <a:r>
              <a:rPr lang="en-AU" sz="1800" dirty="0" smtClean="0"/>
              <a:t>Windy conditions </a:t>
            </a:r>
            <a:r>
              <a:rPr lang="en-AU" sz="1800" dirty="0"/>
              <a:t>greatly increases the loss of heat through </a:t>
            </a:r>
            <a:r>
              <a:rPr lang="en-AU" sz="1800" dirty="0" smtClean="0"/>
              <a:t>convection</a:t>
            </a:r>
          </a:p>
          <a:p>
            <a:r>
              <a:rPr lang="en-AU" sz="1800" dirty="0" smtClean="0"/>
              <a:t>A </a:t>
            </a:r>
            <a:r>
              <a:rPr lang="en-AU" sz="1800" dirty="0"/>
              <a:t>warm wind will add heat to the athlete rather than removing it. </a:t>
            </a:r>
            <a:r>
              <a:rPr lang="en-AU" sz="1800" dirty="0" smtClean="0"/>
              <a:t>Wind </a:t>
            </a:r>
            <a:r>
              <a:rPr lang="en-AU" sz="1800" dirty="0"/>
              <a:t>will also affect the movement of equipment such as balls, which can make play more dangerous as the ball can move unexpectedly and injury a </a:t>
            </a:r>
            <a:r>
              <a:rPr lang="en-AU" sz="1800" dirty="0" smtClean="0"/>
              <a:t>player.</a:t>
            </a:r>
          </a:p>
          <a:p>
            <a:pPr marL="0" indent="0" algn="ctr">
              <a:buNone/>
            </a:pPr>
            <a:r>
              <a:rPr lang="en-AU" sz="1800" b="1" dirty="0" smtClean="0"/>
              <a:t>HOW THE COMBINATION OF COLD AND WIND INCREASES THE LIKELIHOOD OF  HYPOTHERMIA</a:t>
            </a:r>
          </a:p>
          <a:p>
            <a:r>
              <a:rPr lang="en-AU" sz="1800" dirty="0" smtClean="0"/>
              <a:t>Cold conditions cause greater heat to be lost through radiation, conduction and convection. Wind further increases the heat loss through convection and places the athlete at greater risk of hypothermia.</a:t>
            </a:r>
          </a:p>
          <a:p>
            <a:r>
              <a:rPr lang="en-AU" sz="1800" dirty="0" smtClean="0"/>
              <a:t>Strategies that could be implemented include:</a:t>
            </a:r>
          </a:p>
          <a:p>
            <a:pPr lvl="1"/>
            <a:r>
              <a:rPr lang="en-AU" sz="1600" dirty="0" smtClean="0"/>
              <a:t>Wearing appropriate </a:t>
            </a:r>
            <a:r>
              <a:rPr lang="en-AU" sz="1600" dirty="0"/>
              <a:t>warm clothing, such as jackets, pants or skins to reduce wind contact </a:t>
            </a:r>
            <a:r>
              <a:rPr lang="en-AU" sz="1600" dirty="0" smtClean="0"/>
              <a:t>with </a:t>
            </a:r>
            <a:r>
              <a:rPr lang="en-AU" sz="1600" dirty="0"/>
              <a:t>the skin and therefore reduce heat loss through convection. </a:t>
            </a:r>
            <a:endParaRPr lang="en-AU" sz="1600" dirty="0" smtClean="0"/>
          </a:p>
          <a:p>
            <a:pPr lvl="1"/>
            <a:r>
              <a:rPr lang="en-AU" sz="1600" dirty="0" smtClean="0"/>
              <a:t>Warm </a:t>
            </a:r>
            <a:r>
              <a:rPr lang="en-AU" sz="1600" dirty="0"/>
              <a:t>clothing will also prevent some heat loss from evaporation. </a:t>
            </a:r>
            <a:endParaRPr lang="en-AU" sz="1600" dirty="0" smtClean="0"/>
          </a:p>
          <a:p>
            <a:pPr lvl="1"/>
            <a:r>
              <a:rPr lang="en-AU" sz="1600" dirty="0" smtClean="0"/>
              <a:t>Having </a:t>
            </a:r>
            <a:r>
              <a:rPr lang="en-AU" sz="1600" dirty="0"/>
              <a:t>a longer warm up, continuing to move in order to generate </a:t>
            </a:r>
            <a:r>
              <a:rPr lang="en-AU" sz="1600" dirty="0" smtClean="0"/>
              <a:t>heat</a:t>
            </a:r>
          </a:p>
          <a:p>
            <a:pPr lvl="1"/>
            <a:r>
              <a:rPr lang="en-AU" sz="1600" dirty="0"/>
              <a:t>H</a:t>
            </a:r>
            <a:r>
              <a:rPr lang="en-AU" sz="1600" dirty="0" smtClean="0"/>
              <a:t>aving </a:t>
            </a:r>
            <a:r>
              <a:rPr lang="en-AU" sz="1600" dirty="0"/>
              <a:t>warm water available to </a:t>
            </a:r>
            <a:r>
              <a:rPr lang="en-AU" sz="1600" dirty="0" smtClean="0"/>
              <a:t>drink</a:t>
            </a:r>
          </a:p>
          <a:p>
            <a:pPr lvl="1"/>
            <a:r>
              <a:rPr lang="en-AU" sz="1600" dirty="0" smtClean="0"/>
              <a:t>Ensure </a:t>
            </a:r>
            <a:r>
              <a:rPr lang="en-AU" sz="1600" dirty="0"/>
              <a:t>the athlete removes sweat or water with a towel to reduce heat loss by convection and evaporation</a:t>
            </a:r>
          </a:p>
          <a:p>
            <a:endParaRPr lang="en-AU" sz="1600" dirty="0" smtClean="0"/>
          </a:p>
        </p:txBody>
      </p:sp>
    </p:spTree>
    <p:extLst>
      <p:ext uri="{BB962C8B-B14F-4D97-AF65-F5344CB8AC3E}">
        <p14:creationId xmlns:p14="http://schemas.microsoft.com/office/powerpoint/2010/main" val="264891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smtClean="0"/>
              <a:t>Rain</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pPr marL="0" indent="0" algn="ctr">
              <a:buNone/>
            </a:pPr>
            <a:r>
              <a:rPr lang="en-AU" sz="2000" b="1" dirty="0" smtClean="0"/>
              <a:t>THE IMPACT OF RAINY CLIMATIC CONDITIONS ON SAFE SPORTS PARTICIPATION</a:t>
            </a:r>
          </a:p>
          <a:p>
            <a:r>
              <a:rPr lang="en-AU" dirty="0" smtClean="0"/>
              <a:t>Rain </a:t>
            </a:r>
            <a:r>
              <a:rPr lang="en-AU" dirty="0"/>
              <a:t>increases the heat lost through convection as water moves across the surface of the skin. This can be particularly dangerous if it occurs in cold and/or windy climatic conditions. Water that sits on thespian will also conduct heat away from the body</a:t>
            </a:r>
            <a:r>
              <a:rPr lang="en-AU" dirty="0" smtClean="0"/>
              <a:t>.</a:t>
            </a:r>
          </a:p>
          <a:p>
            <a:r>
              <a:rPr lang="en-AU" dirty="0" smtClean="0"/>
              <a:t>Rain means that humidity is high. If rain occurs on a hot day, reduces heat lost through evaporation.</a:t>
            </a:r>
            <a:endParaRPr lang="en-AU" dirty="0"/>
          </a:p>
          <a:p>
            <a:r>
              <a:rPr lang="en-AU" dirty="0"/>
              <a:t>Rainy conditions also make surfaces </a:t>
            </a:r>
            <a:r>
              <a:rPr lang="en-AU" dirty="0" smtClean="0"/>
              <a:t>slippery - increasing </a:t>
            </a:r>
            <a:r>
              <a:rPr lang="en-AU" dirty="0"/>
              <a:t>the risk of </a:t>
            </a:r>
            <a:r>
              <a:rPr lang="en-AU" dirty="0" smtClean="0"/>
              <a:t>injury. </a:t>
            </a:r>
            <a:endParaRPr lang="en-AU" sz="1600" dirty="0" smtClean="0"/>
          </a:p>
        </p:txBody>
      </p:sp>
      <p:sp>
        <p:nvSpPr>
          <p:cNvPr id="2" name="Rectangle 1"/>
          <p:cNvSpPr>
            <a:spLocks noChangeArrowheads="1"/>
          </p:cNvSpPr>
          <p:nvPr/>
        </p:nvSpPr>
        <p:spPr bwMode="auto">
          <a:xfrm>
            <a:off x="0" y="-123110"/>
            <a:ext cx="184731"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24BE8"/>
              </a:solidFill>
              <a:effectLst/>
              <a:latin typeface="PT Sans"/>
            </a:endParaRPr>
          </a:p>
        </p:txBody>
      </p:sp>
      <p:pic>
        <p:nvPicPr>
          <p:cNvPr id="3" name="Picture 2"/>
          <p:cNvPicPr>
            <a:picLocks noChangeAspect="1"/>
          </p:cNvPicPr>
          <p:nvPr/>
        </p:nvPicPr>
        <p:blipFill>
          <a:blip r:embed="rId2"/>
          <a:stretch>
            <a:fillRect/>
          </a:stretch>
        </p:blipFill>
        <p:spPr>
          <a:xfrm>
            <a:off x="2422004" y="4797152"/>
            <a:ext cx="2686050" cy="1704975"/>
          </a:xfrm>
          <a:prstGeom prst="rect">
            <a:avLst/>
          </a:prstGeom>
        </p:spPr>
      </p:pic>
      <p:pic>
        <p:nvPicPr>
          <p:cNvPr id="4" name="Picture 3"/>
          <p:cNvPicPr>
            <a:picLocks noChangeAspect="1"/>
          </p:cNvPicPr>
          <p:nvPr/>
        </p:nvPicPr>
        <p:blipFill>
          <a:blip r:embed="rId3"/>
          <a:stretch>
            <a:fillRect/>
          </a:stretch>
        </p:blipFill>
        <p:spPr>
          <a:xfrm>
            <a:off x="7454229" y="4509120"/>
            <a:ext cx="2257425" cy="2019300"/>
          </a:xfrm>
          <a:prstGeom prst="rect">
            <a:avLst/>
          </a:prstGeom>
        </p:spPr>
      </p:pic>
    </p:spTree>
    <p:extLst>
      <p:ext uri="{BB962C8B-B14F-4D97-AF65-F5344CB8AC3E}">
        <p14:creationId xmlns:p14="http://schemas.microsoft.com/office/powerpoint/2010/main" val="351123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smtClean="0"/>
              <a:t>Altitude</a:t>
            </a:r>
            <a:endParaRPr lang="en-US" b="1" dirty="0"/>
          </a:p>
        </p:txBody>
      </p:sp>
      <p:sp>
        <p:nvSpPr>
          <p:cNvPr id="14" name="Content Placeholder 13"/>
          <p:cNvSpPr>
            <a:spLocks noGrp="1"/>
          </p:cNvSpPr>
          <p:nvPr>
            <p:ph idx="1"/>
          </p:nvPr>
        </p:nvSpPr>
        <p:spPr>
          <a:xfrm>
            <a:off x="1341884" y="908720"/>
            <a:ext cx="10729192" cy="5832648"/>
          </a:xfrm>
        </p:spPr>
        <p:txBody>
          <a:bodyPr>
            <a:normAutofit lnSpcReduction="10000"/>
          </a:bodyPr>
          <a:lstStyle/>
          <a:p>
            <a:r>
              <a:rPr lang="en-AU" dirty="0"/>
              <a:t>The altitude at which a sport or physical activity is conducted will influence player </a:t>
            </a:r>
            <a:r>
              <a:rPr lang="en-AU" dirty="0" smtClean="0"/>
              <a:t>safety due to different oxygen concentration in the air. </a:t>
            </a:r>
          </a:p>
          <a:p>
            <a:pPr lvl="1"/>
            <a:r>
              <a:rPr lang="en-AU" dirty="0" smtClean="0"/>
              <a:t>The </a:t>
            </a:r>
            <a:r>
              <a:rPr lang="en-AU" dirty="0"/>
              <a:t>higher the altitude the lower the oxygen concentration, the lower the altitude the greater the concentration.</a:t>
            </a:r>
          </a:p>
          <a:p>
            <a:r>
              <a:rPr lang="en-AU" dirty="0" smtClean="0"/>
              <a:t>The </a:t>
            </a:r>
            <a:r>
              <a:rPr lang="en-AU" dirty="0"/>
              <a:t>air at lower altitudes has the pressure of all the air above it pushing down on it forcing the molecules closer </a:t>
            </a:r>
            <a:r>
              <a:rPr lang="en-AU" dirty="0" smtClean="0"/>
              <a:t>together</a:t>
            </a:r>
          </a:p>
          <a:p>
            <a:r>
              <a:rPr lang="en-AU" dirty="0" smtClean="0"/>
              <a:t>The air at </a:t>
            </a:r>
            <a:r>
              <a:rPr lang="en-AU" dirty="0"/>
              <a:t>higher altitude molecules have less other air on top of </a:t>
            </a:r>
            <a:r>
              <a:rPr lang="en-AU" dirty="0" smtClean="0"/>
              <a:t>it so </a:t>
            </a:r>
            <a:r>
              <a:rPr lang="en-AU" dirty="0"/>
              <a:t>they can spread out more. </a:t>
            </a:r>
            <a:endParaRPr lang="en-AU" dirty="0" smtClean="0"/>
          </a:p>
          <a:p>
            <a:r>
              <a:rPr lang="en-AU" dirty="0" smtClean="0"/>
              <a:t>This </a:t>
            </a:r>
            <a:r>
              <a:rPr lang="en-AU" dirty="0"/>
              <a:t>is often spoken of as air pressure. </a:t>
            </a:r>
            <a:endParaRPr lang="en-AU" dirty="0" smtClean="0"/>
          </a:p>
          <a:p>
            <a:pPr lvl="1"/>
            <a:r>
              <a:rPr lang="en-AU" dirty="0" smtClean="0"/>
              <a:t>The </a:t>
            </a:r>
            <a:r>
              <a:rPr lang="en-AU" dirty="0"/>
              <a:t>greater the air pressure, the higher the concentration of air molecules, with oxygen being one of those molecules. </a:t>
            </a:r>
          </a:p>
          <a:p>
            <a:r>
              <a:rPr lang="en-AU" dirty="0"/>
              <a:t>High altitude has other affects on the athlete as well. </a:t>
            </a:r>
            <a:endParaRPr lang="en-AU" dirty="0" smtClean="0"/>
          </a:p>
          <a:p>
            <a:pPr lvl="1"/>
            <a:r>
              <a:rPr lang="en-AU" dirty="0" smtClean="0"/>
              <a:t>For </a:t>
            </a:r>
            <a:r>
              <a:rPr lang="en-AU" dirty="0"/>
              <a:t>example, there is greater radiation from the </a:t>
            </a:r>
            <a:r>
              <a:rPr lang="en-AU" dirty="0" smtClean="0"/>
              <a:t>sun</a:t>
            </a:r>
          </a:p>
          <a:p>
            <a:pPr lvl="1"/>
            <a:r>
              <a:rPr lang="en-AU" dirty="0" smtClean="0"/>
              <a:t>Increased </a:t>
            </a:r>
            <a:r>
              <a:rPr lang="en-AU" dirty="0"/>
              <a:t>ability to jump. With less molecules on your shoulder, there is less resistance to vertical movement, allowing the athlete to jump higher.</a:t>
            </a:r>
          </a:p>
          <a:p>
            <a:endParaRPr lang="en-AU" sz="1600" dirty="0" smtClean="0"/>
          </a:p>
        </p:txBody>
      </p:sp>
    </p:spTree>
    <p:extLst>
      <p:ext uri="{BB962C8B-B14F-4D97-AF65-F5344CB8AC3E}">
        <p14:creationId xmlns:p14="http://schemas.microsoft.com/office/powerpoint/2010/main" val="310253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smtClean="0"/>
              <a:t>Altitude </a:t>
            </a:r>
            <a:r>
              <a:rPr lang="en-US" b="1" dirty="0" err="1" smtClean="0"/>
              <a:t>cont</a:t>
            </a:r>
            <a:r>
              <a:rPr lang="en-US" b="1" dirty="0" smtClean="0"/>
              <a:t>…</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pPr marL="0" indent="0" algn="ctr">
              <a:buNone/>
            </a:pPr>
            <a:r>
              <a:rPr lang="en-AU" b="1" dirty="0" smtClean="0"/>
              <a:t>THE IMPACT OF ALTITUDE ON SAFE SPORTS PARTICIPATION</a:t>
            </a:r>
          </a:p>
          <a:p>
            <a:r>
              <a:rPr lang="en-AU" dirty="0" smtClean="0"/>
              <a:t>If </a:t>
            </a:r>
            <a:r>
              <a:rPr lang="en-AU" dirty="0"/>
              <a:t>an athlete has been doing physical activity at a low altitude and is then required to perform at a high altitude, their performance will decrease because </a:t>
            </a:r>
            <a:r>
              <a:rPr lang="en-AU" dirty="0" smtClean="0"/>
              <a:t>there is </a:t>
            </a:r>
            <a:r>
              <a:rPr lang="en-AU" dirty="0"/>
              <a:t>less oxygen </a:t>
            </a:r>
            <a:r>
              <a:rPr lang="en-AU" dirty="0" smtClean="0"/>
              <a:t>in the air, therefore lesson oxygen moving </a:t>
            </a:r>
            <a:r>
              <a:rPr lang="en-AU" dirty="0"/>
              <a:t>into their blood and being transported to the muscles. </a:t>
            </a:r>
            <a:endParaRPr lang="en-AU" dirty="0" smtClean="0"/>
          </a:p>
          <a:p>
            <a:r>
              <a:rPr lang="en-AU" dirty="0" smtClean="0"/>
              <a:t>Many athletes </a:t>
            </a:r>
            <a:r>
              <a:rPr lang="en-AU" dirty="0"/>
              <a:t>will try and acclimatise to the location of their competition 2-4 weeks before competition.</a:t>
            </a:r>
          </a:p>
          <a:p>
            <a:r>
              <a:rPr lang="en-AU" dirty="0"/>
              <a:t>Acclimatisation is when the athlete arrives before competition, normally at a higher altitude in order to adapt to the lower concentrations of oxygen in the air. </a:t>
            </a:r>
            <a:endParaRPr lang="en-AU" dirty="0" smtClean="0"/>
          </a:p>
          <a:p>
            <a:endParaRPr lang="en-AU" sz="1600" dirty="0" smtClean="0"/>
          </a:p>
        </p:txBody>
      </p:sp>
    </p:spTree>
    <p:extLst>
      <p:ext uri="{BB962C8B-B14F-4D97-AF65-F5344CB8AC3E}">
        <p14:creationId xmlns:p14="http://schemas.microsoft.com/office/powerpoint/2010/main" val="216882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576064"/>
          </a:xfrm>
        </p:spPr>
        <p:txBody>
          <a:bodyPr anchor="ctr">
            <a:normAutofit fontScale="90000"/>
          </a:bodyPr>
          <a:lstStyle/>
          <a:p>
            <a:pPr algn="ctr"/>
            <a:r>
              <a:rPr lang="en-US" b="1" dirty="0" smtClean="0"/>
              <a:t>Environmental Considerations - Overview</a:t>
            </a:r>
            <a:endParaRPr lang="en-US" b="1" dirty="0"/>
          </a:p>
        </p:txBody>
      </p:sp>
      <p:sp>
        <p:nvSpPr>
          <p:cNvPr id="14" name="Content Placeholder 13"/>
          <p:cNvSpPr>
            <a:spLocks noGrp="1"/>
          </p:cNvSpPr>
          <p:nvPr>
            <p:ph idx="1"/>
          </p:nvPr>
        </p:nvSpPr>
        <p:spPr>
          <a:xfrm>
            <a:off x="1341884" y="908720"/>
            <a:ext cx="10729192" cy="5832648"/>
          </a:xfrm>
        </p:spPr>
        <p:txBody>
          <a:bodyPr>
            <a:normAutofit fontScale="85000" lnSpcReduction="20000"/>
          </a:bodyPr>
          <a:lstStyle/>
          <a:p>
            <a:r>
              <a:rPr lang="en-AU" dirty="0" smtClean="0"/>
              <a:t>Environmental considerations need to be considered when looking after an athletes’ wellbeing.  </a:t>
            </a:r>
          </a:p>
          <a:p>
            <a:r>
              <a:rPr lang="en-AU" dirty="0" smtClean="0"/>
              <a:t>These </a:t>
            </a:r>
            <a:r>
              <a:rPr lang="en-AU" dirty="0"/>
              <a:t>considerations revolve around the safety of the athlete, particularly focusing on the maintenance of body temperature in hot and cold conditions.</a:t>
            </a:r>
          </a:p>
          <a:p>
            <a:r>
              <a:rPr lang="en-AU" dirty="0"/>
              <a:t>In order to enhance athletes wellbeing, a solid understanding of thermoregulation is needed – how our bodies maintain a safe temperature. </a:t>
            </a:r>
            <a:endParaRPr lang="en-AU" dirty="0" smtClean="0"/>
          </a:p>
          <a:p>
            <a:r>
              <a:rPr lang="en-AU" dirty="0" smtClean="0"/>
              <a:t>With </a:t>
            </a:r>
            <a:r>
              <a:rPr lang="en-AU" dirty="0"/>
              <a:t>this knowledge it is then possible to understand how the </a:t>
            </a:r>
            <a:r>
              <a:rPr lang="en-AU" dirty="0" smtClean="0"/>
              <a:t>environment </a:t>
            </a:r>
            <a:r>
              <a:rPr lang="en-AU" dirty="0"/>
              <a:t>may affect body temperature and analyse strategies that may help in temperature regulation. </a:t>
            </a:r>
            <a:endParaRPr lang="en-AU" dirty="0" smtClean="0"/>
          </a:p>
          <a:p>
            <a:r>
              <a:rPr lang="en-AU" dirty="0" smtClean="0"/>
              <a:t>Fluid </a:t>
            </a:r>
            <a:r>
              <a:rPr lang="en-AU" dirty="0"/>
              <a:t>intake is a key strategy for </a:t>
            </a:r>
            <a:r>
              <a:rPr lang="en-AU" dirty="0" smtClean="0"/>
              <a:t>thermoregulation</a:t>
            </a:r>
          </a:p>
          <a:p>
            <a:r>
              <a:rPr lang="en-AU" dirty="0" smtClean="0"/>
              <a:t>Acclimatisation </a:t>
            </a:r>
            <a:r>
              <a:rPr lang="en-AU" dirty="0"/>
              <a:t>is vital in any climactic condition in order to promote the safety of the athlete</a:t>
            </a:r>
            <a:r>
              <a:rPr lang="en-AU" dirty="0" smtClean="0"/>
              <a:t>.</a:t>
            </a:r>
          </a:p>
          <a:p>
            <a:r>
              <a:rPr lang="en-AU" dirty="0" smtClean="0"/>
              <a:t>Need to </a:t>
            </a:r>
            <a:r>
              <a:rPr lang="en-AU" dirty="0"/>
              <a:t>ensure you have an excellent understanding of how hot humid conditions affect thermoregulation and strategies that can help promote safe body temperature. </a:t>
            </a:r>
            <a:endParaRPr lang="en-AU" dirty="0" smtClean="0"/>
          </a:p>
          <a:p>
            <a:r>
              <a:rPr lang="en-AU" dirty="0" smtClean="0"/>
              <a:t>How </a:t>
            </a:r>
            <a:r>
              <a:rPr lang="en-AU" dirty="0"/>
              <a:t>cold and windy conditions make the body temperature more likely to drop and the best methods to help maintain athlete safety</a:t>
            </a:r>
            <a:r>
              <a:rPr lang="en-AU" dirty="0" smtClean="0"/>
              <a:t>.</a:t>
            </a:r>
            <a:endParaRPr lang="en-AU" dirty="0"/>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smtClean="0"/>
              <a:t>Altitude </a:t>
            </a:r>
            <a:r>
              <a:rPr lang="en-US" b="1" dirty="0" err="1" smtClean="0"/>
              <a:t>cont</a:t>
            </a:r>
            <a:r>
              <a:rPr lang="en-US" b="1" dirty="0" smtClean="0"/>
              <a:t>…</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r>
              <a:rPr lang="en-AU" sz="1600" dirty="0"/>
              <a:t>The physiological adaptation that occurs is an increase in haemoglobin, which increases the amount of oxygen in the blood at the higher altitude allowing for an improved performance. </a:t>
            </a:r>
          </a:p>
          <a:p>
            <a:r>
              <a:rPr lang="en-AU" sz="1600" dirty="0"/>
              <a:t>If an athlete does not acclimatise to the higher altitude, they may experience hypoxia, which means they do not have enough oxygen and will get dizzy, light headed and lose their balance. </a:t>
            </a:r>
          </a:p>
          <a:p>
            <a:r>
              <a:rPr lang="en-AU" sz="1600" dirty="0"/>
              <a:t>The affects of high altitude have also been used in training programs. </a:t>
            </a:r>
            <a:endParaRPr lang="en-AU" sz="1600" dirty="0" smtClean="0"/>
          </a:p>
          <a:p>
            <a:r>
              <a:rPr lang="en-AU" sz="1600" dirty="0" smtClean="0"/>
              <a:t>Some </a:t>
            </a:r>
            <a:r>
              <a:rPr lang="en-AU" sz="1600" dirty="0"/>
              <a:t>athletes will do what is called “live high train low”. </a:t>
            </a:r>
            <a:r>
              <a:rPr lang="en-AU" sz="1600" dirty="0" smtClean="0"/>
              <a:t>The </a:t>
            </a:r>
            <a:r>
              <a:rPr lang="en-AU" sz="1600" dirty="0"/>
              <a:t>athlete lives at high altitude (either simulated or real) in order to increase their haemoglobin levels, but then train at low altitude, where training can still be done at high intensities. </a:t>
            </a:r>
            <a:endParaRPr lang="en-AU" sz="1600" dirty="0" smtClean="0"/>
          </a:p>
          <a:p>
            <a:r>
              <a:rPr lang="en-AU" sz="1600" dirty="0" smtClean="0"/>
              <a:t>This </a:t>
            </a:r>
            <a:r>
              <a:rPr lang="en-AU" sz="1600" dirty="0"/>
              <a:t>gives the aerobic athlete an increase in performance as they have greater oxygen transport available to maintain higher intensities for longer, with less waste product.</a:t>
            </a:r>
          </a:p>
          <a:p>
            <a:endParaRPr lang="en-AU" sz="1600" dirty="0" smtClean="0"/>
          </a:p>
        </p:txBody>
      </p:sp>
      <p:pic>
        <p:nvPicPr>
          <p:cNvPr id="2" name="Picture 1"/>
          <p:cNvPicPr>
            <a:picLocks noChangeAspect="1"/>
          </p:cNvPicPr>
          <p:nvPr/>
        </p:nvPicPr>
        <p:blipFill>
          <a:blip r:embed="rId2"/>
          <a:stretch>
            <a:fillRect/>
          </a:stretch>
        </p:blipFill>
        <p:spPr>
          <a:xfrm>
            <a:off x="5148956" y="4293096"/>
            <a:ext cx="3115047" cy="2333278"/>
          </a:xfrm>
          <a:prstGeom prst="rect">
            <a:avLst/>
          </a:prstGeom>
        </p:spPr>
      </p:pic>
    </p:spTree>
    <p:extLst>
      <p:ext uri="{BB962C8B-B14F-4D97-AF65-F5344CB8AC3E}">
        <p14:creationId xmlns:p14="http://schemas.microsoft.com/office/powerpoint/2010/main" val="59762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smtClean="0"/>
              <a:t>Pollution</a:t>
            </a:r>
            <a:endParaRPr lang="en-US" b="1" dirty="0"/>
          </a:p>
        </p:txBody>
      </p:sp>
      <p:sp>
        <p:nvSpPr>
          <p:cNvPr id="14" name="Content Placeholder 13"/>
          <p:cNvSpPr>
            <a:spLocks noGrp="1"/>
          </p:cNvSpPr>
          <p:nvPr>
            <p:ph idx="1"/>
          </p:nvPr>
        </p:nvSpPr>
        <p:spPr>
          <a:xfrm>
            <a:off x="1341884" y="908720"/>
            <a:ext cx="10729192" cy="5832648"/>
          </a:xfrm>
        </p:spPr>
        <p:txBody>
          <a:bodyPr>
            <a:normAutofit lnSpcReduction="10000"/>
          </a:bodyPr>
          <a:lstStyle/>
          <a:p>
            <a:r>
              <a:rPr lang="en-AU" dirty="0"/>
              <a:t>Pollution is a climatic condition that refers to the presence of contaminants either in the air or the greater environment. The one of most concern for the athlete is air pollution, since they are breathing deeply and frequently as they exercise.</a:t>
            </a:r>
          </a:p>
          <a:p>
            <a:pPr marL="0" indent="0" algn="ctr">
              <a:buNone/>
            </a:pPr>
            <a:r>
              <a:rPr lang="en-AU" b="1" dirty="0" smtClean="0"/>
              <a:t>ANALYSE THE IMPACT OF POLLUTION CLIMATIC CONDITIONS ON SAFE SPORTS PARTICIPATION</a:t>
            </a:r>
          </a:p>
          <a:p>
            <a:r>
              <a:rPr lang="en-AU" dirty="0" smtClean="0"/>
              <a:t>Pollution </a:t>
            </a:r>
            <a:r>
              <a:rPr lang="en-AU" dirty="0"/>
              <a:t>can cause health concerns depending on the contaminant. Some contaminants have been linked </a:t>
            </a:r>
            <a:r>
              <a:rPr lang="en-AU" dirty="0" smtClean="0"/>
              <a:t>with:</a:t>
            </a:r>
          </a:p>
          <a:p>
            <a:pPr lvl="1"/>
            <a:r>
              <a:rPr lang="en-AU" dirty="0" smtClean="0"/>
              <a:t>Cancer</a:t>
            </a:r>
          </a:p>
          <a:p>
            <a:pPr lvl="1"/>
            <a:r>
              <a:rPr lang="en-AU" dirty="0" smtClean="0"/>
              <a:t>Chronic bronchitis</a:t>
            </a:r>
          </a:p>
          <a:p>
            <a:pPr lvl="1"/>
            <a:r>
              <a:rPr lang="en-AU" dirty="0" smtClean="0"/>
              <a:t>Or </a:t>
            </a:r>
            <a:r>
              <a:rPr lang="en-AU" dirty="0"/>
              <a:t>other issues such as asbestosis. </a:t>
            </a:r>
            <a:endParaRPr lang="en-AU" dirty="0" smtClean="0"/>
          </a:p>
          <a:p>
            <a:r>
              <a:rPr lang="en-AU" dirty="0"/>
              <a:t>S</a:t>
            </a:r>
            <a:r>
              <a:rPr lang="en-AU" dirty="0" smtClean="0"/>
              <a:t>ome </a:t>
            </a:r>
            <a:r>
              <a:rPr lang="en-AU" dirty="0"/>
              <a:t>contaminants pose fairly minor dangers to the athlete, especially if exposure is minimal.</a:t>
            </a:r>
          </a:p>
          <a:p>
            <a:r>
              <a:rPr lang="en-AU" dirty="0"/>
              <a:t>There are few strategies an athlete can use to enhance safety when pollution is present, other than not participating, or wearing a mask.</a:t>
            </a:r>
          </a:p>
          <a:p>
            <a:endParaRPr lang="en-AU" sz="1600" dirty="0" smtClean="0"/>
          </a:p>
        </p:txBody>
      </p:sp>
    </p:spTree>
    <p:extLst>
      <p:ext uri="{BB962C8B-B14F-4D97-AF65-F5344CB8AC3E}">
        <p14:creationId xmlns:p14="http://schemas.microsoft.com/office/powerpoint/2010/main" val="66916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smtClean="0"/>
              <a:t>Guidelines for Fluid Intake</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r>
              <a:rPr lang="en-AU" dirty="0" smtClean="0"/>
              <a:t>Guidelines </a:t>
            </a:r>
            <a:r>
              <a:rPr lang="en-AU" dirty="0"/>
              <a:t>for fluid intake should be individualised as each athlete has a different sweat rate. </a:t>
            </a:r>
            <a:endParaRPr lang="en-AU" dirty="0" smtClean="0"/>
          </a:p>
          <a:p>
            <a:r>
              <a:rPr lang="en-AU" dirty="0" smtClean="0"/>
              <a:t>General </a:t>
            </a:r>
            <a:r>
              <a:rPr lang="en-AU" dirty="0"/>
              <a:t>guidelines and principles can still be used to help determine an individuals drinking before, during and after </a:t>
            </a:r>
            <a:r>
              <a:rPr lang="en-AU" dirty="0" smtClean="0"/>
              <a:t>performance.</a:t>
            </a:r>
            <a:endParaRPr lang="en-AU" sz="1600" dirty="0"/>
          </a:p>
          <a:p>
            <a:pPr marL="0" indent="0" algn="ctr">
              <a:buNone/>
            </a:pPr>
            <a:r>
              <a:rPr lang="en-AU" b="1" dirty="0" smtClean="0"/>
              <a:t>GUIDELINES FOR FLUID INTAKE BEFORE PERFORMANCE</a:t>
            </a:r>
          </a:p>
          <a:p>
            <a:r>
              <a:rPr lang="en-AU" sz="2200" dirty="0"/>
              <a:t>Before </a:t>
            </a:r>
            <a:r>
              <a:rPr lang="en-AU" sz="2200" dirty="0" smtClean="0"/>
              <a:t>performance:</a:t>
            </a:r>
          </a:p>
          <a:p>
            <a:pPr lvl="1"/>
            <a:r>
              <a:rPr lang="en-AU" sz="1800" dirty="0" smtClean="0"/>
              <a:t>Ensure </a:t>
            </a:r>
            <a:r>
              <a:rPr lang="en-AU" sz="1800" dirty="0"/>
              <a:t>that they are properly </a:t>
            </a:r>
            <a:r>
              <a:rPr lang="en-AU" sz="1800" dirty="0" smtClean="0"/>
              <a:t>hydrated</a:t>
            </a:r>
          </a:p>
          <a:p>
            <a:pPr lvl="1"/>
            <a:r>
              <a:rPr lang="en-AU" sz="1800" dirty="0" smtClean="0"/>
              <a:t>General recommendation - consume </a:t>
            </a:r>
            <a:r>
              <a:rPr lang="en-AU" sz="1800" dirty="0"/>
              <a:t>2L a day of water for the average </a:t>
            </a:r>
            <a:r>
              <a:rPr lang="en-AU" sz="1800" dirty="0" smtClean="0"/>
              <a:t>person</a:t>
            </a:r>
          </a:p>
          <a:p>
            <a:pPr lvl="1"/>
            <a:r>
              <a:rPr lang="en-AU" sz="1800" dirty="0" smtClean="0"/>
              <a:t>Factors </a:t>
            </a:r>
            <a:r>
              <a:rPr lang="en-AU" sz="1800" dirty="0"/>
              <a:t>such as time since last training/performance can affect athlete hydration and electrolyte levels. </a:t>
            </a:r>
            <a:endParaRPr lang="en-AU" sz="1800" dirty="0" smtClean="0"/>
          </a:p>
          <a:p>
            <a:pPr lvl="1"/>
            <a:r>
              <a:rPr lang="en-AU" sz="1800" dirty="0" smtClean="0"/>
              <a:t>An </a:t>
            </a:r>
            <a:r>
              <a:rPr lang="en-AU" sz="1800" dirty="0"/>
              <a:t>athlete can check their </a:t>
            </a:r>
            <a:r>
              <a:rPr lang="en-AU" sz="1800" dirty="0" smtClean="0"/>
              <a:t>hydration </a:t>
            </a:r>
            <a:r>
              <a:rPr lang="en-AU" sz="1800" dirty="0"/>
              <a:t>using a urine colour </a:t>
            </a:r>
            <a:r>
              <a:rPr lang="en-AU" sz="1800" dirty="0" smtClean="0"/>
              <a:t>test (The </a:t>
            </a:r>
            <a:r>
              <a:rPr lang="en-AU" sz="1800" dirty="0"/>
              <a:t>darker the colour of the urine, the more </a:t>
            </a:r>
            <a:r>
              <a:rPr lang="en-AU" sz="1800" dirty="0" smtClean="0"/>
              <a:t>dehydrated)</a:t>
            </a:r>
            <a:endParaRPr lang="en-AU" sz="1800" dirty="0"/>
          </a:p>
          <a:p>
            <a:pPr marL="0" indent="0">
              <a:buNone/>
            </a:pPr>
            <a:endParaRPr lang="en-AU" sz="1800" dirty="0" smtClean="0"/>
          </a:p>
        </p:txBody>
      </p:sp>
    </p:spTree>
    <p:extLst>
      <p:ext uri="{BB962C8B-B14F-4D97-AF65-F5344CB8AC3E}">
        <p14:creationId xmlns:p14="http://schemas.microsoft.com/office/powerpoint/2010/main" val="305685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smtClean="0"/>
              <a:t>Guidelines for Fluid Intake </a:t>
            </a:r>
            <a:r>
              <a:rPr lang="en-US" b="1" dirty="0" err="1" smtClean="0"/>
              <a:t>cont</a:t>
            </a:r>
            <a:r>
              <a:rPr lang="en-US" b="1" dirty="0" smtClean="0"/>
              <a:t>…</a:t>
            </a:r>
            <a:endParaRPr lang="en-US" b="1" dirty="0"/>
          </a:p>
        </p:txBody>
      </p:sp>
      <p:sp>
        <p:nvSpPr>
          <p:cNvPr id="14" name="Content Placeholder 13"/>
          <p:cNvSpPr>
            <a:spLocks noGrp="1"/>
          </p:cNvSpPr>
          <p:nvPr>
            <p:ph idx="1"/>
          </p:nvPr>
        </p:nvSpPr>
        <p:spPr>
          <a:xfrm>
            <a:off x="1341884" y="908720"/>
            <a:ext cx="10729192" cy="5832648"/>
          </a:xfrm>
        </p:spPr>
        <p:txBody>
          <a:bodyPr>
            <a:normAutofit fontScale="92500" lnSpcReduction="20000"/>
          </a:bodyPr>
          <a:lstStyle/>
          <a:p>
            <a:pPr marL="0" indent="0" algn="ctr">
              <a:buNone/>
            </a:pPr>
            <a:r>
              <a:rPr lang="en-AU" b="1" dirty="0" smtClean="0"/>
              <a:t>GUIDELINES FOR FLUID INTAKE DURING PERFORMANCE</a:t>
            </a:r>
          </a:p>
          <a:p>
            <a:r>
              <a:rPr lang="en-AU" dirty="0"/>
              <a:t>E</a:t>
            </a:r>
            <a:r>
              <a:rPr lang="en-AU" dirty="0" smtClean="0"/>
              <a:t>ach </a:t>
            </a:r>
            <a:r>
              <a:rPr lang="en-AU" dirty="0"/>
              <a:t>athlete will not only sweat at different rates, but will only be able to consume certain amounts of fluid as they perform without discomfort. </a:t>
            </a:r>
            <a:endParaRPr lang="en-AU" dirty="0" smtClean="0"/>
          </a:p>
          <a:p>
            <a:pPr lvl="1"/>
            <a:r>
              <a:rPr lang="en-AU" dirty="0" smtClean="0"/>
              <a:t>Other </a:t>
            </a:r>
            <a:r>
              <a:rPr lang="en-AU" dirty="0"/>
              <a:t>variables include the heat during performance, performance duration, the intensity of the performance and opportunities for the athlete to drink.</a:t>
            </a:r>
          </a:p>
          <a:p>
            <a:r>
              <a:rPr lang="en-AU" dirty="0"/>
              <a:t>An athlete’s rate of sweat can be found by weighing the athlete before and after exercise, while measuring the fluid consumed. </a:t>
            </a:r>
            <a:endParaRPr lang="en-AU" dirty="0" smtClean="0"/>
          </a:p>
          <a:p>
            <a:pPr lvl="1"/>
            <a:r>
              <a:rPr lang="en-AU" dirty="0" smtClean="0"/>
              <a:t>The </a:t>
            </a:r>
            <a:r>
              <a:rPr lang="en-AU" dirty="0"/>
              <a:t>sweat rate is the loss of weight in Kg plus the amount of liquid consumed in L divided by the time of exercise in hours. This provides a sweat rate in litres per hour. </a:t>
            </a:r>
            <a:endParaRPr lang="en-AU" dirty="0" smtClean="0"/>
          </a:p>
          <a:p>
            <a:pPr lvl="1"/>
            <a:r>
              <a:rPr lang="en-AU" dirty="0" smtClean="0"/>
              <a:t>Many </a:t>
            </a:r>
            <a:r>
              <a:rPr lang="en-AU" dirty="0"/>
              <a:t>athletes sweat between 1 and 2 L/h.</a:t>
            </a:r>
          </a:p>
          <a:p>
            <a:r>
              <a:rPr lang="en-AU" dirty="0" smtClean="0"/>
              <a:t>Just </a:t>
            </a:r>
            <a:r>
              <a:rPr lang="en-AU" dirty="0"/>
              <a:t>2% dehydration negatively affects performance. </a:t>
            </a:r>
          </a:p>
          <a:p>
            <a:r>
              <a:rPr lang="en-AU" dirty="0"/>
              <a:t>It is important that hydration rates match sweat rates as closely as possible, especially for events of long duration. </a:t>
            </a:r>
            <a:endParaRPr lang="en-AU" dirty="0" smtClean="0"/>
          </a:p>
          <a:p>
            <a:r>
              <a:rPr lang="en-AU" dirty="0" smtClean="0"/>
              <a:t>Slight </a:t>
            </a:r>
            <a:r>
              <a:rPr lang="en-AU" dirty="0"/>
              <a:t>mismatches can lead to dehydration or </a:t>
            </a:r>
            <a:r>
              <a:rPr lang="en-AU" dirty="0" smtClean="0"/>
              <a:t>hyponatraemia (occurs </a:t>
            </a:r>
            <a:r>
              <a:rPr lang="en-AU" dirty="0"/>
              <a:t>when blood sodium levels are </a:t>
            </a:r>
            <a:r>
              <a:rPr lang="en-AU" dirty="0" smtClean="0"/>
              <a:t>diluted). </a:t>
            </a:r>
          </a:p>
          <a:p>
            <a:pPr lvl="1"/>
            <a:r>
              <a:rPr lang="en-AU" dirty="0" smtClean="0"/>
              <a:t>Decreases </a:t>
            </a:r>
            <a:r>
              <a:rPr lang="en-AU" dirty="0"/>
              <a:t>performance, and causes nausea, vomiting, headaches, and swelling. </a:t>
            </a:r>
            <a:endParaRPr lang="en-AU" dirty="0" smtClean="0"/>
          </a:p>
          <a:p>
            <a:r>
              <a:rPr lang="en-AU" dirty="0" smtClean="0"/>
              <a:t>Sports </a:t>
            </a:r>
            <a:r>
              <a:rPr lang="en-AU" dirty="0"/>
              <a:t>drinks can help prevent hyponatraemia, which generally only occurs in long duration sports such as marathons, and triathlons.</a:t>
            </a:r>
          </a:p>
          <a:p>
            <a:endParaRPr lang="en-AU" sz="1600" dirty="0" smtClean="0"/>
          </a:p>
        </p:txBody>
      </p:sp>
    </p:spTree>
    <p:extLst>
      <p:ext uri="{BB962C8B-B14F-4D97-AF65-F5344CB8AC3E}">
        <p14:creationId xmlns:p14="http://schemas.microsoft.com/office/powerpoint/2010/main" val="302759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smtClean="0"/>
              <a:t>Guidelines for Fluid Intake </a:t>
            </a:r>
            <a:r>
              <a:rPr lang="en-US" b="1" dirty="0" err="1" smtClean="0"/>
              <a:t>cont</a:t>
            </a:r>
            <a:r>
              <a:rPr lang="en-US" b="1" dirty="0" smtClean="0"/>
              <a:t>…</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r>
              <a:rPr lang="en-AU" dirty="0"/>
              <a:t>General guidelines for fluid consumption during exercise are:</a:t>
            </a:r>
          </a:p>
          <a:p>
            <a:pPr lvl="1"/>
            <a:r>
              <a:rPr lang="en-AU" dirty="0"/>
              <a:t>90-240 mL (~150 mL) of water every 15-20 min if exercise is less than 60 min.</a:t>
            </a:r>
          </a:p>
          <a:p>
            <a:pPr lvl="1"/>
            <a:r>
              <a:rPr lang="en-AU" dirty="0"/>
              <a:t>90-240 mL (~150 mL) of sports drink every 15-20 min if exercise is more than 60 min.</a:t>
            </a:r>
          </a:p>
          <a:p>
            <a:pPr lvl="1"/>
            <a:r>
              <a:rPr lang="en-AU" dirty="0"/>
              <a:t>DO NOT consume more than 1 L per hour of exercise</a:t>
            </a:r>
            <a:r>
              <a:rPr lang="en-AU" dirty="0" smtClean="0"/>
              <a:t>.</a:t>
            </a:r>
            <a:endParaRPr lang="en-AU" dirty="0"/>
          </a:p>
          <a:p>
            <a:endParaRPr lang="en-AU" sz="1600" dirty="0" smtClean="0"/>
          </a:p>
        </p:txBody>
      </p:sp>
      <p:pic>
        <p:nvPicPr>
          <p:cNvPr id="2" name="Picture 1"/>
          <p:cNvPicPr>
            <a:picLocks noChangeAspect="1"/>
          </p:cNvPicPr>
          <p:nvPr/>
        </p:nvPicPr>
        <p:blipFill>
          <a:blip r:embed="rId2"/>
          <a:stretch>
            <a:fillRect/>
          </a:stretch>
        </p:blipFill>
        <p:spPr>
          <a:xfrm>
            <a:off x="5446340" y="3212976"/>
            <a:ext cx="2112640" cy="3145997"/>
          </a:xfrm>
          <a:prstGeom prst="rect">
            <a:avLst/>
          </a:prstGeom>
        </p:spPr>
      </p:pic>
    </p:spTree>
    <p:extLst>
      <p:ext uri="{BB962C8B-B14F-4D97-AF65-F5344CB8AC3E}">
        <p14:creationId xmlns:p14="http://schemas.microsoft.com/office/powerpoint/2010/main" val="20085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smtClean="0"/>
              <a:t>Guidelines for Fluid Intake </a:t>
            </a:r>
            <a:r>
              <a:rPr lang="en-US" b="1" dirty="0" err="1" smtClean="0"/>
              <a:t>cont</a:t>
            </a:r>
            <a:r>
              <a:rPr lang="en-US" b="1" dirty="0" smtClean="0"/>
              <a:t>…</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pPr marL="0" indent="0" algn="ctr">
              <a:buNone/>
            </a:pPr>
            <a:r>
              <a:rPr lang="en-AU" b="1" dirty="0" smtClean="0"/>
              <a:t>GUIDELINES FOR FLUID INTAKE AFTER PERFORMANCE</a:t>
            </a:r>
          </a:p>
          <a:p>
            <a:r>
              <a:rPr lang="en-AU" dirty="0" smtClean="0"/>
              <a:t>It </a:t>
            </a:r>
            <a:r>
              <a:rPr lang="en-AU" dirty="0"/>
              <a:t>is vital that an athlete replaces the fluid lost during performance after it is </a:t>
            </a:r>
            <a:r>
              <a:rPr lang="en-AU" dirty="0" smtClean="0"/>
              <a:t>completed. </a:t>
            </a:r>
          </a:p>
          <a:p>
            <a:r>
              <a:rPr lang="en-AU" dirty="0" smtClean="0"/>
              <a:t>An </a:t>
            </a:r>
            <a:r>
              <a:rPr lang="en-AU" dirty="0"/>
              <a:t>athlete should weight themselves post-performance and check their urine to help determine how much fluid needs to be consumed. </a:t>
            </a:r>
            <a:endParaRPr lang="en-AU" dirty="0" smtClean="0"/>
          </a:p>
          <a:p>
            <a:r>
              <a:rPr lang="en-AU" dirty="0" smtClean="0"/>
              <a:t>It </a:t>
            </a:r>
            <a:r>
              <a:rPr lang="en-AU" dirty="0"/>
              <a:t>is important for the athlete to avoid over hydration leading to hyponatraemia. </a:t>
            </a:r>
            <a:endParaRPr lang="en-AU" dirty="0" smtClean="0"/>
          </a:p>
          <a:p>
            <a:r>
              <a:rPr lang="en-AU" dirty="0" smtClean="0"/>
              <a:t>If </a:t>
            </a:r>
            <a:r>
              <a:rPr lang="en-AU" dirty="0"/>
              <a:t>symptoms begin, the athlete should limit fluid intake and increase salt consumption. </a:t>
            </a:r>
            <a:endParaRPr lang="en-AU" dirty="0" smtClean="0"/>
          </a:p>
          <a:p>
            <a:r>
              <a:rPr lang="en-AU" dirty="0" smtClean="0"/>
              <a:t>A </a:t>
            </a:r>
            <a:r>
              <a:rPr lang="en-AU" dirty="0"/>
              <a:t>medical practitioner should also be consulted</a:t>
            </a:r>
            <a:r>
              <a:rPr lang="en-AU" dirty="0" smtClean="0"/>
              <a:t>.</a:t>
            </a:r>
          </a:p>
          <a:p>
            <a:endParaRPr lang="en-AU" sz="1600" dirty="0" smtClean="0"/>
          </a:p>
        </p:txBody>
      </p:sp>
    </p:spTree>
    <p:extLst>
      <p:ext uri="{BB962C8B-B14F-4D97-AF65-F5344CB8AC3E}">
        <p14:creationId xmlns:p14="http://schemas.microsoft.com/office/powerpoint/2010/main" val="31259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smtClean="0"/>
              <a:t>Guidelines for Fluid Intake </a:t>
            </a:r>
            <a:r>
              <a:rPr lang="en-US" b="1" dirty="0" err="1" smtClean="0"/>
              <a:t>cont</a:t>
            </a:r>
            <a:r>
              <a:rPr lang="en-US" b="1" dirty="0" smtClean="0"/>
              <a:t>…</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r>
              <a:rPr lang="en-AU" dirty="0"/>
              <a:t>General guidelines for fluid intake after performance are:</a:t>
            </a:r>
          </a:p>
          <a:p>
            <a:pPr lvl="1"/>
            <a:r>
              <a:rPr lang="en-AU" dirty="0"/>
              <a:t>Replace fluid loss within 2 hours after </a:t>
            </a:r>
            <a:r>
              <a:rPr lang="en-AU" dirty="0" smtClean="0"/>
              <a:t>exercise</a:t>
            </a:r>
          </a:p>
          <a:p>
            <a:pPr lvl="1"/>
            <a:r>
              <a:rPr lang="en-AU" dirty="0" err="1" smtClean="0"/>
              <a:t>Approx</a:t>
            </a:r>
            <a:r>
              <a:rPr lang="en-AU" dirty="0" smtClean="0"/>
              <a:t> 1.5L of fluid should be consumed for every kg of weight loss</a:t>
            </a:r>
            <a:endParaRPr lang="en-AU" dirty="0"/>
          </a:p>
          <a:p>
            <a:endParaRPr lang="en-AU" sz="1600" dirty="0" smtClean="0"/>
          </a:p>
        </p:txBody>
      </p:sp>
      <p:pic>
        <p:nvPicPr>
          <p:cNvPr id="2" name="Picture 1"/>
          <p:cNvPicPr>
            <a:picLocks noChangeAspect="1"/>
          </p:cNvPicPr>
          <p:nvPr/>
        </p:nvPicPr>
        <p:blipFill>
          <a:blip r:embed="rId2"/>
          <a:stretch>
            <a:fillRect/>
          </a:stretch>
        </p:blipFill>
        <p:spPr>
          <a:xfrm>
            <a:off x="4654252" y="3284984"/>
            <a:ext cx="4101027" cy="2304256"/>
          </a:xfrm>
          <a:prstGeom prst="rect">
            <a:avLst/>
          </a:prstGeom>
        </p:spPr>
      </p:pic>
    </p:spTree>
    <p:extLst>
      <p:ext uri="{BB962C8B-B14F-4D97-AF65-F5344CB8AC3E}">
        <p14:creationId xmlns:p14="http://schemas.microsoft.com/office/powerpoint/2010/main" val="13237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smtClean="0"/>
              <a:t>Acclimatisation</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pPr>
              <a:spcBef>
                <a:spcPts val="0"/>
              </a:spcBef>
            </a:pPr>
            <a:r>
              <a:rPr lang="en-US" sz="1600" dirty="0"/>
              <a:t>Acclimatisation is “when an athlete adjusts to a change in environment (such as a change in temperature, humidity, or altitude), allowing them to maintain performance in the new environmental conditions.” </a:t>
            </a:r>
          </a:p>
          <a:p>
            <a:pPr>
              <a:spcBef>
                <a:spcPts val="0"/>
              </a:spcBef>
            </a:pPr>
            <a:endParaRPr lang="en-US" sz="1600" dirty="0"/>
          </a:p>
          <a:p>
            <a:pPr>
              <a:spcBef>
                <a:spcPts val="0"/>
              </a:spcBef>
            </a:pPr>
            <a:r>
              <a:rPr lang="en-US" sz="1600" dirty="0"/>
              <a:t>I</a:t>
            </a:r>
            <a:r>
              <a:rPr lang="en-US" sz="1600" dirty="0" smtClean="0"/>
              <a:t>s </a:t>
            </a:r>
            <a:r>
              <a:rPr lang="en-US" sz="1600" dirty="0"/>
              <a:t>needed for any changes in climactic conditions: </a:t>
            </a:r>
            <a:endParaRPr lang="en-US" sz="1600" dirty="0" smtClean="0"/>
          </a:p>
          <a:p>
            <a:pPr lvl="1">
              <a:spcBef>
                <a:spcPts val="0"/>
              </a:spcBef>
            </a:pPr>
            <a:r>
              <a:rPr lang="en-US" sz="1200" dirty="0" smtClean="0"/>
              <a:t>Hot</a:t>
            </a:r>
          </a:p>
          <a:p>
            <a:pPr lvl="1">
              <a:spcBef>
                <a:spcPts val="0"/>
              </a:spcBef>
            </a:pPr>
            <a:r>
              <a:rPr lang="en-US" sz="1200" dirty="0" smtClean="0"/>
              <a:t>Humid</a:t>
            </a:r>
          </a:p>
          <a:p>
            <a:pPr lvl="1">
              <a:spcBef>
                <a:spcPts val="0"/>
              </a:spcBef>
            </a:pPr>
            <a:r>
              <a:rPr lang="en-US" sz="1200" dirty="0" smtClean="0"/>
              <a:t>Cold</a:t>
            </a:r>
          </a:p>
          <a:p>
            <a:pPr lvl="1">
              <a:spcBef>
                <a:spcPts val="0"/>
              </a:spcBef>
            </a:pPr>
            <a:r>
              <a:rPr lang="en-US" sz="1200" dirty="0" smtClean="0"/>
              <a:t>Wind</a:t>
            </a:r>
          </a:p>
          <a:p>
            <a:pPr lvl="1">
              <a:spcBef>
                <a:spcPts val="0"/>
              </a:spcBef>
            </a:pPr>
            <a:r>
              <a:rPr lang="en-US" sz="1200" dirty="0" smtClean="0"/>
              <a:t>Rain</a:t>
            </a:r>
          </a:p>
          <a:p>
            <a:pPr lvl="1">
              <a:spcBef>
                <a:spcPts val="0"/>
              </a:spcBef>
            </a:pPr>
            <a:r>
              <a:rPr lang="en-US" sz="1200" dirty="0" smtClean="0"/>
              <a:t>Altitude</a:t>
            </a:r>
          </a:p>
          <a:p>
            <a:pPr>
              <a:spcBef>
                <a:spcPts val="0"/>
              </a:spcBef>
            </a:pPr>
            <a:r>
              <a:rPr lang="en-US" sz="1600" dirty="0" smtClean="0"/>
              <a:t>Acclimatisation </a:t>
            </a:r>
            <a:r>
              <a:rPr lang="en-US" sz="1600" dirty="0"/>
              <a:t>for the purposes of exercise and safety takes around 2 weeks, longer for children.</a:t>
            </a:r>
          </a:p>
          <a:p>
            <a:pPr>
              <a:spcBef>
                <a:spcPts val="0"/>
              </a:spcBef>
            </a:pPr>
            <a:endParaRPr lang="en-US" sz="1600" dirty="0"/>
          </a:p>
          <a:p>
            <a:pPr>
              <a:spcBef>
                <a:spcPts val="0"/>
              </a:spcBef>
            </a:pPr>
            <a:r>
              <a:rPr lang="en-US" sz="1600" dirty="0"/>
              <a:t>Sports Medicine Australia say:</a:t>
            </a:r>
          </a:p>
          <a:p>
            <a:pPr lvl="1">
              <a:spcBef>
                <a:spcPts val="0"/>
              </a:spcBef>
            </a:pPr>
            <a:r>
              <a:rPr lang="en-US" sz="1200" i="1" dirty="0"/>
              <a:t>Regular exercise in [the new] conditions will facilitate adaptation to help prevent performance deteriorating, or the athlete suffering from [an] illness, during later competitions. Sixty minutes </a:t>
            </a:r>
            <a:r>
              <a:rPr lang="en-US" sz="1200" i="1" dirty="0" err="1"/>
              <a:t>acclimatisation</a:t>
            </a:r>
            <a:r>
              <a:rPr lang="en-US" sz="1200" i="1" dirty="0"/>
              <a:t> activity each day for 7-10 days provides substantial preparation for safe exercise in the [new environment]. </a:t>
            </a:r>
          </a:p>
          <a:p>
            <a:pPr>
              <a:spcBef>
                <a:spcPts val="0"/>
              </a:spcBef>
            </a:pPr>
            <a:endParaRPr lang="en-US" sz="1600" dirty="0"/>
          </a:p>
          <a:p>
            <a:pPr>
              <a:spcBef>
                <a:spcPts val="0"/>
              </a:spcBef>
            </a:pPr>
            <a:r>
              <a:rPr lang="en-US" sz="1600" dirty="0"/>
              <a:t>Acclimatisation can occur by:</a:t>
            </a:r>
          </a:p>
          <a:p>
            <a:pPr marL="747712" lvl="1" indent="-285750">
              <a:spcBef>
                <a:spcPts val="0"/>
              </a:spcBef>
              <a:buFont typeface="Arial" charset="0"/>
              <a:buChar char="•"/>
            </a:pPr>
            <a:r>
              <a:rPr lang="en-US" sz="1200" dirty="0" smtClean="0"/>
              <a:t>Live </a:t>
            </a:r>
            <a:r>
              <a:rPr lang="en-US" sz="1200" dirty="0"/>
              <a:t>and train in the new environment where the sporting event will be held</a:t>
            </a:r>
          </a:p>
          <a:p>
            <a:pPr marL="747712" lvl="1" indent="-285750">
              <a:spcBef>
                <a:spcPts val="0"/>
              </a:spcBef>
              <a:buFont typeface="Arial" charset="0"/>
              <a:buChar char="•"/>
            </a:pPr>
            <a:r>
              <a:rPr lang="en-US" sz="1200" dirty="0" smtClean="0"/>
              <a:t>Live </a:t>
            </a:r>
            <a:r>
              <a:rPr lang="en-US" sz="1200" dirty="0"/>
              <a:t>and train in another location, but with an environment similar to the host location</a:t>
            </a:r>
          </a:p>
          <a:p>
            <a:pPr marL="747712" lvl="1" indent="-285750">
              <a:spcBef>
                <a:spcPts val="0"/>
              </a:spcBef>
              <a:buFont typeface="Arial" charset="0"/>
              <a:buChar char="•"/>
            </a:pPr>
            <a:r>
              <a:rPr lang="en-US" sz="1200" dirty="0" smtClean="0"/>
              <a:t>Stay </a:t>
            </a:r>
            <a:r>
              <a:rPr lang="en-US" sz="1200" dirty="0"/>
              <a:t>at home, but create a simulated training environment. This offers a more controlled environment with little disruption to training and less time away from home. </a:t>
            </a:r>
          </a:p>
          <a:p>
            <a:pPr>
              <a:spcBef>
                <a:spcPts val="0"/>
              </a:spcBef>
            </a:pPr>
            <a:endParaRPr lang="en-AU" sz="1600" dirty="0" smtClean="0"/>
          </a:p>
        </p:txBody>
      </p:sp>
    </p:spTree>
    <p:extLst>
      <p:ext uri="{BB962C8B-B14F-4D97-AF65-F5344CB8AC3E}">
        <p14:creationId xmlns:p14="http://schemas.microsoft.com/office/powerpoint/2010/main" val="336249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err="1" smtClean="0"/>
              <a:t>Acclimatising</a:t>
            </a:r>
            <a:r>
              <a:rPr lang="en-US" b="1" dirty="0" smtClean="0"/>
              <a:t> to Heat</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pPr>
              <a:spcBef>
                <a:spcPts val="0"/>
              </a:spcBef>
            </a:pPr>
            <a:r>
              <a:rPr lang="en-US" sz="1600" dirty="0" smtClean="0"/>
              <a:t>Particularly </a:t>
            </a:r>
            <a:r>
              <a:rPr lang="en-US" sz="1600" dirty="0"/>
              <a:t>important if the athlete is travelling from a colder climate. </a:t>
            </a:r>
            <a:endParaRPr lang="en-US" sz="1600" dirty="0" smtClean="0"/>
          </a:p>
          <a:p>
            <a:pPr lvl="1">
              <a:spcBef>
                <a:spcPts val="0"/>
              </a:spcBef>
            </a:pPr>
            <a:r>
              <a:rPr lang="en-US" sz="1200" dirty="0" smtClean="0"/>
              <a:t>For </a:t>
            </a:r>
            <a:r>
              <a:rPr lang="en-US" sz="1200" dirty="0"/>
              <a:t>example, during the FIFA World Cup in Brazil, many athletes had to travel from northern Europe, where football is played during winter in cold conditions. Many countries arrived in Brazil a month before the tournament in order to acclimatise to the warmer conditions. Athletes that have not acclimatised to the heat are at greater risk of heat stroke and hyperthermia.</a:t>
            </a:r>
          </a:p>
          <a:p>
            <a:pPr>
              <a:spcBef>
                <a:spcPts val="0"/>
              </a:spcBef>
            </a:pPr>
            <a:endParaRPr lang="en-US" sz="1600" dirty="0"/>
          </a:p>
          <a:p>
            <a:pPr>
              <a:spcBef>
                <a:spcPts val="0"/>
              </a:spcBef>
            </a:pPr>
            <a:r>
              <a:rPr lang="en-US" sz="1600" dirty="0"/>
              <a:t>Acclimatization to heat brings about the following physiological changes:</a:t>
            </a:r>
          </a:p>
          <a:p>
            <a:pPr marL="747712" lvl="1" indent="-285750">
              <a:spcBef>
                <a:spcPts val="0"/>
              </a:spcBef>
              <a:buFont typeface="Arial" charset="0"/>
              <a:buChar char="•"/>
            </a:pPr>
            <a:r>
              <a:rPr lang="en-US" sz="1200" dirty="0"/>
              <a:t>Earlier onset of sweating at a lower core body temperature</a:t>
            </a:r>
          </a:p>
          <a:p>
            <a:pPr marL="747712" lvl="1" indent="-285750">
              <a:spcBef>
                <a:spcPts val="0"/>
              </a:spcBef>
              <a:buFont typeface="Arial" charset="0"/>
              <a:buChar char="•"/>
            </a:pPr>
            <a:r>
              <a:rPr lang="en-US" sz="1200" dirty="0"/>
              <a:t>Increased sweat gland distribution</a:t>
            </a:r>
          </a:p>
          <a:p>
            <a:pPr marL="747712" lvl="1" indent="-285750">
              <a:spcBef>
                <a:spcPts val="0"/>
              </a:spcBef>
              <a:buFont typeface="Arial" charset="0"/>
              <a:buChar char="•"/>
            </a:pPr>
            <a:r>
              <a:rPr lang="en-US" sz="1200" dirty="0"/>
              <a:t>Increased sweat rate</a:t>
            </a:r>
          </a:p>
          <a:p>
            <a:pPr marL="747712" lvl="1" indent="-285750">
              <a:spcBef>
                <a:spcPts val="0"/>
              </a:spcBef>
              <a:buFont typeface="Arial" charset="0"/>
              <a:buChar char="•"/>
            </a:pPr>
            <a:r>
              <a:rPr lang="en-US" sz="1200" dirty="0"/>
              <a:t>Increased sweat response to changes in core temperature</a:t>
            </a:r>
          </a:p>
          <a:p>
            <a:pPr marL="747712" lvl="1" indent="-285750">
              <a:spcBef>
                <a:spcPts val="0"/>
              </a:spcBef>
              <a:buFont typeface="Arial" charset="0"/>
              <a:buChar char="•"/>
            </a:pPr>
            <a:r>
              <a:rPr lang="en-US" sz="1200" dirty="0"/>
              <a:t>Increased skin blood flow (increasing heat loss by radiation and convection)</a:t>
            </a:r>
          </a:p>
          <a:p>
            <a:pPr marL="747712" lvl="1" indent="-285750">
              <a:spcBef>
                <a:spcPts val="0"/>
              </a:spcBef>
              <a:buFont typeface="Arial" charset="0"/>
              <a:buChar char="•"/>
            </a:pPr>
            <a:r>
              <a:rPr lang="en-US" sz="1200" dirty="0"/>
              <a:t>Increased plasma volume</a:t>
            </a:r>
          </a:p>
          <a:p>
            <a:pPr marL="747712" lvl="1" indent="-285750">
              <a:spcBef>
                <a:spcPts val="0"/>
              </a:spcBef>
              <a:buFont typeface="Arial" charset="0"/>
              <a:buChar char="•"/>
            </a:pPr>
            <a:r>
              <a:rPr lang="en-US" sz="1200" dirty="0"/>
              <a:t>Decreased heart rate</a:t>
            </a:r>
          </a:p>
          <a:p>
            <a:pPr marL="747712" lvl="1" indent="-285750">
              <a:spcBef>
                <a:spcPts val="0"/>
              </a:spcBef>
              <a:buFont typeface="Arial" charset="0"/>
              <a:buChar char="•"/>
            </a:pPr>
            <a:r>
              <a:rPr lang="en-US" sz="1200" dirty="0"/>
              <a:t>Decreased core body and skin temperature</a:t>
            </a:r>
          </a:p>
          <a:p>
            <a:pPr marL="747712" lvl="1" indent="-285750">
              <a:spcBef>
                <a:spcPts val="0"/>
              </a:spcBef>
              <a:buFont typeface="Arial" charset="0"/>
              <a:buChar char="•"/>
            </a:pPr>
            <a:r>
              <a:rPr lang="en-US" sz="1200" dirty="0"/>
              <a:t>Altered fuel metabolism</a:t>
            </a:r>
          </a:p>
          <a:p>
            <a:pPr marL="747712" lvl="1" indent="-285750">
              <a:spcBef>
                <a:spcPts val="0"/>
              </a:spcBef>
              <a:buFont typeface="Arial" charset="0"/>
              <a:buChar char="•"/>
            </a:pPr>
            <a:r>
              <a:rPr lang="en-US" sz="1200" dirty="0"/>
              <a:t>Increased oxygen consumption</a:t>
            </a:r>
          </a:p>
          <a:p>
            <a:endParaRPr lang="en-AU" sz="1600" dirty="0" smtClean="0"/>
          </a:p>
        </p:txBody>
      </p:sp>
      <p:pic>
        <p:nvPicPr>
          <p:cNvPr id="2" name="Picture 1"/>
          <p:cNvPicPr>
            <a:picLocks noChangeAspect="1"/>
          </p:cNvPicPr>
          <p:nvPr/>
        </p:nvPicPr>
        <p:blipFill>
          <a:blip r:embed="rId2"/>
          <a:stretch>
            <a:fillRect/>
          </a:stretch>
        </p:blipFill>
        <p:spPr>
          <a:xfrm>
            <a:off x="4870276" y="4221088"/>
            <a:ext cx="3138054" cy="2088232"/>
          </a:xfrm>
          <a:prstGeom prst="rect">
            <a:avLst/>
          </a:prstGeom>
        </p:spPr>
      </p:pic>
    </p:spTree>
    <p:extLst>
      <p:ext uri="{BB962C8B-B14F-4D97-AF65-F5344CB8AC3E}">
        <p14:creationId xmlns:p14="http://schemas.microsoft.com/office/powerpoint/2010/main" val="162994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smtClean="0"/>
              <a:t>Acclimatisation to Cold</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pPr>
              <a:spcBef>
                <a:spcPts val="0"/>
              </a:spcBef>
            </a:pPr>
            <a:r>
              <a:rPr lang="en-US" sz="1600" dirty="0" smtClean="0"/>
              <a:t>Important </a:t>
            </a:r>
            <a:r>
              <a:rPr lang="en-US" sz="1600" dirty="0"/>
              <a:t>for athletes coming from warmer climates. </a:t>
            </a:r>
            <a:endParaRPr lang="en-US" sz="1600" dirty="0" smtClean="0"/>
          </a:p>
          <a:p>
            <a:pPr>
              <a:spcBef>
                <a:spcPts val="0"/>
              </a:spcBef>
            </a:pPr>
            <a:r>
              <a:rPr lang="en-US" sz="1600" dirty="0" smtClean="0"/>
              <a:t>Acclimatisation </a:t>
            </a:r>
            <a:r>
              <a:rPr lang="en-US" sz="1600" dirty="0"/>
              <a:t>is done in much the same way as it is for heat and other climatic conditions. If an athlete is not acclimatised to the cold they are at increased risk of hypothermia. </a:t>
            </a:r>
          </a:p>
          <a:p>
            <a:pPr>
              <a:spcBef>
                <a:spcPts val="0"/>
              </a:spcBef>
            </a:pPr>
            <a:endParaRPr lang="en-US" sz="1600" dirty="0"/>
          </a:p>
          <a:p>
            <a:pPr>
              <a:spcBef>
                <a:spcPts val="0"/>
              </a:spcBef>
            </a:pPr>
            <a:r>
              <a:rPr lang="en-US" sz="1600" dirty="0"/>
              <a:t>The physiological adaptations however are </a:t>
            </a:r>
            <a:r>
              <a:rPr lang="en-US" sz="1600" dirty="0" smtClean="0"/>
              <a:t>different:</a:t>
            </a:r>
            <a:endParaRPr lang="en-US" sz="1600" dirty="0"/>
          </a:p>
          <a:p>
            <a:pPr marL="747712" lvl="1" indent="-285750">
              <a:spcBef>
                <a:spcPts val="0"/>
              </a:spcBef>
              <a:buFont typeface="Arial" charset="0"/>
              <a:buChar char="•"/>
            </a:pPr>
            <a:r>
              <a:rPr lang="en-US" sz="1200" dirty="0" smtClean="0"/>
              <a:t>Shivering </a:t>
            </a:r>
            <a:r>
              <a:rPr lang="en-US" sz="1200" dirty="0"/>
              <a:t>begins at a lower skin temperature</a:t>
            </a:r>
          </a:p>
          <a:p>
            <a:pPr marL="747712" lvl="1" indent="-285750">
              <a:spcBef>
                <a:spcPts val="0"/>
              </a:spcBef>
              <a:buFont typeface="Arial" charset="0"/>
              <a:buChar char="•"/>
            </a:pPr>
            <a:r>
              <a:rPr lang="en-US" sz="1200" dirty="0" smtClean="0"/>
              <a:t>Improved </a:t>
            </a:r>
            <a:r>
              <a:rPr lang="en-US" sz="1200" dirty="0"/>
              <a:t>intermittent blood flow to the hands and feet</a:t>
            </a:r>
          </a:p>
          <a:p>
            <a:pPr marL="747712" lvl="1" indent="-285750">
              <a:spcBef>
                <a:spcPts val="0"/>
              </a:spcBef>
              <a:buFont typeface="Arial" charset="0"/>
              <a:buChar char="•"/>
            </a:pPr>
            <a:r>
              <a:rPr lang="en-US" sz="1200" dirty="0" smtClean="0"/>
              <a:t>Increased </a:t>
            </a:r>
            <a:r>
              <a:rPr lang="en-US" sz="1200" dirty="0"/>
              <a:t>metabolic rate</a:t>
            </a:r>
          </a:p>
          <a:p>
            <a:endParaRPr lang="en-AU" sz="1600" dirty="0" smtClean="0"/>
          </a:p>
        </p:txBody>
      </p:sp>
      <p:pic>
        <p:nvPicPr>
          <p:cNvPr id="2" name="Picture 1"/>
          <p:cNvPicPr>
            <a:picLocks noChangeAspect="1"/>
          </p:cNvPicPr>
          <p:nvPr/>
        </p:nvPicPr>
        <p:blipFill>
          <a:blip r:embed="rId2"/>
          <a:stretch>
            <a:fillRect/>
          </a:stretch>
        </p:blipFill>
        <p:spPr>
          <a:xfrm>
            <a:off x="4831859" y="3284984"/>
            <a:ext cx="3749241" cy="2808312"/>
          </a:xfrm>
          <a:prstGeom prst="rect">
            <a:avLst/>
          </a:prstGeom>
        </p:spPr>
      </p:pic>
    </p:spTree>
    <p:extLst>
      <p:ext uri="{BB962C8B-B14F-4D97-AF65-F5344CB8AC3E}">
        <p14:creationId xmlns:p14="http://schemas.microsoft.com/office/powerpoint/2010/main" val="312161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smtClean="0"/>
              <a:t>Temperature Regulation</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r>
              <a:rPr lang="en-AU" sz="1800" dirty="0"/>
              <a:t>The body uses four mechanism for temperature regulation: </a:t>
            </a:r>
          </a:p>
          <a:p>
            <a:pPr lvl="1"/>
            <a:r>
              <a:rPr lang="en-AU" sz="1600" dirty="0" smtClean="0"/>
              <a:t>Convection</a:t>
            </a:r>
          </a:p>
          <a:p>
            <a:pPr lvl="1"/>
            <a:r>
              <a:rPr lang="en-AU" sz="1600" dirty="0" smtClean="0"/>
              <a:t>Radiation</a:t>
            </a:r>
            <a:endParaRPr lang="en-AU" sz="1600" dirty="0"/>
          </a:p>
          <a:p>
            <a:pPr lvl="1"/>
            <a:r>
              <a:rPr lang="en-AU" sz="1600" dirty="0" smtClean="0"/>
              <a:t>Conduction</a:t>
            </a:r>
          </a:p>
          <a:p>
            <a:pPr lvl="1"/>
            <a:r>
              <a:rPr lang="en-AU" sz="1600" dirty="0" smtClean="0"/>
              <a:t>Evaporation </a:t>
            </a:r>
          </a:p>
          <a:p>
            <a:r>
              <a:rPr lang="en-AU" sz="1800" dirty="0" smtClean="0"/>
              <a:t>Of </a:t>
            </a:r>
            <a:r>
              <a:rPr lang="en-AU" sz="1800" dirty="0"/>
              <a:t>these, we rely most heavily on evaporation to regulate body temperature through sweat.</a:t>
            </a:r>
            <a:endParaRPr lang="en-US" sz="1800" dirty="0"/>
          </a:p>
        </p:txBody>
      </p:sp>
      <p:pic>
        <p:nvPicPr>
          <p:cNvPr id="2" name="Picture 1"/>
          <p:cNvPicPr>
            <a:picLocks noChangeAspect="1"/>
          </p:cNvPicPr>
          <p:nvPr/>
        </p:nvPicPr>
        <p:blipFill>
          <a:blip r:embed="rId2"/>
          <a:stretch>
            <a:fillRect/>
          </a:stretch>
        </p:blipFill>
        <p:spPr>
          <a:xfrm>
            <a:off x="5590356" y="2924944"/>
            <a:ext cx="2243779" cy="3737316"/>
          </a:xfrm>
          <a:prstGeom prst="rect">
            <a:avLst/>
          </a:prstGeom>
        </p:spPr>
      </p:pic>
    </p:spTree>
    <p:extLst>
      <p:ext uri="{BB962C8B-B14F-4D97-AF65-F5344CB8AC3E}">
        <p14:creationId xmlns:p14="http://schemas.microsoft.com/office/powerpoint/2010/main" val="17088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smtClean="0"/>
              <a:t>Acclimatisation to Altitude</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pPr>
              <a:spcBef>
                <a:spcPts val="0"/>
              </a:spcBef>
            </a:pPr>
            <a:r>
              <a:rPr lang="en-US" sz="1600" dirty="0" smtClean="0"/>
              <a:t>Is particularly vital </a:t>
            </a:r>
            <a:r>
              <a:rPr lang="en-US" sz="1600" dirty="0"/>
              <a:t>for an athlete moving from low to high altitude for competition. </a:t>
            </a:r>
            <a:endParaRPr lang="en-US" sz="1600" dirty="0" smtClean="0"/>
          </a:p>
          <a:p>
            <a:pPr>
              <a:spcBef>
                <a:spcPts val="0"/>
              </a:spcBef>
            </a:pPr>
            <a:r>
              <a:rPr lang="en-US" sz="1600" dirty="0" smtClean="0"/>
              <a:t>Altitudes </a:t>
            </a:r>
            <a:r>
              <a:rPr lang="en-US" sz="1600" dirty="0"/>
              <a:t>above 1500m have a significantly lower concentration of oxygen resulting in decreased performance and increased risk of altitude sickness. </a:t>
            </a:r>
            <a:endParaRPr lang="en-US" sz="1600" dirty="0" smtClean="0"/>
          </a:p>
          <a:p>
            <a:pPr>
              <a:spcBef>
                <a:spcPts val="0"/>
              </a:spcBef>
            </a:pPr>
            <a:r>
              <a:rPr lang="en-US" sz="1600" dirty="0" smtClean="0"/>
              <a:t>The </a:t>
            </a:r>
            <a:r>
              <a:rPr lang="en-US" sz="1600" dirty="0"/>
              <a:t>concept of altitude training has existed for a long time with three different methods being used:</a:t>
            </a:r>
          </a:p>
          <a:p>
            <a:pPr>
              <a:spcBef>
                <a:spcPts val="0"/>
              </a:spcBef>
            </a:pPr>
            <a:endParaRPr lang="en-US" sz="1600" dirty="0"/>
          </a:p>
          <a:p>
            <a:pPr>
              <a:spcBef>
                <a:spcPts val="0"/>
              </a:spcBef>
            </a:pPr>
            <a:r>
              <a:rPr lang="en-US" sz="1600" b="1" dirty="0"/>
              <a:t>Live High – Train High</a:t>
            </a:r>
          </a:p>
          <a:p>
            <a:pPr lvl="1">
              <a:spcBef>
                <a:spcPts val="0"/>
              </a:spcBef>
            </a:pPr>
            <a:r>
              <a:rPr lang="en-US" sz="1200" dirty="0"/>
              <a:t>R</a:t>
            </a:r>
            <a:r>
              <a:rPr lang="en-US" sz="1200" dirty="0" smtClean="0"/>
              <a:t>equires </a:t>
            </a:r>
            <a:r>
              <a:rPr lang="en-US" sz="1200" dirty="0"/>
              <a:t>the athlete to live at altitude and train at altitude for maximum exposure to altitude. </a:t>
            </a:r>
            <a:endParaRPr lang="en-US" sz="1200" dirty="0" smtClean="0"/>
          </a:p>
          <a:p>
            <a:pPr lvl="1">
              <a:spcBef>
                <a:spcPts val="0"/>
              </a:spcBef>
            </a:pPr>
            <a:r>
              <a:rPr lang="en-US" sz="1200" dirty="0" smtClean="0"/>
              <a:t>Evidence </a:t>
            </a:r>
            <a:r>
              <a:rPr lang="en-US" sz="1200" dirty="0"/>
              <a:t>of a positive effect on performance at sea level is controversial, though for benefits at altitude this method works very well.</a:t>
            </a:r>
          </a:p>
          <a:p>
            <a:pPr>
              <a:spcBef>
                <a:spcPts val="0"/>
              </a:spcBef>
            </a:pPr>
            <a:endParaRPr lang="en-US" sz="1600" dirty="0"/>
          </a:p>
          <a:p>
            <a:pPr>
              <a:spcBef>
                <a:spcPts val="0"/>
              </a:spcBef>
            </a:pPr>
            <a:r>
              <a:rPr lang="en-US" sz="1600" b="1" dirty="0"/>
              <a:t>Live Low – Train High</a:t>
            </a:r>
          </a:p>
          <a:p>
            <a:pPr lvl="1">
              <a:spcBef>
                <a:spcPts val="0"/>
              </a:spcBef>
            </a:pPr>
            <a:r>
              <a:rPr lang="en-US" sz="1200" dirty="0"/>
              <a:t>This method means the athlete is living at sea level of low altitude, while training at high altitude. </a:t>
            </a:r>
            <a:endParaRPr lang="en-US" sz="1200" dirty="0" smtClean="0"/>
          </a:p>
          <a:p>
            <a:pPr lvl="1">
              <a:spcBef>
                <a:spcPts val="0"/>
              </a:spcBef>
            </a:pPr>
            <a:r>
              <a:rPr lang="en-US" sz="1200" dirty="0" smtClean="0"/>
              <a:t>The </a:t>
            </a:r>
            <a:r>
              <a:rPr lang="en-US" sz="1200" dirty="0"/>
              <a:t>idea behind this regime is that the athlete is exercising in a low oxygen environment, whilst resting in a normal oxygen environment. </a:t>
            </a:r>
            <a:endParaRPr lang="en-US" sz="1200" dirty="0" smtClean="0"/>
          </a:p>
          <a:p>
            <a:pPr lvl="1">
              <a:spcBef>
                <a:spcPts val="0"/>
              </a:spcBef>
            </a:pPr>
            <a:r>
              <a:rPr lang="en-US" sz="1200" dirty="0" smtClean="0"/>
              <a:t>This </a:t>
            </a:r>
            <a:r>
              <a:rPr lang="en-US" sz="1200" dirty="0"/>
              <a:t>type of training does not generally provide advantages for the athlete competing at sea-level. In fact, training intensity is reduced so athletes actually lose fitness using this regime. However, it may provide some benefit if competition is at altitude</a:t>
            </a:r>
            <a:r>
              <a:rPr lang="en-US" sz="1200" dirty="0" smtClean="0"/>
              <a:t>.</a:t>
            </a:r>
          </a:p>
          <a:p>
            <a:pPr lvl="1">
              <a:spcBef>
                <a:spcPts val="0"/>
              </a:spcBef>
            </a:pPr>
            <a:endParaRPr lang="en-US" sz="1200" dirty="0"/>
          </a:p>
          <a:p>
            <a:pPr>
              <a:spcBef>
                <a:spcPts val="0"/>
              </a:spcBef>
            </a:pPr>
            <a:r>
              <a:rPr lang="en-US" sz="1600" b="1" dirty="0"/>
              <a:t>Live High – Train Low</a:t>
            </a:r>
          </a:p>
          <a:p>
            <a:pPr lvl="1">
              <a:spcBef>
                <a:spcPts val="0"/>
              </a:spcBef>
            </a:pPr>
            <a:r>
              <a:rPr lang="en-US" sz="1200" dirty="0" smtClean="0"/>
              <a:t>Athlete </a:t>
            </a:r>
            <a:r>
              <a:rPr lang="en-US" sz="1200" dirty="0"/>
              <a:t>lives at high altitude and trains at low altitude. </a:t>
            </a:r>
            <a:endParaRPr lang="en-US" sz="1200" dirty="0" smtClean="0"/>
          </a:p>
          <a:p>
            <a:pPr lvl="1">
              <a:spcBef>
                <a:spcPts val="0"/>
              </a:spcBef>
            </a:pPr>
            <a:r>
              <a:rPr lang="en-US" sz="1200" dirty="0" smtClean="0"/>
              <a:t>The </a:t>
            </a:r>
            <a:r>
              <a:rPr lang="en-US" sz="1200" dirty="0"/>
              <a:t>theory is that the athlete will acclimatise to altitude while living there, and in addition the training intensity can be maintained by training at sea level or low altitude. </a:t>
            </a:r>
            <a:endParaRPr lang="en-US" sz="1200" dirty="0" smtClean="0"/>
          </a:p>
          <a:p>
            <a:pPr lvl="1">
              <a:spcBef>
                <a:spcPts val="0"/>
              </a:spcBef>
            </a:pPr>
            <a:r>
              <a:rPr lang="en-US" sz="1200" dirty="0" smtClean="0"/>
              <a:t>The </a:t>
            </a:r>
            <a:r>
              <a:rPr lang="en-US" sz="1200" dirty="0"/>
              <a:t>benefits of altitude exposure are gained while the training intensity is maintained quite high. </a:t>
            </a:r>
            <a:endParaRPr lang="en-US" sz="1600" dirty="0"/>
          </a:p>
          <a:p>
            <a:pPr lvl="1">
              <a:spcBef>
                <a:spcPts val="0"/>
              </a:spcBef>
            </a:pPr>
            <a:r>
              <a:rPr lang="en-US" sz="1200" dirty="0"/>
              <a:t>In order for benefits to occur the athlete needs to be at altitude for more than 12 hours a day, for 3+ weeks. This technique improves sea-level performance and high altitude performance, particularly avoiding altitude sickness. Often this method uses a simulated high altitude environment using a high altitude training tent or room.</a:t>
            </a:r>
          </a:p>
          <a:p>
            <a:pPr>
              <a:spcBef>
                <a:spcPts val="0"/>
              </a:spcBef>
            </a:pPr>
            <a:endParaRPr lang="en-US" sz="1600" dirty="0"/>
          </a:p>
          <a:p>
            <a:endParaRPr lang="en-AU" sz="1600" dirty="0" smtClean="0"/>
          </a:p>
        </p:txBody>
      </p:sp>
    </p:spTree>
    <p:extLst>
      <p:ext uri="{BB962C8B-B14F-4D97-AF65-F5344CB8AC3E}">
        <p14:creationId xmlns:p14="http://schemas.microsoft.com/office/powerpoint/2010/main" val="204768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smtClean="0"/>
              <a:t>Convection for Temperature Regulation</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r>
              <a:rPr lang="en-AU" sz="1800" dirty="0"/>
              <a:t>Convection is defined as: </a:t>
            </a:r>
            <a:endParaRPr lang="en-AU" sz="1800" dirty="0" smtClean="0"/>
          </a:p>
          <a:p>
            <a:pPr lvl="1"/>
            <a:r>
              <a:rPr lang="en-AU" sz="1600" dirty="0" smtClean="0"/>
              <a:t>“</a:t>
            </a:r>
            <a:r>
              <a:rPr lang="en-AU" sz="1600" dirty="0"/>
              <a:t>heat transferred by mass motion of a fluid, such as air or water, when the heated fluid moves away from the source of heat, taking heat energy with it.” </a:t>
            </a:r>
            <a:endParaRPr lang="en-AU" sz="1600" dirty="0" smtClean="0"/>
          </a:p>
          <a:p>
            <a:r>
              <a:rPr lang="en-AU" sz="1800" dirty="0" smtClean="0"/>
              <a:t>For </a:t>
            </a:r>
            <a:r>
              <a:rPr lang="en-AU" sz="1800" dirty="0"/>
              <a:t>our purposes the source of heat is our body, so convection is heat removed by air or water passing over our body removing the heat as it goes. </a:t>
            </a:r>
            <a:endParaRPr lang="en-AU" sz="1800" dirty="0" smtClean="0"/>
          </a:p>
          <a:p>
            <a:r>
              <a:rPr lang="en-AU" sz="1800" dirty="0" smtClean="0"/>
              <a:t>Convection </a:t>
            </a:r>
            <a:r>
              <a:rPr lang="en-AU" sz="1800" dirty="0"/>
              <a:t>naturally occurs as the athlete moves, by running, riding </a:t>
            </a:r>
            <a:r>
              <a:rPr lang="en-AU" sz="1800" dirty="0" err="1"/>
              <a:t>etc</a:t>
            </a:r>
            <a:r>
              <a:rPr lang="en-AU" sz="1800" dirty="0"/>
              <a:t>, through the air, or when a breeze is blowing.</a:t>
            </a:r>
          </a:p>
          <a:p>
            <a:pPr marL="0" indent="0">
              <a:buNone/>
            </a:pPr>
            <a:endParaRPr lang="en-AU" sz="1800" dirty="0" smtClean="0"/>
          </a:p>
          <a:p>
            <a:pPr marL="0" indent="0" algn="ctr">
              <a:buNone/>
            </a:pPr>
            <a:endParaRPr lang="en-US" sz="1800" dirty="0"/>
          </a:p>
        </p:txBody>
      </p:sp>
      <p:pic>
        <p:nvPicPr>
          <p:cNvPr id="3" name="Picture 2"/>
          <p:cNvPicPr>
            <a:picLocks noChangeAspect="1"/>
          </p:cNvPicPr>
          <p:nvPr/>
        </p:nvPicPr>
        <p:blipFill>
          <a:blip r:embed="rId2"/>
          <a:stretch>
            <a:fillRect/>
          </a:stretch>
        </p:blipFill>
        <p:spPr>
          <a:xfrm>
            <a:off x="4898700" y="3573016"/>
            <a:ext cx="3615560" cy="2592288"/>
          </a:xfrm>
          <a:prstGeom prst="rect">
            <a:avLst/>
          </a:prstGeom>
        </p:spPr>
      </p:pic>
    </p:spTree>
    <p:extLst>
      <p:ext uri="{BB962C8B-B14F-4D97-AF65-F5344CB8AC3E}">
        <p14:creationId xmlns:p14="http://schemas.microsoft.com/office/powerpoint/2010/main" val="279362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noAutofit/>
          </a:bodyPr>
          <a:lstStyle/>
          <a:p>
            <a:pPr algn="ctr"/>
            <a:r>
              <a:rPr lang="en-US" sz="2000" b="1" dirty="0" smtClean="0"/>
              <a:t>STRATEGIES AN ATHLETE CAN USE TO SUPPORT CONVECTION AS A TEMPERATURE REGULATION MECHANISM</a:t>
            </a:r>
            <a:endParaRPr lang="en-US" sz="2000" b="1" dirty="0"/>
          </a:p>
        </p:txBody>
      </p:sp>
      <p:sp>
        <p:nvSpPr>
          <p:cNvPr id="14" name="Content Placeholder 13"/>
          <p:cNvSpPr>
            <a:spLocks noGrp="1"/>
          </p:cNvSpPr>
          <p:nvPr>
            <p:ph idx="1"/>
          </p:nvPr>
        </p:nvSpPr>
        <p:spPr>
          <a:xfrm>
            <a:off x="1341884" y="908720"/>
            <a:ext cx="10729192" cy="5832648"/>
          </a:xfrm>
        </p:spPr>
        <p:txBody>
          <a:bodyPr>
            <a:normAutofit/>
          </a:bodyPr>
          <a:lstStyle/>
          <a:p>
            <a:r>
              <a:rPr lang="en-AU" sz="1800" dirty="0" smtClean="0"/>
              <a:t>If </a:t>
            </a:r>
            <a:r>
              <a:rPr lang="en-AU" sz="1800" dirty="0"/>
              <a:t>our body needs to lose more heat – useful strategies to support convection include:</a:t>
            </a:r>
          </a:p>
          <a:p>
            <a:pPr lvl="1"/>
            <a:r>
              <a:rPr lang="en-AU" sz="1400" dirty="0"/>
              <a:t>place the athlete in front of a fan</a:t>
            </a:r>
          </a:p>
          <a:p>
            <a:pPr lvl="1"/>
            <a:r>
              <a:rPr lang="en-AU" sz="1400" dirty="0"/>
              <a:t>Pouring water over the skin</a:t>
            </a:r>
          </a:p>
          <a:p>
            <a:r>
              <a:rPr lang="en-AU" sz="1800" dirty="0"/>
              <a:t>If the athlete’s body is becoming too cold:</a:t>
            </a:r>
          </a:p>
          <a:p>
            <a:pPr lvl="1"/>
            <a:r>
              <a:rPr lang="en-AU" sz="1400" dirty="0"/>
              <a:t>Wearing a wind breaker jacket to prevent the wind from contacting the body surface, preserving heat.</a:t>
            </a:r>
          </a:p>
          <a:p>
            <a:endParaRPr lang="en-US" sz="1800" dirty="0"/>
          </a:p>
        </p:txBody>
      </p:sp>
      <p:pic>
        <p:nvPicPr>
          <p:cNvPr id="2" name="Picture 1"/>
          <p:cNvPicPr>
            <a:picLocks noChangeAspect="1"/>
          </p:cNvPicPr>
          <p:nvPr/>
        </p:nvPicPr>
        <p:blipFill>
          <a:blip r:embed="rId2"/>
          <a:stretch>
            <a:fillRect/>
          </a:stretch>
        </p:blipFill>
        <p:spPr>
          <a:xfrm>
            <a:off x="5230316" y="3140968"/>
            <a:ext cx="2308473" cy="2988125"/>
          </a:xfrm>
          <a:prstGeom prst="rect">
            <a:avLst/>
          </a:prstGeom>
        </p:spPr>
      </p:pic>
    </p:spTree>
    <p:extLst>
      <p:ext uri="{BB962C8B-B14F-4D97-AF65-F5344CB8AC3E}">
        <p14:creationId xmlns:p14="http://schemas.microsoft.com/office/powerpoint/2010/main" val="199419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smtClean="0"/>
              <a:t>Radiation for Temperature Regulation</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pPr>
              <a:lnSpc>
                <a:spcPct val="100000"/>
              </a:lnSpc>
            </a:pPr>
            <a:r>
              <a:rPr lang="en-AU" sz="1800" dirty="0"/>
              <a:t>Radiation of heat </a:t>
            </a:r>
            <a:r>
              <a:rPr lang="en-AU" sz="1800" dirty="0" smtClean="0"/>
              <a:t>is:</a:t>
            </a:r>
          </a:p>
          <a:p>
            <a:pPr lvl="1">
              <a:lnSpc>
                <a:spcPct val="100000"/>
              </a:lnSpc>
            </a:pPr>
            <a:r>
              <a:rPr lang="en-AU" sz="1400" dirty="0" smtClean="0"/>
              <a:t>“</a:t>
            </a:r>
            <a:r>
              <a:rPr lang="en-AU" sz="1400" dirty="0"/>
              <a:t>the transfer of internal energy in the form of electromagnetic waves – usually infrared”. </a:t>
            </a:r>
            <a:endParaRPr lang="en-AU" sz="1400" dirty="0" smtClean="0"/>
          </a:p>
          <a:p>
            <a:pPr>
              <a:lnSpc>
                <a:spcPct val="100000"/>
              </a:lnSpc>
            </a:pPr>
            <a:r>
              <a:rPr lang="en-AU" sz="1800" dirty="0" smtClean="0"/>
              <a:t>As </a:t>
            </a:r>
            <a:r>
              <a:rPr lang="en-AU" sz="1800" dirty="0"/>
              <a:t>the body produces heat, some heat is lost through radiation. </a:t>
            </a:r>
            <a:endParaRPr lang="en-AU" sz="1800" dirty="0" smtClean="0"/>
          </a:p>
          <a:p>
            <a:pPr>
              <a:lnSpc>
                <a:spcPct val="100000"/>
              </a:lnSpc>
            </a:pPr>
            <a:r>
              <a:rPr lang="en-AU" sz="1800" dirty="0" smtClean="0"/>
              <a:t>This </a:t>
            </a:r>
            <a:r>
              <a:rPr lang="en-AU" sz="1800" dirty="0"/>
              <a:t>can be linked with the heat of a fire. The heat given off by a fire is largely done through radiation (light is an example of radiation). </a:t>
            </a:r>
            <a:endParaRPr lang="en-AU" sz="1800" dirty="0" smtClean="0"/>
          </a:p>
          <a:p>
            <a:pPr>
              <a:lnSpc>
                <a:spcPct val="100000"/>
              </a:lnSpc>
            </a:pPr>
            <a:r>
              <a:rPr lang="en-AU" sz="1800" dirty="0" smtClean="0"/>
              <a:t>If </a:t>
            </a:r>
            <a:r>
              <a:rPr lang="en-AU" sz="1800" dirty="0"/>
              <a:t>you stand in the light of the fire, it is warmer, than if there is something blocking the light. This is because is stops some of the radiated heat from reaching you. </a:t>
            </a:r>
            <a:endParaRPr lang="en-AU" sz="1800" dirty="0" smtClean="0"/>
          </a:p>
          <a:p>
            <a:pPr>
              <a:lnSpc>
                <a:spcPct val="100000"/>
              </a:lnSpc>
            </a:pPr>
            <a:r>
              <a:rPr lang="en-AU" sz="1800" dirty="0" smtClean="0"/>
              <a:t>The </a:t>
            </a:r>
            <a:r>
              <a:rPr lang="en-AU" sz="1800" dirty="0"/>
              <a:t>sun also provides heat through radiation. Our bodies, though to a lesser degree than fire, also radiate heat into the environment in order to lose it. </a:t>
            </a:r>
            <a:endParaRPr lang="en-AU" sz="1800" dirty="0" smtClean="0"/>
          </a:p>
          <a:p>
            <a:pPr>
              <a:lnSpc>
                <a:spcPct val="100000"/>
              </a:lnSpc>
            </a:pPr>
            <a:r>
              <a:rPr lang="en-AU" sz="1800" dirty="0" smtClean="0"/>
              <a:t>Our </a:t>
            </a:r>
            <a:r>
              <a:rPr lang="en-AU" sz="1800" dirty="0"/>
              <a:t>bodies </a:t>
            </a:r>
            <a:r>
              <a:rPr lang="en-AU" sz="1800" dirty="0" smtClean="0"/>
              <a:t>will </a:t>
            </a:r>
            <a:r>
              <a:rPr lang="en-AU" sz="1800" dirty="0"/>
              <a:t>also gain radiated heat if we are performing out in the sun</a:t>
            </a:r>
            <a:r>
              <a:rPr lang="en-AU" sz="1800" dirty="0" smtClean="0"/>
              <a:t>.</a:t>
            </a:r>
          </a:p>
          <a:p>
            <a:pPr>
              <a:lnSpc>
                <a:spcPct val="100000"/>
              </a:lnSpc>
            </a:pPr>
            <a:endParaRPr lang="en-US" sz="1400" dirty="0"/>
          </a:p>
        </p:txBody>
      </p:sp>
      <p:pic>
        <p:nvPicPr>
          <p:cNvPr id="2" name="Picture 1"/>
          <p:cNvPicPr>
            <a:picLocks noChangeAspect="1"/>
          </p:cNvPicPr>
          <p:nvPr/>
        </p:nvPicPr>
        <p:blipFill>
          <a:blip r:embed="rId2"/>
          <a:stretch>
            <a:fillRect/>
          </a:stretch>
        </p:blipFill>
        <p:spPr>
          <a:xfrm>
            <a:off x="5078754" y="4941168"/>
            <a:ext cx="3255451" cy="1800200"/>
          </a:xfrm>
          <a:prstGeom prst="rect">
            <a:avLst/>
          </a:prstGeom>
        </p:spPr>
      </p:pic>
    </p:spTree>
    <p:extLst>
      <p:ext uri="{BB962C8B-B14F-4D97-AF65-F5344CB8AC3E}">
        <p14:creationId xmlns:p14="http://schemas.microsoft.com/office/powerpoint/2010/main" val="395462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noAutofit/>
          </a:bodyPr>
          <a:lstStyle/>
          <a:p>
            <a:pPr algn="ctr"/>
            <a:r>
              <a:rPr lang="en-US" sz="2000" b="1" dirty="0" smtClean="0"/>
              <a:t>STRATEGIES AN ATHLETE CAN USE TO SUPPORT RADIATION AS A TEMPERATURE REGULATION MECHANISM</a:t>
            </a:r>
            <a:endParaRPr lang="en-US" sz="2000" b="1" dirty="0"/>
          </a:p>
        </p:txBody>
      </p:sp>
      <p:sp>
        <p:nvSpPr>
          <p:cNvPr id="14" name="Content Placeholder 13"/>
          <p:cNvSpPr>
            <a:spLocks noGrp="1"/>
          </p:cNvSpPr>
          <p:nvPr>
            <p:ph idx="1"/>
          </p:nvPr>
        </p:nvSpPr>
        <p:spPr>
          <a:xfrm>
            <a:off x="1341884" y="908720"/>
            <a:ext cx="10729192" cy="5832648"/>
          </a:xfrm>
        </p:spPr>
        <p:txBody>
          <a:bodyPr>
            <a:normAutofit/>
          </a:bodyPr>
          <a:lstStyle/>
          <a:p>
            <a:r>
              <a:rPr lang="en-AU" sz="2000" dirty="0" smtClean="0"/>
              <a:t>If </a:t>
            </a:r>
            <a:r>
              <a:rPr lang="en-AU" sz="2000" dirty="0"/>
              <a:t>the athlete needs to lose heat, exposing more skin to the environment can help through radiation. However, radiation is one of our bodies least effective mechanisms for temperature regulation.</a:t>
            </a:r>
          </a:p>
          <a:p>
            <a:r>
              <a:rPr lang="en-AU" sz="2000" dirty="0"/>
              <a:t>If the athlete is cold, exposing the athlete to the sun or a warm fire will help to heat the body causing body temperature to rise.</a:t>
            </a:r>
          </a:p>
          <a:p>
            <a:endParaRPr lang="en-US" sz="1800" dirty="0"/>
          </a:p>
        </p:txBody>
      </p:sp>
      <p:pic>
        <p:nvPicPr>
          <p:cNvPr id="2" name="Picture 1"/>
          <p:cNvPicPr>
            <a:picLocks noChangeAspect="1"/>
          </p:cNvPicPr>
          <p:nvPr/>
        </p:nvPicPr>
        <p:blipFill>
          <a:blip r:embed="rId2"/>
          <a:stretch>
            <a:fillRect/>
          </a:stretch>
        </p:blipFill>
        <p:spPr>
          <a:xfrm>
            <a:off x="4957886" y="3501008"/>
            <a:ext cx="3497188" cy="2179585"/>
          </a:xfrm>
          <a:prstGeom prst="rect">
            <a:avLst/>
          </a:prstGeom>
        </p:spPr>
      </p:pic>
    </p:spTree>
    <p:extLst>
      <p:ext uri="{BB962C8B-B14F-4D97-AF65-F5344CB8AC3E}">
        <p14:creationId xmlns:p14="http://schemas.microsoft.com/office/powerpoint/2010/main" val="138195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lstStyle/>
          <a:p>
            <a:pPr algn="ctr"/>
            <a:r>
              <a:rPr lang="en-US" b="1" dirty="0" smtClean="0"/>
              <a:t>Conduction for Temperature Regulation</a:t>
            </a:r>
            <a:endParaRPr lang="en-US" b="1" dirty="0"/>
          </a:p>
        </p:txBody>
      </p:sp>
      <p:sp>
        <p:nvSpPr>
          <p:cNvPr id="14" name="Content Placeholder 13"/>
          <p:cNvSpPr>
            <a:spLocks noGrp="1"/>
          </p:cNvSpPr>
          <p:nvPr>
            <p:ph idx="1"/>
          </p:nvPr>
        </p:nvSpPr>
        <p:spPr>
          <a:xfrm>
            <a:off x="1341884" y="908720"/>
            <a:ext cx="10729192" cy="5832648"/>
          </a:xfrm>
        </p:spPr>
        <p:txBody>
          <a:bodyPr>
            <a:normAutofit/>
          </a:bodyPr>
          <a:lstStyle/>
          <a:p>
            <a:r>
              <a:rPr lang="en-AU" sz="2000" dirty="0"/>
              <a:t>Conduction is </a:t>
            </a:r>
            <a:endParaRPr lang="en-AU" sz="2000" dirty="0" smtClean="0"/>
          </a:p>
          <a:p>
            <a:pPr lvl="1"/>
            <a:r>
              <a:rPr lang="en-AU" sz="1600" dirty="0" smtClean="0"/>
              <a:t>“</a:t>
            </a:r>
            <a:r>
              <a:rPr lang="en-AU" sz="1600" dirty="0"/>
              <a:t>the transfer of heat between two (2) objects in contact with each other”. </a:t>
            </a:r>
            <a:endParaRPr lang="en-AU" sz="1600" dirty="0" smtClean="0"/>
          </a:p>
          <a:p>
            <a:r>
              <a:rPr lang="en-AU" sz="2000" dirty="0"/>
              <a:t>H</a:t>
            </a:r>
            <a:r>
              <a:rPr lang="en-AU" sz="2000" dirty="0" smtClean="0"/>
              <a:t>eat </a:t>
            </a:r>
            <a:r>
              <a:rPr lang="en-AU" sz="2000" dirty="0"/>
              <a:t>transfer is always from the hotter object to the cooler one. </a:t>
            </a:r>
            <a:endParaRPr lang="en-AU" sz="2000" dirty="0" smtClean="0"/>
          </a:p>
          <a:p>
            <a:r>
              <a:rPr lang="en-AU" sz="2000" dirty="0" smtClean="0"/>
              <a:t>During </a:t>
            </a:r>
            <a:r>
              <a:rPr lang="en-AU" sz="2000" dirty="0"/>
              <a:t>exercise, our bodies heat up due to the creation o heat when ATP is turned to ADP and P. </a:t>
            </a:r>
            <a:endParaRPr lang="en-AU" sz="2000" dirty="0" smtClean="0"/>
          </a:p>
          <a:p>
            <a:pPr lvl="1"/>
            <a:r>
              <a:rPr lang="en-AU" sz="1600" dirty="0" smtClean="0"/>
              <a:t>If </a:t>
            </a:r>
            <a:r>
              <a:rPr lang="en-AU" sz="1600" dirty="0"/>
              <a:t>the body is warmer than the bike being ridden, some heat will be lost through conduction. However, if the athlete is cooler than the object, such as running on a hot road, then heat is conducted to the body</a:t>
            </a:r>
            <a:r>
              <a:rPr lang="en-AU" sz="1600" dirty="0" smtClean="0"/>
              <a:t>.</a:t>
            </a:r>
          </a:p>
          <a:p>
            <a:endParaRPr lang="en-US" sz="1600" dirty="0"/>
          </a:p>
        </p:txBody>
      </p:sp>
      <p:pic>
        <p:nvPicPr>
          <p:cNvPr id="2" name="Picture 1"/>
          <p:cNvPicPr>
            <a:picLocks noChangeAspect="1"/>
          </p:cNvPicPr>
          <p:nvPr/>
        </p:nvPicPr>
        <p:blipFill>
          <a:blip r:embed="rId2"/>
          <a:stretch>
            <a:fillRect/>
          </a:stretch>
        </p:blipFill>
        <p:spPr>
          <a:xfrm>
            <a:off x="5302324" y="3861048"/>
            <a:ext cx="2808312" cy="2808312"/>
          </a:xfrm>
          <a:prstGeom prst="rect">
            <a:avLst/>
          </a:prstGeom>
        </p:spPr>
      </p:pic>
    </p:spTree>
    <p:extLst>
      <p:ext uri="{BB962C8B-B14F-4D97-AF65-F5344CB8AC3E}">
        <p14:creationId xmlns:p14="http://schemas.microsoft.com/office/powerpoint/2010/main" val="117876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116632"/>
            <a:ext cx="10729192" cy="648072"/>
          </a:xfrm>
        </p:spPr>
        <p:txBody>
          <a:bodyPr anchor="ctr">
            <a:noAutofit/>
          </a:bodyPr>
          <a:lstStyle/>
          <a:p>
            <a:pPr algn="ctr"/>
            <a:r>
              <a:rPr lang="en-US" sz="2000" b="1" dirty="0" smtClean="0"/>
              <a:t>STRATEGIES AN ATHLETE CAN USE TO SUPPORT CONDUCTION AS A TEMPERATURE REGULATION MECHANISM</a:t>
            </a:r>
            <a:endParaRPr lang="en-US" sz="2000" b="1" dirty="0"/>
          </a:p>
        </p:txBody>
      </p:sp>
      <p:sp>
        <p:nvSpPr>
          <p:cNvPr id="14" name="Content Placeholder 13"/>
          <p:cNvSpPr>
            <a:spLocks noGrp="1"/>
          </p:cNvSpPr>
          <p:nvPr>
            <p:ph idx="1"/>
          </p:nvPr>
        </p:nvSpPr>
        <p:spPr>
          <a:xfrm>
            <a:off x="1341884" y="908720"/>
            <a:ext cx="10729192" cy="5832648"/>
          </a:xfrm>
        </p:spPr>
        <p:txBody>
          <a:bodyPr>
            <a:normAutofit/>
          </a:bodyPr>
          <a:lstStyle/>
          <a:p>
            <a:r>
              <a:rPr lang="en-AU" sz="1600" dirty="0" smtClean="0"/>
              <a:t>When </a:t>
            </a:r>
            <a:r>
              <a:rPr lang="en-AU" sz="1600" dirty="0"/>
              <a:t>an athlete is hot, conduction can be a great way to lose heat. </a:t>
            </a:r>
          </a:p>
          <a:p>
            <a:pPr lvl="1"/>
            <a:r>
              <a:rPr lang="en-AU" sz="1050" dirty="0"/>
              <a:t>Exposing the skin and lying down on a cool surface such as a rock, or metal will allow heat to be lost into the cooler object. </a:t>
            </a:r>
          </a:p>
          <a:p>
            <a:r>
              <a:rPr lang="en-AU" sz="1600" dirty="0"/>
              <a:t>The most used form of conduction is an ice-vest. </a:t>
            </a:r>
          </a:p>
          <a:p>
            <a:pPr lvl="1"/>
            <a:r>
              <a:rPr lang="en-AU" sz="1050" dirty="0"/>
              <a:t>Ice-vests work as heat is conducted from the body into the ice, warming the ice and removing heat from the body. </a:t>
            </a:r>
          </a:p>
          <a:p>
            <a:r>
              <a:rPr lang="en-AU" sz="1600" dirty="0"/>
              <a:t>Conduction will occur every time two (2) objects are in contact.</a:t>
            </a:r>
          </a:p>
          <a:p>
            <a:pPr lvl="1"/>
            <a:r>
              <a:rPr lang="en-AU" sz="1050" dirty="0"/>
              <a:t>This can be two players, or a player and a piece of equipment. </a:t>
            </a:r>
          </a:p>
          <a:p>
            <a:pPr lvl="1"/>
            <a:r>
              <a:rPr lang="en-AU" sz="1050" dirty="0"/>
              <a:t>Some equipment works as a better conductor than others. For example, a metal baseball bat will conduct heat well, while a players leg pads will not.</a:t>
            </a:r>
          </a:p>
          <a:p>
            <a:r>
              <a:rPr lang="en-AU" sz="1600" dirty="0"/>
              <a:t>If a sport requires the athlete to be in constant contact with a good conductor, it is important to keep the conductor at a temperature that will improve the safety of the athlete. </a:t>
            </a:r>
          </a:p>
          <a:p>
            <a:pPr lvl="1"/>
            <a:r>
              <a:rPr lang="en-AU" sz="1050" dirty="0"/>
              <a:t>For example, motor racing requires the athlete to be in contact with their seat the whole time. If it is a hot day and the conductor is hot, it places the athlete at greater risk, because they will gain more heat from the conducting object.</a:t>
            </a:r>
          </a:p>
          <a:p>
            <a:endParaRPr lang="en-US" sz="1800" dirty="0"/>
          </a:p>
        </p:txBody>
      </p:sp>
      <p:pic>
        <p:nvPicPr>
          <p:cNvPr id="3" name="Picture 2"/>
          <p:cNvPicPr>
            <a:picLocks noChangeAspect="1"/>
          </p:cNvPicPr>
          <p:nvPr/>
        </p:nvPicPr>
        <p:blipFill>
          <a:blip r:embed="rId2"/>
          <a:stretch>
            <a:fillRect/>
          </a:stretch>
        </p:blipFill>
        <p:spPr>
          <a:xfrm>
            <a:off x="3934172" y="4189203"/>
            <a:ext cx="1828800" cy="2505075"/>
          </a:xfrm>
          <a:prstGeom prst="rect">
            <a:avLst/>
          </a:prstGeom>
        </p:spPr>
      </p:pic>
      <p:pic>
        <p:nvPicPr>
          <p:cNvPr id="4" name="Picture 3"/>
          <p:cNvPicPr>
            <a:picLocks noChangeAspect="1"/>
          </p:cNvPicPr>
          <p:nvPr/>
        </p:nvPicPr>
        <p:blipFill>
          <a:blip r:embed="rId3"/>
          <a:stretch>
            <a:fillRect/>
          </a:stretch>
        </p:blipFill>
        <p:spPr>
          <a:xfrm>
            <a:off x="6886500" y="4220362"/>
            <a:ext cx="1962150" cy="2333625"/>
          </a:xfrm>
          <a:prstGeom prst="rect">
            <a:avLst/>
          </a:prstGeom>
        </p:spPr>
      </p:pic>
    </p:spTree>
    <p:extLst>
      <p:ext uri="{BB962C8B-B14F-4D97-AF65-F5344CB8AC3E}">
        <p14:creationId xmlns:p14="http://schemas.microsoft.com/office/powerpoint/2010/main" val="174795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 Wav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waves nature presentation (widescreen).potx" id="{1FE9163D-5548-432F-82B6-65BFDB1BFAF3}" vid="{2D48191D-94F2-482B-9433-3810ECBC6178}"/>
    </a:ext>
  </a:ext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A2223A-9182-462D-922F-5606A5A90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5C5BB1-9D2C-412A-AE6C-0FC75190A4CE}">
  <ds:schemaRefs>
    <ds:schemaRef ds:uri="http://schemas.microsoft.com/office/2006/metadata/properties"/>
    <ds:schemaRef ds:uri="http://purl.org/dc/terms/"/>
    <ds:schemaRef ds:uri="http://purl.org/dc/elements/1.1/"/>
    <ds:schemaRef ds:uri="http://purl.org/dc/dcmitype/"/>
    <ds:schemaRef ds:uri="http://www.w3.org/XML/1998/namespace"/>
    <ds:schemaRef ds:uri="http://schemas.microsoft.com/office/infopath/2007/PartnerControls"/>
    <ds:schemaRef ds:uri="http://schemas.microsoft.com/office/2006/documentManagement/types"/>
    <ds:schemaRef ds:uri="a4f35948-e619-41b3-aa29-22878b09cfd2"/>
    <ds:schemaRef ds:uri="http://schemas.openxmlformats.org/package/2006/metadata/core-properties"/>
    <ds:schemaRef ds:uri="40262f94-9f35-4ac3-9a90-690165a166b7"/>
  </ds:schemaRefs>
</ds:datastoreItem>
</file>

<file path=customXml/itemProps3.xml><?xml version="1.0" encoding="utf-8"?>
<ds:datastoreItem xmlns:ds="http://schemas.openxmlformats.org/officeDocument/2006/customXml" ds:itemID="{2B6DE00F-F2BC-4082-AB87-D0D78777DE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Ocean waves nature presentation (widescreen)</Template>
  <TotalTime>227</TotalTime>
  <Words>2732</Words>
  <Application>Microsoft Office PowerPoint</Application>
  <PresentationFormat>Custom</PresentationFormat>
  <Paragraphs>281</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Century Gothic</vt:lpstr>
      <vt:lpstr>PT Sans</vt:lpstr>
      <vt:lpstr>Ocean Waves 16x9</vt:lpstr>
      <vt:lpstr>Environmental Considerations</vt:lpstr>
      <vt:lpstr>Environmental Considerations - Overview</vt:lpstr>
      <vt:lpstr>Temperature Regulation</vt:lpstr>
      <vt:lpstr>Convection for Temperature Regulation</vt:lpstr>
      <vt:lpstr>STRATEGIES AN ATHLETE CAN USE TO SUPPORT CONVECTION AS A TEMPERATURE REGULATION MECHANISM</vt:lpstr>
      <vt:lpstr>Radiation for Temperature Regulation</vt:lpstr>
      <vt:lpstr>STRATEGIES AN ATHLETE CAN USE TO SUPPORT RADIATION AS A TEMPERATURE REGULATION MECHANISM</vt:lpstr>
      <vt:lpstr>Conduction for Temperature Regulation</vt:lpstr>
      <vt:lpstr>STRATEGIES AN ATHLETE CAN USE TO SUPPORT CONDUCTION AS A TEMPERATURE REGULATION MECHANISM</vt:lpstr>
      <vt:lpstr>Evaporation for Temperature Regulation</vt:lpstr>
      <vt:lpstr>STRATEGIES AN ATHLETE CAN USE TO SUPPORT EVAPORATION AS A TEMPERATURE REGULATION MECHANISM</vt:lpstr>
      <vt:lpstr>Climate Conditions</vt:lpstr>
      <vt:lpstr>Temperature</vt:lpstr>
      <vt:lpstr>Temperature cont…</vt:lpstr>
      <vt:lpstr>Humidity</vt:lpstr>
      <vt:lpstr>Wind</vt:lpstr>
      <vt:lpstr>Rain</vt:lpstr>
      <vt:lpstr>Altitude</vt:lpstr>
      <vt:lpstr>Altitude cont…</vt:lpstr>
      <vt:lpstr>Altitude cont…</vt:lpstr>
      <vt:lpstr>Pollution</vt:lpstr>
      <vt:lpstr>Guidelines for Fluid Intake</vt:lpstr>
      <vt:lpstr>Guidelines for Fluid Intake cont…</vt:lpstr>
      <vt:lpstr>Guidelines for Fluid Intake cont…</vt:lpstr>
      <vt:lpstr>Guidelines for Fluid Intake cont…</vt:lpstr>
      <vt:lpstr>Guidelines for Fluid Intake cont…</vt:lpstr>
      <vt:lpstr>Acclimatisation</vt:lpstr>
      <vt:lpstr>Acclimatising to Heat</vt:lpstr>
      <vt:lpstr>Acclimatisation to Cold</vt:lpstr>
      <vt:lpstr>Acclimatisation to Altitude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Considerations</dc:title>
  <dc:creator>Lenovo</dc:creator>
  <cp:lastModifiedBy>Lenovo</cp:lastModifiedBy>
  <cp:revision>24</cp:revision>
  <dcterms:created xsi:type="dcterms:W3CDTF">2018-05-17T00:40:42Z</dcterms:created>
  <dcterms:modified xsi:type="dcterms:W3CDTF">2018-05-27T22:11:54Z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