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0" r:id="rId3"/>
    <p:sldId id="257" r:id="rId4"/>
    <p:sldId id="261" r:id="rId5"/>
    <p:sldId id="262" r:id="rId6"/>
    <p:sldId id="265" r:id="rId7"/>
    <p:sldId id="264" r:id="rId8"/>
    <p:sldId id="268" r:id="rId9"/>
    <p:sldId id="266" r:id="rId10"/>
    <p:sldId id="267" r:id="rId11"/>
    <p:sldId id="269" r:id="rId12"/>
    <p:sldId id="270"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270"/>
    <p:restoredTop sz="94671"/>
  </p:normalViewPr>
  <p:slideViewPr>
    <p:cSldViewPr snapToGrid="0" snapToObjects="1">
      <p:cViewPr varScale="1">
        <p:scale>
          <a:sx n="65" d="100"/>
          <a:sy n="65" d="100"/>
        </p:scale>
        <p:origin x="788"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11/25/2017</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11/25/2017</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11/25/2017</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11/25/2017</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11/25/2017</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11/25/2017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11/25/2017</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11/25/2017</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11/25/2017</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9236" y="2075504"/>
            <a:ext cx="8679915" cy="1161471"/>
          </a:xfrm>
        </p:spPr>
        <p:txBody>
          <a:bodyPr>
            <a:normAutofit/>
          </a:bodyPr>
          <a:lstStyle/>
          <a:p>
            <a:r>
              <a:rPr lang="en-US" b="1" dirty="0" smtClean="0"/>
              <a:t>Factors Affecting Performance</a:t>
            </a:r>
            <a:endParaRPr lang="en-US" b="1" dirty="0"/>
          </a:p>
        </p:txBody>
      </p:sp>
      <p:sp>
        <p:nvSpPr>
          <p:cNvPr id="3" name="Subtitle 2"/>
          <p:cNvSpPr>
            <a:spLocks noGrp="1"/>
          </p:cNvSpPr>
          <p:nvPr>
            <p:ph type="subTitle" idx="1"/>
          </p:nvPr>
        </p:nvSpPr>
        <p:spPr>
          <a:xfrm>
            <a:off x="1759237" y="3529584"/>
            <a:ext cx="8673427" cy="1060704"/>
          </a:xfrm>
        </p:spPr>
        <p:txBody>
          <a:bodyPr>
            <a:normAutofit/>
          </a:bodyPr>
          <a:lstStyle/>
          <a:p>
            <a:r>
              <a:rPr lang="en-US" sz="3200" b="1" dirty="0" smtClean="0"/>
              <a:t>How does training affect performance?</a:t>
            </a:r>
          </a:p>
        </p:txBody>
      </p:sp>
    </p:spTree>
    <p:extLst>
      <p:ext uri="{BB962C8B-B14F-4D97-AF65-F5344CB8AC3E}">
        <p14:creationId xmlns:p14="http://schemas.microsoft.com/office/powerpoint/2010/main" val="8764455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713513221"/>
              </p:ext>
            </p:extLst>
          </p:nvPr>
        </p:nvGraphicFramePr>
        <p:xfrm>
          <a:off x="186810" y="157317"/>
          <a:ext cx="11828208" cy="6516199"/>
        </p:xfrm>
        <a:graphic>
          <a:graphicData uri="http://schemas.openxmlformats.org/drawingml/2006/table">
            <a:tbl>
              <a:tblPr firstRow="1" bandRow="1">
                <a:tableStyleId>{5C22544A-7EE6-4342-B048-85BDC9FD1C3A}</a:tableStyleId>
              </a:tblPr>
              <a:tblGrid>
                <a:gridCol w="2299716">
                  <a:extLst>
                    <a:ext uri="{9D8B030D-6E8A-4147-A177-3AD203B41FA5}">
                      <a16:colId xmlns:a16="http://schemas.microsoft.com/office/drawing/2014/main" val="964082480"/>
                    </a:ext>
                  </a:extLst>
                </a:gridCol>
                <a:gridCol w="9528492">
                  <a:extLst>
                    <a:ext uri="{9D8B030D-6E8A-4147-A177-3AD203B41FA5}">
                      <a16:colId xmlns:a16="http://schemas.microsoft.com/office/drawing/2014/main" val="3726400609"/>
                    </a:ext>
                  </a:extLst>
                </a:gridCol>
              </a:tblGrid>
              <a:tr h="401317">
                <a:tc gridSpan="2">
                  <a:txBody>
                    <a:bodyPr/>
                    <a:lstStyle/>
                    <a:p>
                      <a:pPr algn="ctr"/>
                      <a:r>
                        <a:rPr lang="en-AU" dirty="0" smtClean="0"/>
                        <a:t>Lactic Acid Energy</a:t>
                      </a:r>
                      <a:r>
                        <a:rPr lang="en-AU" baseline="0" dirty="0" smtClean="0"/>
                        <a:t> System</a:t>
                      </a:r>
                      <a:endParaRPr lang="en-AU" dirty="0"/>
                    </a:p>
                  </a:txBody>
                  <a:tcPr/>
                </a:tc>
                <a:tc hMerge="1">
                  <a:txBody>
                    <a:bodyPr/>
                    <a:lstStyle/>
                    <a:p>
                      <a:endParaRPr lang="en-AU" dirty="0"/>
                    </a:p>
                  </a:txBody>
                  <a:tcPr/>
                </a:tc>
                <a:extLst>
                  <a:ext uri="{0D108BD9-81ED-4DB2-BD59-A6C34878D82A}">
                    <a16:rowId xmlns:a16="http://schemas.microsoft.com/office/drawing/2014/main" val="1526357294"/>
                  </a:ext>
                </a:extLst>
              </a:tr>
              <a:tr h="1327020">
                <a:tc>
                  <a:txBody>
                    <a:bodyPr/>
                    <a:lstStyle/>
                    <a:p>
                      <a:pPr algn="ctr"/>
                      <a:r>
                        <a:rPr lang="en-AU" sz="1600" b="1" dirty="0" smtClean="0"/>
                        <a:t>Source of fuel</a:t>
                      </a:r>
                      <a:endParaRPr lang="en-AU" sz="1600" b="1" dirty="0"/>
                    </a:p>
                  </a:txBody>
                  <a:tcPr/>
                </a:tc>
                <a:tc>
                  <a:txBody>
                    <a:bodyPr/>
                    <a:lstStyle/>
                    <a:p>
                      <a:r>
                        <a:rPr lang="en-AU" sz="1600" dirty="0" smtClean="0"/>
                        <a:t>CHO – Carbohydrates as its only fuel source (This exists</a:t>
                      </a:r>
                      <a:r>
                        <a:rPr lang="en-AU" sz="1600" baseline="0" dirty="0" smtClean="0"/>
                        <a:t> in 2 forms: glucose in the blood and glycogen)</a:t>
                      </a:r>
                      <a:r>
                        <a:rPr lang="en-AU" sz="1600" dirty="0" smtClean="0"/>
                        <a:t>. R</a:t>
                      </a:r>
                      <a:r>
                        <a:rPr lang="en-AU" sz="1600" b="0" i="0" kern="1200" dirty="0" smtClean="0">
                          <a:solidFill>
                            <a:schemeClr val="dk1"/>
                          </a:solidFill>
                          <a:effectLst/>
                          <a:latin typeface="+mn-lt"/>
                          <a:ea typeface="+mn-ea"/>
                          <a:cs typeface="+mn-cs"/>
                        </a:rPr>
                        <a:t>elies on anaerobic glycolysis for its production of ATP. Glycolysis is the breakdown of glucose to produce ATP. In anaerobic glycolysis the glucose (sourced from glycogen in the muscle or glucose in the blood) is turned into lactic acid as it produces ATP.</a:t>
                      </a:r>
                      <a:endParaRPr lang="en-AU" sz="1600" dirty="0"/>
                    </a:p>
                  </a:txBody>
                  <a:tcPr/>
                </a:tc>
                <a:extLst>
                  <a:ext uri="{0D108BD9-81ED-4DB2-BD59-A6C34878D82A}">
                    <a16:rowId xmlns:a16="http://schemas.microsoft.com/office/drawing/2014/main" val="1348062297"/>
                  </a:ext>
                </a:extLst>
              </a:tr>
              <a:tr h="592396">
                <a:tc>
                  <a:txBody>
                    <a:bodyPr/>
                    <a:lstStyle/>
                    <a:p>
                      <a:pPr algn="ctr"/>
                      <a:r>
                        <a:rPr lang="en-AU" sz="1600" b="1" dirty="0" smtClean="0"/>
                        <a:t>Efficiency</a:t>
                      </a:r>
                      <a:r>
                        <a:rPr lang="en-AU" sz="1600" b="1" baseline="0" dirty="0" smtClean="0"/>
                        <a:t> of ATP production</a:t>
                      </a:r>
                      <a:endParaRPr lang="en-AU" sz="1600" b="1" dirty="0"/>
                    </a:p>
                  </a:txBody>
                  <a:tcPr/>
                </a:tc>
                <a:tc>
                  <a:txBody>
                    <a:bodyPr/>
                    <a:lstStyle/>
                    <a:p>
                      <a:r>
                        <a:rPr lang="en-AU" sz="1600" dirty="0" smtClean="0"/>
                        <a:t>Produces ATP at a fast rate and can produce a</a:t>
                      </a:r>
                      <a:r>
                        <a:rPr lang="en-AU" sz="1600" baseline="0" dirty="0" smtClean="0"/>
                        <a:t> lot of ATP. 2 ATP for each glucose molecule it breaks down, however, it also produces lactic acid in the process.</a:t>
                      </a:r>
                      <a:endParaRPr lang="en-AU" sz="1600" dirty="0"/>
                    </a:p>
                  </a:txBody>
                  <a:tcPr/>
                </a:tc>
                <a:extLst>
                  <a:ext uri="{0D108BD9-81ED-4DB2-BD59-A6C34878D82A}">
                    <a16:rowId xmlns:a16="http://schemas.microsoft.com/office/drawing/2014/main" val="1754531159"/>
                  </a:ext>
                </a:extLst>
              </a:tr>
              <a:tr h="592396">
                <a:tc>
                  <a:txBody>
                    <a:bodyPr/>
                    <a:lstStyle/>
                    <a:p>
                      <a:pPr algn="ctr"/>
                      <a:r>
                        <a:rPr lang="en-AU" sz="1600" b="1" dirty="0" smtClean="0"/>
                        <a:t>Duration that the system</a:t>
                      </a:r>
                      <a:r>
                        <a:rPr lang="en-AU" sz="1600" b="1" baseline="0" dirty="0" smtClean="0"/>
                        <a:t> can operate</a:t>
                      </a:r>
                      <a:endParaRPr lang="en-AU" sz="1600" b="1" dirty="0"/>
                    </a:p>
                  </a:txBody>
                  <a:tcPr/>
                </a:tc>
                <a:tc>
                  <a:txBody>
                    <a:bodyPr/>
                    <a:lstStyle/>
                    <a:p>
                      <a:r>
                        <a:rPr lang="en-AU" sz="1600" dirty="0" smtClean="0"/>
                        <a:t>Between</a:t>
                      </a:r>
                      <a:r>
                        <a:rPr lang="en-AU" sz="1600" baseline="0" dirty="0" smtClean="0"/>
                        <a:t> 30 sec and 3 minutes, depending on intensity.</a:t>
                      </a:r>
                      <a:endParaRPr lang="en-AU" sz="1600" dirty="0"/>
                    </a:p>
                  </a:txBody>
                  <a:tcPr/>
                </a:tc>
                <a:extLst>
                  <a:ext uri="{0D108BD9-81ED-4DB2-BD59-A6C34878D82A}">
                    <a16:rowId xmlns:a16="http://schemas.microsoft.com/office/drawing/2014/main" val="267680889"/>
                  </a:ext>
                </a:extLst>
              </a:tr>
              <a:tr h="841827">
                <a:tc>
                  <a:txBody>
                    <a:bodyPr/>
                    <a:lstStyle/>
                    <a:p>
                      <a:pPr algn="ctr"/>
                      <a:r>
                        <a:rPr lang="en-AU" sz="1600" b="1" dirty="0" smtClean="0"/>
                        <a:t>Cause of fatigue</a:t>
                      </a:r>
                      <a:endParaRPr lang="en-AU" sz="16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dirty="0" smtClean="0"/>
                        <a:t>Is the build up of lactic acid in the muscle. </a:t>
                      </a:r>
                      <a:r>
                        <a:rPr lang="en-US" altLang="en-US" sz="1600" dirty="0" smtClean="0"/>
                        <a:t>Although, it is not directly lactic acid that hinders performance, rather it’s the rate of removal – this varies on an individual basis.</a:t>
                      </a:r>
                      <a:r>
                        <a:rPr lang="en-AU" altLang="en-US" sz="1600" baseline="0" dirty="0" smtClean="0"/>
                        <a:t> The build up of Hydrogen in the muscle is the cause of fatigue.</a:t>
                      </a:r>
                      <a:endParaRPr lang="en-US" altLang="en-US" sz="1600" dirty="0" smtClean="0"/>
                    </a:p>
                  </a:txBody>
                  <a:tcPr/>
                </a:tc>
                <a:extLst>
                  <a:ext uri="{0D108BD9-81ED-4DB2-BD59-A6C34878D82A}">
                    <a16:rowId xmlns:a16="http://schemas.microsoft.com/office/drawing/2014/main" val="845157576"/>
                  </a:ext>
                </a:extLst>
              </a:tr>
              <a:tr h="592396">
                <a:tc>
                  <a:txBody>
                    <a:bodyPr/>
                    <a:lstStyle/>
                    <a:p>
                      <a:pPr algn="ctr"/>
                      <a:r>
                        <a:rPr lang="en-AU" sz="1600" b="1" dirty="0" smtClean="0"/>
                        <a:t>By-products</a:t>
                      </a:r>
                      <a:r>
                        <a:rPr lang="en-AU" sz="1600" b="1" baseline="0" dirty="0" smtClean="0"/>
                        <a:t> of energy production</a:t>
                      </a:r>
                      <a:endParaRPr lang="en-AU" sz="1600" b="1" dirty="0"/>
                    </a:p>
                  </a:txBody>
                  <a:tcPr/>
                </a:tc>
                <a:tc>
                  <a:txBody>
                    <a:bodyPr/>
                    <a:lstStyle/>
                    <a:p>
                      <a:r>
                        <a:rPr lang="en-AU" sz="1600" dirty="0" smtClean="0"/>
                        <a:t>Lactic</a:t>
                      </a:r>
                      <a:r>
                        <a:rPr lang="en-AU" sz="1600" baseline="0" dirty="0" smtClean="0"/>
                        <a:t> Acid</a:t>
                      </a:r>
                      <a:endParaRPr lang="en-AU" sz="1600" dirty="0"/>
                    </a:p>
                  </a:txBody>
                  <a:tcPr/>
                </a:tc>
                <a:extLst>
                  <a:ext uri="{0D108BD9-81ED-4DB2-BD59-A6C34878D82A}">
                    <a16:rowId xmlns:a16="http://schemas.microsoft.com/office/drawing/2014/main" val="191294407"/>
                  </a:ext>
                </a:extLst>
              </a:tr>
              <a:tr h="1327020">
                <a:tc>
                  <a:txBody>
                    <a:bodyPr/>
                    <a:lstStyle/>
                    <a:p>
                      <a:pPr algn="ctr"/>
                      <a:r>
                        <a:rPr lang="en-AU" sz="1600" b="1" dirty="0" smtClean="0"/>
                        <a:t>Process</a:t>
                      </a:r>
                      <a:r>
                        <a:rPr lang="en-AU" sz="1600" b="1" baseline="0" dirty="0" smtClean="0"/>
                        <a:t> and rate of recovery</a:t>
                      </a:r>
                      <a:endParaRPr lang="en-AU" sz="16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dirty="0" smtClean="0"/>
                        <a:t>During the post-exercise period, lactic acid diffuses from the muscle and into the bloodstream where its use as a by-product is important. In the liver, lactic acid is reconverted to glycogen and can once again be used as a source of fuel. The process takes about 30 to</a:t>
                      </a:r>
                      <a:r>
                        <a:rPr lang="en-AU" sz="1600" baseline="0" dirty="0" smtClean="0"/>
                        <a:t> 60 </a:t>
                      </a:r>
                      <a:r>
                        <a:rPr lang="en-AU" sz="1600" baseline="0" dirty="0" err="1" smtClean="0"/>
                        <a:t>mins</a:t>
                      </a:r>
                      <a:r>
                        <a:rPr lang="en-AU" sz="1600" dirty="0" smtClean="0"/>
                        <a:t>. This further contributes to the body's efficiency by resynthesising waste for use at a later stage.</a:t>
                      </a:r>
                      <a:endParaRPr lang="en-AU" sz="1600" dirty="0"/>
                    </a:p>
                  </a:txBody>
                  <a:tcPr/>
                </a:tc>
                <a:extLst>
                  <a:ext uri="{0D108BD9-81ED-4DB2-BD59-A6C34878D82A}">
                    <a16:rowId xmlns:a16="http://schemas.microsoft.com/office/drawing/2014/main" val="1864671925"/>
                  </a:ext>
                </a:extLst>
              </a:tr>
              <a:tr h="841827">
                <a:tc>
                  <a:txBody>
                    <a:bodyPr/>
                    <a:lstStyle/>
                    <a:p>
                      <a:pPr algn="ctr"/>
                      <a:r>
                        <a:rPr lang="en-AU" sz="1600" b="1" dirty="0" smtClean="0"/>
                        <a:t>Examples</a:t>
                      </a:r>
                      <a:endParaRPr lang="en-AU" sz="1600" b="1" dirty="0"/>
                    </a:p>
                  </a:txBody>
                  <a:tcPr/>
                </a:tc>
                <a:tc>
                  <a:txBody>
                    <a:bodyPr/>
                    <a:lstStyle/>
                    <a:p>
                      <a:r>
                        <a:rPr lang="en-AU" sz="1600" b="0" i="0" kern="1200" dirty="0" smtClean="0">
                          <a:solidFill>
                            <a:schemeClr val="dk1"/>
                          </a:solidFill>
                          <a:effectLst/>
                          <a:latin typeface="+mn-lt"/>
                          <a:ea typeface="+mn-ea"/>
                          <a:cs typeface="+mn-cs"/>
                        </a:rPr>
                        <a:t>The lactic acid energy system is the dominant system in sports, which require a high intensity for longer than 10 seconds. Sports such as 200m or 400m run, or 50m and 100m swim are highly reliant on the lactic acid system.</a:t>
                      </a:r>
                      <a:endParaRPr lang="en-AU" sz="1600" dirty="0"/>
                    </a:p>
                  </a:txBody>
                  <a:tcPr/>
                </a:tc>
                <a:extLst>
                  <a:ext uri="{0D108BD9-81ED-4DB2-BD59-A6C34878D82A}">
                    <a16:rowId xmlns:a16="http://schemas.microsoft.com/office/drawing/2014/main" val="1319248033"/>
                  </a:ext>
                </a:extLst>
              </a:tr>
            </a:tbl>
          </a:graphicData>
        </a:graphic>
      </p:graphicFrame>
    </p:spTree>
    <p:extLst>
      <p:ext uri="{BB962C8B-B14F-4D97-AF65-F5344CB8AC3E}">
        <p14:creationId xmlns:p14="http://schemas.microsoft.com/office/powerpoint/2010/main" val="27672461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b="1" dirty="0" smtClean="0"/>
              <a:t>Aerobic Energy System</a:t>
            </a:r>
            <a:endParaRPr lang="en-AU" b="1" dirty="0"/>
          </a:p>
        </p:txBody>
      </p:sp>
    </p:spTree>
    <p:extLst>
      <p:ext uri="{BB962C8B-B14F-4D97-AF65-F5344CB8AC3E}">
        <p14:creationId xmlns:p14="http://schemas.microsoft.com/office/powerpoint/2010/main" val="15297133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877023289"/>
              </p:ext>
            </p:extLst>
          </p:nvPr>
        </p:nvGraphicFramePr>
        <p:xfrm>
          <a:off x="176460" y="160418"/>
          <a:ext cx="11806992" cy="6513096"/>
        </p:xfrm>
        <a:graphic>
          <a:graphicData uri="http://schemas.openxmlformats.org/drawingml/2006/table">
            <a:tbl>
              <a:tblPr firstRow="1" bandRow="1">
                <a:tableStyleId>{5C22544A-7EE6-4342-B048-85BDC9FD1C3A}</a:tableStyleId>
              </a:tblPr>
              <a:tblGrid>
                <a:gridCol w="2326108">
                  <a:extLst>
                    <a:ext uri="{9D8B030D-6E8A-4147-A177-3AD203B41FA5}">
                      <a16:colId xmlns:a16="http://schemas.microsoft.com/office/drawing/2014/main" val="932013887"/>
                    </a:ext>
                  </a:extLst>
                </a:gridCol>
                <a:gridCol w="9480884">
                  <a:extLst>
                    <a:ext uri="{9D8B030D-6E8A-4147-A177-3AD203B41FA5}">
                      <a16:colId xmlns:a16="http://schemas.microsoft.com/office/drawing/2014/main" val="1960960482"/>
                    </a:ext>
                  </a:extLst>
                </a:gridCol>
              </a:tblGrid>
              <a:tr h="510123">
                <a:tc gridSpan="2">
                  <a:txBody>
                    <a:bodyPr/>
                    <a:lstStyle/>
                    <a:p>
                      <a:pPr algn="ctr"/>
                      <a:r>
                        <a:rPr lang="en-AU" dirty="0" smtClean="0"/>
                        <a:t>Aerobic Energy System</a:t>
                      </a:r>
                      <a:endParaRPr lang="en-AU" dirty="0"/>
                    </a:p>
                  </a:txBody>
                  <a:tcPr/>
                </a:tc>
                <a:tc hMerge="1">
                  <a:txBody>
                    <a:bodyPr/>
                    <a:lstStyle/>
                    <a:p>
                      <a:endParaRPr lang="en-AU" dirty="0"/>
                    </a:p>
                  </a:txBody>
                  <a:tcPr/>
                </a:tc>
                <a:extLst>
                  <a:ext uri="{0D108BD9-81ED-4DB2-BD59-A6C34878D82A}">
                    <a16:rowId xmlns:a16="http://schemas.microsoft.com/office/drawing/2014/main" val="2697844565"/>
                  </a:ext>
                </a:extLst>
              </a:tr>
              <a:tr h="1219354">
                <a:tc>
                  <a:txBody>
                    <a:bodyPr/>
                    <a:lstStyle/>
                    <a:p>
                      <a:pPr algn="ctr"/>
                      <a:r>
                        <a:rPr lang="en-AU" sz="1600" b="1" dirty="0" smtClean="0"/>
                        <a:t>Source of fuel</a:t>
                      </a:r>
                      <a:endParaRPr lang="en-AU" sz="1600" b="1" dirty="0"/>
                    </a:p>
                  </a:txBody>
                  <a:tcPr/>
                </a:tc>
                <a:tc>
                  <a:txBody>
                    <a:bodyPr/>
                    <a:lstStyle/>
                    <a:p>
                      <a:pPr eaLnBrk="1" hangingPunct="1">
                        <a:buFont typeface="Arial" panose="020B0604020202020204" pitchFamily="34" charset="0"/>
                        <a:buNone/>
                      </a:pPr>
                      <a:r>
                        <a:rPr lang="en-AU" dirty="0" smtClean="0"/>
                        <a:t>Can use CHO, fats</a:t>
                      </a:r>
                      <a:r>
                        <a:rPr lang="en-AU" baseline="0" dirty="0" smtClean="0"/>
                        <a:t> and protein as its fuel source. Protein is used sparingly. </a:t>
                      </a:r>
                      <a:r>
                        <a:rPr lang="en-US" altLang="en-US" sz="1800" dirty="0" smtClean="0"/>
                        <a:t>During early stages, CHO is the preferred fuel, if exercise continues beyond an hour or so, fat becomes increasingly important as a fuel and reigns as the dominant energy source if glycogen supplies become exhausted</a:t>
                      </a:r>
                      <a:endParaRPr lang="en-US" altLang="en-US" sz="1800" dirty="0"/>
                    </a:p>
                  </a:txBody>
                  <a:tcPr/>
                </a:tc>
                <a:extLst>
                  <a:ext uri="{0D108BD9-81ED-4DB2-BD59-A6C34878D82A}">
                    <a16:rowId xmlns:a16="http://schemas.microsoft.com/office/drawing/2014/main" val="2161031577"/>
                  </a:ext>
                </a:extLst>
              </a:tr>
              <a:tr h="656575">
                <a:tc>
                  <a:txBody>
                    <a:bodyPr/>
                    <a:lstStyle/>
                    <a:p>
                      <a:pPr algn="ctr"/>
                      <a:r>
                        <a:rPr lang="en-AU" sz="1600" b="1" dirty="0" smtClean="0"/>
                        <a:t>Efficiency</a:t>
                      </a:r>
                      <a:r>
                        <a:rPr lang="en-AU" sz="1600" b="1" baseline="0" dirty="0" smtClean="0"/>
                        <a:t> of ATP production</a:t>
                      </a:r>
                      <a:endParaRPr lang="en-AU" sz="1600" b="1" dirty="0"/>
                    </a:p>
                  </a:txBody>
                  <a:tcPr/>
                </a:tc>
                <a:tc>
                  <a:txBody>
                    <a:bodyPr/>
                    <a:lstStyle/>
                    <a:p>
                      <a:r>
                        <a:rPr lang="en-AU" dirty="0" smtClean="0"/>
                        <a:t>Very efficient at producing ATP. Produces 38 ATP molecules per glucose</a:t>
                      </a:r>
                      <a:r>
                        <a:rPr lang="en-AU" baseline="0" dirty="0" smtClean="0"/>
                        <a:t> but the rate of production is medium and cannot cope with the higher intensity levels.</a:t>
                      </a:r>
                      <a:endParaRPr lang="en-AU" dirty="0"/>
                    </a:p>
                  </a:txBody>
                  <a:tcPr/>
                </a:tc>
                <a:extLst>
                  <a:ext uri="{0D108BD9-81ED-4DB2-BD59-A6C34878D82A}">
                    <a16:rowId xmlns:a16="http://schemas.microsoft.com/office/drawing/2014/main" val="2288840870"/>
                  </a:ext>
                </a:extLst>
              </a:tr>
              <a:tr h="1219354">
                <a:tc>
                  <a:txBody>
                    <a:bodyPr/>
                    <a:lstStyle/>
                    <a:p>
                      <a:pPr algn="ctr"/>
                      <a:r>
                        <a:rPr lang="en-AU" sz="1600" b="1" dirty="0" smtClean="0"/>
                        <a:t>Duration that the system</a:t>
                      </a:r>
                      <a:r>
                        <a:rPr lang="en-AU" sz="1600" b="1" baseline="0" dirty="0" smtClean="0"/>
                        <a:t> can operate</a:t>
                      </a:r>
                      <a:endParaRPr lang="en-AU" sz="1600" b="1" dirty="0"/>
                    </a:p>
                  </a:txBody>
                  <a:tcPr/>
                </a:tc>
                <a:tc>
                  <a:txBody>
                    <a:bodyPr/>
                    <a:lstStyle/>
                    <a:p>
                      <a:r>
                        <a:rPr lang="en-AU" dirty="0" smtClean="0"/>
                        <a:t>Can produce ATP</a:t>
                      </a:r>
                      <a:r>
                        <a:rPr lang="en-AU" baseline="0" dirty="0" smtClean="0"/>
                        <a:t> continuously for over an hour as long as fuel sources can be found. </a:t>
                      </a:r>
                      <a:r>
                        <a:rPr lang="en-AU" sz="1800" b="0" i="0" kern="1200" baseline="0" dirty="0" smtClean="0">
                          <a:solidFill>
                            <a:schemeClr val="dk1"/>
                          </a:solidFill>
                          <a:effectLst/>
                          <a:latin typeface="+mn-lt"/>
                          <a:ea typeface="+mn-ea"/>
                          <a:cs typeface="+mn-cs"/>
                        </a:rPr>
                        <a:t>M</a:t>
                      </a:r>
                      <a:r>
                        <a:rPr lang="en-AU" sz="1800" b="0" i="0" kern="1200" dirty="0" smtClean="0">
                          <a:solidFill>
                            <a:schemeClr val="dk1"/>
                          </a:solidFill>
                          <a:effectLst/>
                          <a:latin typeface="+mn-lt"/>
                          <a:ea typeface="+mn-ea"/>
                          <a:cs typeface="+mn-cs"/>
                        </a:rPr>
                        <a:t>uscle glycogen will deplete after about an hour of exercise,  results in an increased need for oxygen as fats becomes the dominant fuel source and uses more oxygen per ATP produced than CHO.</a:t>
                      </a:r>
                      <a:endParaRPr lang="en-AU" dirty="0"/>
                    </a:p>
                  </a:txBody>
                  <a:tcPr/>
                </a:tc>
                <a:extLst>
                  <a:ext uri="{0D108BD9-81ED-4DB2-BD59-A6C34878D82A}">
                    <a16:rowId xmlns:a16="http://schemas.microsoft.com/office/drawing/2014/main" val="2391711185"/>
                  </a:ext>
                </a:extLst>
              </a:tr>
              <a:tr h="937965">
                <a:tc>
                  <a:txBody>
                    <a:bodyPr/>
                    <a:lstStyle/>
                    <a:p>
                      <a:pPr algn="ctr"/>
                      <a:r>
                        <a:rPr lang="en-AU" sz="1600" b="1" dirty="0" smtClean="0"/>
                        <a:t>Cause of fatigue</a:t>
                      </a:r>
                      <a:endParaRPr lang="en-AU" sz="1600" b="1" dirty="0"/>
                    </a:p>
                  </a:txBody>
                  <a:tcPr/>
                </a:tc>
                <a:tc>
                  <a:txBody>
                    <a:bodyPr/>
                    <a:lstStyle/>
                    <a:p>
                      <a:r>
                        <a:rPr lang="en-AU" dirty="0" smtClean="0"/>
                        <a:t>When CHO stores deplete – causes a reduction in intensity. </a:t>
                      </a:r>
                      <a:r>
                        <a:rPr lang="en-AU" sz="1800" b="0" i="0" kern="1200" dirty="0" smtClean="0">
                          <a:solidFill>
                            <a:schemeClr val="dk1"/>
                          </a:solidFill>
                          <a:effectLst/>
                          <a:latin typeface="+mn-lt"/>
                          <a:ea typeface="+mn-ea"/>
                          <a:cs typeface="+mn-cs"/>
                        </a:rPr>
                        <a:t>Since fats require more oxygen to produce ATP than CHO, an athlete will normally decrease their intensity when their main fuel source switches from CHO to fats. This is often called hitting the wall. </a:t>
                      </a:r>
                      <a:endParaRPr lang="en-AU" dirty="0"/>
                    </a:p>
                  </a:txBody>
                  <a:tcPr/>
                </a:tc>
                <a:extLst>
                  <a:ext uri="{0D108BD9-81ED-4DB2-BD59-A6C34878D82A}">
                    <a16:rowId xmlns:a16="http://schemas.microsoft.com/office/drawing/2014/main" val="1206549881"/>
                  </a:ext>
                </a:extLst>
              </a:tr>
              <a:tr h="656575">
                <a:tc>
                  <a:txBody>
                    <a:bodyPr/>
                    <a:lstStyle/>
                    <a:p>
                      <a:pPr algn="ctr"/>
                      <a:r>
                        <a:rPr lang="en-AU" sz="1600" b="1" dirty="0" smtClean="0"/>
                        <a:t>By-products</a:t>
                      </a:r>
                      <a:r>
                        <a:rPr lang="en-AU" sz="1600" b="1" baseline="0" dirty="0" smtClean="0"/>
                        <a:t> of energy production</a:t>
                      </a:r>
                      <a:endParaRPr lang="en-AU" sz="1600" b="1" dirty="0"/>
                    </a:p>
                  </a:txBody>
                  <a:tcPr/>
                </a:tc>
                <a:tc>
                  <a:txBody>
                    <a:bodyPr/>
                    <a:lstStyle/>
                    <a:p>
                      <a:r>
                        <a:rPr lang="en-AU" dirty="0" smtClean="0"/>
                        <a:t>Water and CO2.</a:t>
                      </a:r>
                      <a:r>
                        <a:rPr lang="en-AU" baseline="0" dirty="0" smtClean="0"/>
                        <a:t> Water can build up and cause stiffness and swelling but is generally transferred out of the muscle and into the blood as water is being lost through sweat.</a:t>
                      </a:r>
                      <a:endParaRPr lang="en-AU" dirty="0"/>
                    </a:p>
                  </a:txBody>
                  <a:tcPr/>
                </a:tc>
                <a:extLst>
                  <a:ext uri="{0D108BD9-81ED-4DB2-BD59-A6C34878D82A}">
                    <a16:rowId xmlns:a16="http://schemas.microsoft.com/office/drawing/2014/main" val="2732897876"/>
                  </a:ext>
                </a:extLst>
              </a:tr>
              <a:tr h="656575">
                <a:tc>
                  <a:txBody>
                    <a:bodyPr/>
                    <a:lstStyle/>
                    <a:p>
                      <a:pPr algn="ctr"/>
                      <a:r>
                        <a:rPr lang="en-AU" sz="1600" b="1" dirty="0" smtClean="0"/>
                        <a:t>Process</a:t>
                      </a:r>
                      <a:r>
                        <a:rPr lang="en-AU" sz="1600" b="1" baseline="0" dirty="0" smtClean="0"/>
                        <a:t> and rate of recovery</a:t>
                      </a:r>
                      <a:endParaRPr lang="en-AU" sz="1600" b="1" dirty="0"/>
                    </a:p>
                  </a:txBody>
                  <a:tcPr/>
                </a:tc>
                <a:tc>
                  <a:txBody>
                    <a:bodyPr/>
                    <a:lstStyle/>
                    <a:p>
                      <a:r>
                        <a:rPr lang="en-AU" dirty="0" smtClean="0"/>
                        <a:t>Requires ingestion, digestion and transportation of the fuel and can take between 12 -48</a:t>
                      </a:r>
                      <a:r>
                        <a:rPr lang="en-AU" baseline="0" dirty="0" smtClean="0"/>
                        <a:t> hours, depending on intensity and duration</a:t>
                      </a:r>
                      <a:endParaRPr lang="en-AU" dirty="0"/>
                    </a:p>
                  </a:txBody>
                  <a:tcPr/>
                </a:tc>
                <a:extLst>
                  <a:ext uri="{0D108BD9-81ED-4DB2-BD59-A6C34878D82A}">
                    <a16:rowId xmlns:a16="http://schemas.microsoft.com/office/drawing/2014/main" val="2235051993"/>
                  </a:ext>
                </a:extLst>
              </a:tr>
              <a:tr h="656575">
                <a:tc>
                  <a:txBody>
                    <a:bodyPr/>
                    <a:lstStyle/>
                    <a:p>
                      <a:pPr algn="ctr"/>
                      <a:r>
                        <a:rPr lang="en-AU" sz="1600" b="1" dirty="0" smtClean="0"/>
                        <a:t>Examples</a:t>
                      </a:r>
                      <a:endParaRPr lang="en-AU" sz="1600" b="1" dirty="0"/>
                    </a:p>
                  </a:txBody>
                  <a:tcPr/>
                </a:tc>
                <a:tc>
                  <a:txBody>
                    <a:bodyPr/>
                    <a:lstStyle/>
                    <a:p>
                      <a:r>
                        <a:rPr lang="en-AU" dirty="0" smtClean="0"/>
                        <a:t>Any sport that lasts longer than 3 minutes. Includes</a:t>
                      </a:r>
                      <a:r>
                        <a:rPr lang="en-AU" baseline="0" dirty="0" smtClean="0"/>
                        <a:t> most team sports such as netball, AFL, Rugby League and also individual sports such as 1500m swimming, marathons</a:t>
                      </a:r>
                      <a:endParaRPr lang="en-AU" dirty="0"/>
                    </a:p>
                  </a:txBody>
                  <a:tcPr/>
                </a:tc>
                <a:extLst>
                  <a:ext uri="{0D108BD9-81ED-4DB2-BD59-A6C34878D82A}">
                    <a16:rowId xmlns:a16="http://schemas.microsoft.com/office/drawing/2014/main" val="2003657589"/>
                  </a:ext>
                </a:extLst>
              </a:tr>
            </a:tbl>
          </a:graphicData>
        </a:graphic>
      </p:graphicFrame>
    </p:spTree>
    <p:extLst>
      <p:ext uri="{BB962C8B-B14F-4D97-AF65-F5344CB8AC3E}">
        <p14:creationId xmlns:p14="http://schemas.microsoft.com/office/powerpoint/2010/main" val="11641522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Critical Question 1:</a:t>
            </a:r>
            <a:br>
              <a:rPr lang="en-US" sz="3600" b="1" dirty="0" smtClean="0"/>
            </a:br>
            <a:r>
              <a:rPr lang="en-US" dirty="0" smtClean="0"/>
              <a:t/>
            </a:r>
            <a:br>
              <a:rPr lang="en-US" dirty="0" smtClean="0"/>
            </a:br>
            <a:r>
              <a:rPr lang="en-US" sz="3200" b="1" dirty="0" smtClean="0"/>
              <a:t>How does training affect performance?</a:t>
            </a:r>
            <a:endParaRPr lang="en-US" sz="3200" b="1" dirty="0"/>
          </a:p>
        </p:txBody>
      </p:sp>
      <p:sp>
        <p:nvSpPr>
          <p:cNvPr id="3" name="Content Placeholder 2"/>
          <p:cNvSpPr>
            <a:spLocks noGrp="1"/>
          </p:cNvSpPr>
          <p:nvPr>
            <p:ph sz="half" idx="1"/>
          </p:nvPr>
        </p:nvSpPr>
        <p:spPr>
          <a:xfrm>
            <a:off x="5120878" y="803187"/>
            <a:ext cx="6269591" cy="1851523"/>
          </a:xfrm>
        </p:spPr>
        <p:txBody>
          <a:bodyPr>
            <a:normAutofit fontScale="85000" lnSpcReduction="10000"/>
          </a:bodyPr>
          <a:lstStyle/>
          <a:p>
            <a:r>
              <a:rPr lang="en-US" sz="2000" b="1" dirty="0" smtClean="0"/>
              <a:t>Students learn about:</a:t>
            </a:r>
          </a:p>
          <a:p>
            <a:r>
              <a:rPr lang="en-US" sz="2000" dirty="0" smtClean="0"/>
              <a:t>Energy Systems</a:t>
            </a:r>
          </a:p>
          <a:p>
            <a:pPr lvl="1"/>
            <a:r>
              <a:rPr lang="en-US" sz="2000" dirty="0" err="1" smtClean="0"/>
              <a:t>Alactacid</a:t>
            </a:r>
            <a:r>
              <a:rPr lang="en-US" sz="2000" dirty="0" smtClean="0"/>
              <a:t> system (ATP/PC)</a:t>
            </a:r>
          </a:p>
          <a:p>
            <a:pPr lvl="1"/>
            <a:r>
              <a:rPr lang="en-US" sz="2000" dirty="0" smtClean="0"/>
              <a:t>Lactic acid system</a:t>
            </a:r>
          </a:p>
          <a:p>
            <a:pPr lvl="1"/>
            <a:r>
              <a:rPr lang="en-US" sz="2000" dirty="0" smtClean="0"/>
              <a:t>Aerobic system</a:t>
            </a:r>
            <a:endParaRPr lang="en-US" sz="2000" dirty="0"/>
          </a:p>
        </p:txBody>
      </p:sp>
      <p:sp>
        <p:nvSpPr>
          <p:cNvPr id="4" name="Content Placeholder 3"/>
          <p:cNvSpPr>
            <a:spLocks noGrp="1"/>
          </p:cNvSpPr>
          <p:nvPr>
            <p:ph sz="half" idx="2"/>
          </p:nvPr>
        </p:nvSpPr>
        <p:spPr>
          <a:xfrm>
            <a:off x="5118447" y="3008669"/>
            <a:ext cx="6272022" cy="3087331"/>
          </a:xfrm>
        </p:spPr>
        <p:txBody>
          <a:bodyPr>
            <a:noAutofit/>
          </a:bodyPr>
          <a:lstStyle/>
          <a:p>
            <a:r>
              <a:rPr lang="en-US" sz="1700" b="1" dirty="0" smtClean="0"/>
              <a:t>Students learn to:</a:t>
            </a:r>
          </a:p>
          <a:p>
            <a:r>
              <a:rPr lang="en-US" sz="1700" dirty="0" err="1" smtClean="0"/>
              <a:t>Analyse</a:t>
            </a:r>
            <a:r>
              <a:rPr lang="en-US" sz="1700" dirty="0" smtClean="0"/>
              <a:t> each energy system by exploring</a:t>
            </a:r>
          </a:p>
          <a:p>
            <a:pPr lvl="1"/>
            <a:r>
              <a:rPr lang="en-US" sz="1700" dirty="0" smtClean="0"/>
              <a:t>Source of fuel</a:t>
            </a:r>
          </a:p>
          <a:p>
            <a:pPr lvl="1"/>
            <a:r>
              <a:rPr lang="en-US" sz="1700" dirty="0" smtClean="0"/>
              <a:t>Efficiency of ATP production</a:t>
            </a:r>
          </a:p>
          <a:p>
            <a:pPr lvl="1"/>
            <a:r>
              <a:rPr lang="en-US" sz="1700" dirty="0" smtClean="0"/>
              <a:t>Duration that the system can operate</a:t>
            </a:r>
          </a:p>
          <a:p>
            <a:pPr lvl="1"/>
            <a:r>
              <a:rPr lang="en-US" sz="1700" dirty="0" smtClean="0"/>
              <a:t>Cause of fatigue</a:t>
            </a:r>
          </a:p>
          <a:p>
            <a:pPr lvl="1"/>
            <a:r>
              <a:rPr lang="en-US" sz="1700" dirty="0" smtClean="0"/>
              <a:t>by-products of energy production</a:t>
            </a:r>
          </a:p>
          <a:p>
            <a:pPr lvl="1"/>
            <a:r>
              <a:rPr lang="en-US" sz="1700" dirty="0" smtClean="0"/>
              <a:t>Process and rate of recovery</a:t>
            </a:r>
            <a:endParaRPr lang="en-US" sz="1700" dirty="0"/>
          </a:p>
        </p:txBody>
      </p:sp>
    </p:spTree>
    <p:extLst>
      <p:ext uri="{BB962C8B-B14F-4D97-AF65-F5344CB8AC3E}">
        <p14:creationId xmlns:p14="http://schemas.microsoft.com/office/powerpoint/2010/main" val="18178753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How does training affect performance?</a:t>
            </a:r>
            <a:endParaRPr lang="en-US" b="1" dirty="0"/>
          </a:p>
        </p:txBody>
      </p:sp>
      <p:sp>
        <p:nvSpPr>
          <p:cNvPr id="3" name="Content Placeholder 2"/>
          <p:cNvSpPr>
            <a:spLocks noGrp="1"/>
          </p:cNvSpPr>
          <p:nvPr>
            <p:ph idx="1"/>
          </p:nvPr>
        </p:nvSpPr>
        <p:spPr/>
        <p:txBody>
          <a:bodyPr/>
          <a:lstStyle/>
          <a:p>
            <a:r>
              <a:rPr lang="en-US" dirty="0" smtClean="0"/>
              <a:t>Energy systems need to be covered first in order to understand everything else covered under how does training affect performance</a:t>
            </a:r>
          </a:p>
          <a:p>
            <a:r>
              <a:rPr lang="en-US" dirty="0" smtClean="0"/>
              <a:t>Many types of training match with particular energy systems</a:t>
            </a:r>
          </a:p>
          <a:p>
            <a:r>
              <a:rPr lang="en-US" dirty="0" smtClean="0"/>
              <a:t>Principles of training help you understand how the types of training and their methods are modified and adapted to ensure they are producing the physiological adaptations wanted</a:t>
            </a:r>
          </a:p>
          <a:p>
            <a:r>
              <a:rPr lang="en-US" dirty="0" smtClean="0"/>
              <a:t>We will look at the physiological adaptations to training (changes your body makes to the stress of training in order to make training easier next time)</a:t>
            </a:r>
          </a:p>
        </p:txBody>
      </p:sp>
    </p:spTree>
    <p:extLst>
      <p:ext uri="{BB962C8B-B14F-4D97-AF65-F5344CB8AC3E}">
        <p14:creationId xmlns:p14="http://schemas.microsoft.com/office/powerpoint/2010/main" val="8301249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Energy Systems</a:t>
            </a:r>
            <a:endParaRPr lang="en-US" b="1" dirty="0"/>
          </a:p>
        </p:txBody>
      </p:sp>
      <p:sp>
        <p:nvSpPr>
          <p:cNvPr id="3" name="Content Placeholder 2"/>
          <p:cNvSpPr>
            <a:spLocks noGrp="1"/>
          </p:cNvSpPr>
          <p:nvPr>
            <p:ph idx="1"/>
          </p:nvPr>
        </p:nvSpPr>
        <p:spPr/>
        <p:txBody>
          <a:bodyPr/>
          <a:lstStyle/>
          <a:p>
            <a:r>
              <a:rPr lang="en-US" dirty="0" smtClean="0"/>
              <a:t>Energy systems provide the energy required by muscles for movement</a:t>
            </a:r>
          </a:p>
          <a:p>
            <a:r>
              <a:rPr lang="en-US" dirty="0" smtClean="0"/>
              <a:t>Body requires energy to be in the form of ATP (Adenosine Tri-Phosphate) – this allows for energy to be converted from chemical energy into mechanical (movement) energy</a:t>
            </a:r>
          </a:p>
          <a:p>
            <a:r>
              <a:rPr lang="en-US" dirty="0" smtClean="0"/>
              <a:t>3 main energy systems:</a:t>
            </a:r>
          </a:p>
          <a:p>
            <a:pPr lvl="1"/>
            <a:r>
              <a:rPr lang="en-US" dirty="0" err="1" smtClean="0"/>
              <a:t>Alactacid</a:t>
            </a:r>
            <a:r>
              <a:rPr lang="en-US" dirty="0" smtClean="0"/>
              <a:t> or ATP/PC system</a:t>
            </a:r>
          </a:p>
          <a:p>
            <a:pPr lvl="1"/>
            <a:r>
              <a:rPr lang="en-US" dirty="0" smtClean="0"/>
              <a:t>Lactic acid system</a:t>
            </a:r>
          </a:p>
          <a:p>
            <a:pPr lvl="1"/>
            <a:r>
              <a:rPr lang="en-US" dirty="0" smtClean="0"/>
              <a:t>Aerobic system</a:t>
            </a:r>
            <a:endParaRPr lang="en-US" dirty="0"/>
          </a:p>
        </p:txBody>
      </p:sp>
    </p:spTree>
    <p:extLst>
      <p:ext uri="{BB962C8B-B14F-4D97-AF65-F5344CB8AC3E}">
        <p14:creationId xmlns:p14="http://schemas.microsoft.com/office/powerpoint/2010/main" val="7600107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Energy Systems</a:t>
            </a:r>
            <a:endParaRPr lang="en-AU" b="1" dirty="0"/>
          </a:p>
        </p:txBody>
      </p:sp>
      <p:sp>
        <p:nvSpPr>
          <p:cNvPr id="3" name="Content Placeholder 2"/>
          <p:cNvSpPr>
            <a:spLocks noGrp="1"/>
          </p:cNvSpPr>
          <p:nvPr>
            <p:ph idx="1"/>
          </p:nvPr>
        </p:nvSpPr>
        <p:spPr/>
        <p:txBody>
          <a:bodyPr/>
          <a:lstStyle/>
          <a:p>
            <a:r>
              <a:rPr lang="en-AU" sz="2000" dirty="0" smtClean="0"/>
              <a:t>It is important to remember that the energy systems are all used at the same time to produce ATP, but at particular times in sports, a specific system is dominant</a:t>
            </a:r>
          </a:p>
          <a:p>
            <a:r>
              <a:rPr lang="en-AU" sz="2000" b="1" dirty="0" smtClean="0"/>
              <a:t>Example</a:t>
            </a:r>
          </a:p>
          <a:p>
            <a:pPr lvl="1"/>
            <a:r>
              <a:rPr lang="en-AU" sz="1800" b="1" dirty="0"/>
              <a:t>A</a:t>
            </a:r>
            <a:r>
              <a:rPr lang="en-AU" sz="1800" b="1" dirty="0" smtClean="0"/>
              <a:t>erobic </a:t>
            </a:r>
            <a:r>
              <a:rPr lang="en-AU" sz="1800" b="1" dirty="0" smtClean="0"/>
              <a:t>system </a:t>
            </a:r>
            <a:r>
              <a:rPr lang="en-AU" sz="1800" dirty="0" smtClean="0"/>
              <a:t>- in AFL when the ball goes out of play and players jog back to position</a:t>
            </a:r>
          </a:p>
          <a:p>
            <a:pPr lvl="1"/>
            <a:r>
              <a:rPr lang="en-AU" sz="1800" b="1" dirty="0" smtClean="0"/>
              <a:t>Lactic acid system </a:t>
            </a:r>
            <a:r>
              <a:rPr lang="en-AU" sz="1800" dirty="0" smtClean="0"/>
              <a:t>– when the full back sprints forward in attack and then needs to sprint back to defend</a:t>
            </a:r>
          </a:p>
          <a:p>
            <a:pPr lvl="1"/>
            <a:r>
              <a:rPr lang="en-AU" sz="1800" b="1" dirty="0" smtClean="0"/>
              <a:t>ATP/PC system </a:t>
            </a:r>
            <a:r>
              <a:rPr lang="en-AU" sz="1800" dirty="0" smtClean="0"/>
              <a:t>– short sprint to the ball or jumping for a mark</a:t>
            </a:r>
          </a:p>
          <a:p>
            <a:pPr lvl="1"/>
            <a:endParaRPr lang="en-AU" dirty="0"/>
          </a:p>
        </p:txBody>
      </p:sp>
    </p:spTree>
    <p:extLst>
      <p:ext uri="{BB962C8B-B14F-4D97-AF65-F5344CB8AC3E}">
        <p14:creationId xmlns:p14="http://schemas.microsoft.com/office/powerpoint/2010/main" val="175476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9236" y="2075504"/>
            <a:ext cx="8679915" cy="2211361"/>
          </a:xfrm>
        </p:spPr>
        <p:txBody>
          <a:bodyPr/>
          <a:lstStyle/>
          <a:p>
            <a:r>
              <a:rPr lang="en-AU" b="1" dirty="0" err="1" smtClean="0"/>
              <a:t>Alactacid</a:t>
            </a:r>
            <a:r>
              <a:rPr lang="en-AU" b="1" dirty="0" smtClean="0"/>
              <a:t> (ATP/PC) Energy System</a:t>
            </a:r>
            <a:endParaRPr lang="en-AU" b="1" dirty="0"/>
          </a:p>
        </p:txBody>
      </p:sp>
    </p:spTree>
    <p:extLst>
      <p:ext uri="{BB962C8B-B14F-4D97-AF65-F5344CB8AC3E}">
        <p14:creationId xmlns:p14="http://schemas.microsoft.com/office/powerpoint/2010/main" val="6431746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3"/>
          <p:cNvGraphicFramePr>
            <a:graphicFrameLocks/>
          </p:cNvGraphicFramePr>
          <p:nvPr>
            <p:extLst>
              <p:ext uri="{D42A27DB-BD31-4B8C-83A1-F6EECF244321}">
                <p14:modId xmlns:p14="http://schemas.microsoft.com/office/powerpoint/2010/main" val="128500514"/>
              </p:ext>
            </p:extLst>
          </p:nvPr>
        </p:nvGraphicFramePr>
        <p:xfrm>
          <a:off x="147484" y="154348"/>
          <a:ext cx="11897032" cy="6511924"/>
        </p:xfrm>
        <a:graphic>
          <a:graphicData uri="http://schemas.openxmlformats.org/drawingml/2006/table">
            <a:tbl>
              <a:tblPr firstRow="1" bandRow="1">
                <a:tableStyleId>{5C22544A-7EE6-4342-B048-85BDC9FD1C3A}</a:tableStyleId>
              </a:tblPr>
              <a:tblGrid>
                <a:gridCol w="2576051">
                  <a:extLst>
                    <a:ext uri="{9D8B030D-6E8A-4147-A177-3AD203B41FA5}">
                      <a16:colId xmlns:a16="http://schemas.microsoft.com/office/drawing/2014/main" val="1703608441"/>
                    </a:ext>
                  </a:extLst>
                </a:gridCol>
                <a:gridCol w="9320981">
                  <a:extLst>
                    <a:ext uri="{9D8B030D-6E8A-4147-A177-3AD203B41FA5}">
                      <a16:colId xmlns:a16="http://schemas.microsoft.com/office/drawing/2014/main" val="3912350441"/>
                    </a:ext>
                  </a:extLst>
                </a:gridCol>
              </a:tblGrid>
              <a:tr h="433529">
                <a:tc gridSpan="2">
                  <a:txBody>
                    <a:bodyPr/>
                    <a:lstStyle/>
                    <a:p>
                      <a:pPr algn="ctr"/>
                      <a:r>
                        <a:rPr lang="en-AU" dirty="0" err="1" smtClean="0"/>
                        <a:t>Alactacid</a:t>
                      </a:r>
                      <a:r>
                        <a:rPr lang="en-AU" baseline="0" dirty="0" smtClean="0"/>
                        <a:t> (ATP/PC) Energy System</a:t>
                      </a:r>
                      <a:endParaRPr lang="en-AU" dirty="0"/>
                    </a:p>
                  </a:txBody>
                  <a:tcPr/>
                </a:tc>
                <a:tc hMerge="1">
                  <a:txBody>
                    <a:bodyPr/>
                    <a:lstStyle/>
                    <a:p>
                      <a:endParaRPr lang="en-AU" dirty="0"/>
                    </a:p>
                  </a:txBody>
                  <a:tcPr/>
                </a:tc>
                <a:extLst>
                  <a:ext uri="{0D108BD9-81ED-4DB2-BD59-A6C34878D82A}">
                    <a16:rowId xmlns:a16="http://schemas.microsoft.com/office/drawing/2014/main" val="2302339266"/>
                  </a:ext>
                </a:extLst>
              </a:tr>
              <a:tr h="1389669">
                <a:tc>
                  <a:txBody>
                    <a:bodyPr/>
                    <a:lstStyle/>
                    <a:p>
                      <a:pPr algn="ctr"/>
                      <a:r>
                        <a:rPr lang="en-AU" b="1" dirty="0" smtClean="0"/>
                        <a:t>Sources of fuel</a:t>
                      </a:r>
                      <a:endParaRPr lang="en-AU" b="1" dirty="0"/>
                    </a:p>
                  </a:txBody>
                  <a:tcPr/>
                </a:tc>
                <a:tc>
                  <a:txBody>
                    <a:bodyPr/>
                    <a:lstStyle/>
                    <a:p>
                      <a:r>
                        <a:rPr lang="en-AU" dirty="0" smtClean="0"/>
                        <a:t>Uses the ATP that is immediately available within</a:t>
                      </a:r>
                      <a:r>
                        <a:rPr lang="en-AU" baseline="0" dirty="0" smtClean="0"/>
                        <a:t> the muscle cell (myocyte). As the ATP is broken down into ADP and P, the ADP reacts with the PC (without O2) in the myocyte to produce another ATP and C (1 ATP per PC) </a:t>
                      </a:r>
                      <a:endParaRPr lang="en-AU" dirty="0"/>
                    </a:p>
                  </a:txBody>
                  <a:tcPr/>
                </a:tc>
                <a:extLst>
                  <a:ext uri="{0D108BD9-81ED-4DB2-BD59-A6C34878D82A}">
                    <a16:rowId xmlns:a16="http://schemas.microsoft.com/office/drawing/2014/main" val="2111961971"/>
                  </a:ext>
                </a:extLst>
              </a:tr>
              <a:tr h="748283">
                <a:tc>
                  <a:txBody>
                    <a:bodyPr/>
                    <a:lstStyle/>
                    <a:p>
                      <a:pPr algn="ctr"/>
                      <a:r>
                        <a:rPr lang="en-AU" b="1" dirty="0" smtClean="0"/>
                        <a:t>Efficiency</a:t>
                      </a:r>
                      <a:r>
                        <a:rPr lang="en-AU" b="1" baseline="0" dirty="0" smtClean="0"/>
                        <a:t> of ATP production</a:t>
                      </a:r>
                      <a:endParaRPr lang="en-AU" b="1" dirty="0"/>
                    </a:p>
                  </a:txBody>
                  <a:tcPr/>
                </a:tc>
                <a:tc>
                  <a:txBody>
                    <a:bodyPr/>
                    <a:lstStyle/>
                    <a:p>
                      <a:r>
                        <a:rPr lang="en-AU" dirty="0" smtClean="0"/>
                        <a:t>Very fast rate of ATP production, very limited store</a:t>
                      </a:r>
                      <a:r>
                        <a:rPr lang="en-AU" baseline="0" dirty="0" smtClean="0"/>
                        <a:t> of fuel. PC runs out quickly so needs to recover before available again</a:t>
                      </a:r>
                      <a:endParaRPr lang="en-AU" dirty="0"/>
                    </a:p>
                  </a:txBody>
                  <a:tcPr/>
                </a:tc>
                <a:extLst>
                  <a:ext uri="{0D108BD9-81ED-4DB2-BD59-A6C34878D82A}">
                    <a16:rowId xmlns:a16="http://schemas.microsoft.com/office/drawing/2014/main" val="1270571911"/>
                  </a:ext>
                </a:extLst>
              </a:tr>
              <a:tr h="1031445">
                <a:tc>
                  <a:txBody>
                    <a:bodyPr/>
                    <a:lstStyle/>
                    <a:p>
                      <a:pPr algn="ctr"/>
                      <a:r>
                        <a:rPr lang="en-AU" b="1" dirty="0" smtClean="0"/>
                        <a:t>Duration that the system can operate</a:t>
                      </a:r>
                      <a:endParaRPr lang="en-AU" b="1" dirty="0"/>
                    </a:p>
                  </a:txBody>
                  <a:tcPr/>
                </a:tc>
                <a:tc>
                  <a:txBody>
                    <a:bodyPr/>
                    <a:lstStyle/>
                    <a:p>
                      <a:r>
                        <a:rPr lang="en-AU" dirty="0" smtClean="0"/>
                        <a:t>Does not last long due</a:t>
                      </a:r>
                      <a:r>
                        <a:rPr lang="en-AU" baseline="0" dirty="0" smtClean="0"/>
                        <a:t> to limited fuel source and fast ATP production. ATP/PC system will deplete in 8 seconds when used at maximal intensity – as long as 12 seconds at lower intensity</a:t>
                      </a:r>
                      <a:endParaRPr lang="en-AU" dirty="0"/>
                    </a:p>
                  </a:txBody>
                  <a:tcPr/>
                </a:tc>
                <a:extLst>
                  <a:ext uri="{0D108BD9-81ED-4DB2-BD59-A6C34878D82A}">
                    <a16:rowId xmlns:a16="http://schemas.microsoft.com/office/drawing/2014/main" val="793920218"/>
                  </a:ext>
                </a:extLst>
              </a:tr>
              <a:tr h="722012">
                <a:tc>
                  <a:txBody>
                    <a:bodyPr/>
                    <a:lstStyle/>
                    <a:p>
                      <a:pPr algn="ctr"/>
                      <a:r>
                        <a:rPr lang="en-AU" b="1" dirty="0" smtClean="0"/>
                        <a:t>Cause of fatigue</a:t>
                      </a:r>
                      <a:endParaRPr lang="en-AU" b="1" dirty="0"/>
                    </a:p>
                  </a:txBody>
                  <a:tcPr/>
                </a:tc>
                <a:tc>
                  <a:txBody>
                    <a:bodyPr/>
                    <a:lstStyle/>
                    <a:p>
                      <a:r>
                        <a:rPr lang="en-AU" dirty="0" smtClean="0"/>
                        <a:t>Depletion</a:t>
                      </a:r>
                      <a:r>
                        <a:rPr lang="en-AU" baseline="0" dirty="0" smtClean="0"/>
                        <a:t> of fuel. Once the immediate stores of ATP and PC run out the system needs to recover before it can be used again</a:t>
                      </a:r>
                      <a:endParaRPr lang="en-AU" dirty="0"/>
                    </a:p>
                  </a:txBody>
                  <a:tcPr/>
                </a:tc>
                <a:extLst>
                  <a:ext uri="{0D108BD9-81ED-4DB2-BD59-A6C34878D82A}">
                    <a16:rowId xmlns:a16="http://schemas.microsoft.com/office/drawing/2014/main" val="2797848481"/>
                  </a:ext>
                </a:extLst>
              </a:tr>
              <a:tr h="722012">
                <a:tc>
                  <a:txBody>
                    <a:bodyPr/>
                    <a:lstStyle/>
                    <a:p>
                      <a:pPr algn="ctr"/>
                      <a:r>
                        <a:rPr lang="en-AU" b="1" dirty="0" smtClean="0"/>
                        <a:t>By-products of energy production</a:t>
                      </a:r>
                      <a:endParaRPr lang="en-AU" b="1" dirty="0"/>
                    </a:p>
                  </a:txBody>
                  <a:tcPr/>
                </a:tc>
                <a:tc>
                  <a:txBody>
                    <a:bodyPr/>
                    <a:lstStyle/>
                    <a:p>
                      <a:r>
                        <a:rPr lang="en-AU" dirty="0" smtClean="0"/>
                        <a:t>No by-products</a:t>
                      </a:r>
                      <a:r>
                        <a:rPr lang="en-AU" baseline="0" dirty="0" smtClean="0"/>
                        <a:t> other than heat – is a by-product of every energy system</a:t>
                      </a:r>
                      <a:endParaRPr lang="en-AU" dirty="0"/>
                    </a:p>
                  </a:txBody>
                  <a:tcPr/>
                </a:tc>
                <a:extLst>
                  <a:ext uri="{0D108BD9-81ED-4DB2-BD59-A6C34878D82A}">
                    <a16:rowId xmlns:a16="http://schemas.microsoft.com/office/drawing/2014/main" val="578609022"/>
                  </a:ext>
                </a:extLst>
              </a:tr>
              <a:tr h="1031445">
                <a:tc>
                  <a:txBody>
                    <a:bodyPr/>
                    <a:lstStyle/>
                    <a:p>
                      <a:pPr algn="ctr"/>
                      <a:r>
                        <a:rPr lang="en-AU" b="1" dirty="0" smtClean="0"/>
                        <a:t>Process</a:t>
                      </a:r>
                      <a:r>
                        <a:rPr lang="en-AU" b="1" baseline="0" dirty="0" smtClean="0"/>
                        <a:t> and rate of recovery</a:t>
                      </a:r>
                      <a:endParaRPr lang="en-AU" b="1" dirty="0"/>
                    </a:p>
                  </a:txBody>
                  <a:tcPr/>
                </a:tc>
                <a:tc>
                  <a:txBody>
                    <a:bodyPr/>
                    <a:lstStyle/>
                    <a:p>
                      <a:r>
                        <a:rPr lang="en-AU" dirty="0" smtClean="0"/>
                        <a:t>Recovers</a:t>
                      </a:r>
                      <a:r>
                        <a:rPr lang="en-AU" baseline="0" dirty="0" smtClean="0"/>
                        <a:t> as the </a:t>
                      </a:r>
                      <a:r>
                        <a:rPr lang="en-AU" baseline="0" dirty="0" err="1" smtClean="0"/>
                        <a:t>creatine</a:t>
                      </a:r>
                      <a:r>
                        <a:rPr lang="en-AU" baseline="0" dirty="0" smtClean="0"/>
                        <a:t> in the cell connects to the free phosphates again, storing them as PC to be used when needed. Takes up to 2 </a:t>
                      </a:r>
                      <a:r>
                        <a:rPr lang="en-AU" baseline="0" dirty="0" err="1" smtClean="0"/>
                        <a:t>mins</a:t>
                      </a:r>
                      <a:r>
                        <a:rPr lang="en-AU" baseline="0" dirty="0" smtClean="0"/>
                        <a:t> for complete recovery, ½ restored around 30 sec mark</a:t>
                      </a:r>
                      <a:endParaRPr lang="en-AU" dirty="0"/>
                    </a:p>
                  </a:txBody>
                  <a:tcPr/>
                </a:tc>
                <a:extLst>
                  <a:ext uri="{0D108BD9-81ED-4DB2-BD59-A6C34878D82A}">
                    <a16:rowId xmlns:a16="http://schemas.microsoft.com/office/drawing/2014/main" val="2975750862"/>
                  </a:ext>
                </a:extLst>
              </a:tr>
              <a:tr h="433529">
                <a:tc>
                  <a:txBody>
                    <a:bodyPr/>
                    <a:lstStyle/>
                    <a:p>
                      <a:pPr algn="ctr"/>
                      <a:r>
                        <a:rPr lang="en-AU" b="1" dirty="0" smtClean="0"/>
                        <a:t>Examples</a:t>
                      </a:r>
                      <a:endParaRPr lang="en-AU" b="1" dirty="0"/>
                    </a:p>
                  </a:txBody>
                  <a:tcPr/>
                </a:tc>
                <a:tc>
                  <a:txBody>
                    <a:bodyPr/>
                    <a:lstStyle/>
                    <a:p>
                      <a:r>
                        <a:rPr lang="en-AU" dirty="0" smtClean="0"/>
                        <a:t>100m sprint, discus, javelin, high jump –</a:t>
                      </a:r>
                      <a:r>
                        <a:rPr lang="en-AU" baseline="0" dirty="0" smtClean="0"/>
                        <a:t> very short duration sports.</a:t>
                      </a:r>
                      <a:endParaRPr lang="en-AU" dirty="0"/>
                    </a:p>
                  </a:txBody>
                  <a:tcPr/>
                </a:tc>
                <a:extLst>
                  <a:ext uri="{0D108BD9-81ED-4DB2-BD59-A6C34878D82A}">
                    <a16:rowId xmlns:a16="http://schemas.microsoft.com/office/drawing/2014/main" val="2372495363"/>
                  </a:ext>
                </a:extLst>
              </a:tr>
            </a:tbl>
          </a:graphicData>
        </a:graphic>
      </p:graphicFrame>
    </p:spTree>
    <p:extLst>
      <p:ext uri="{BB962C8B-B14F-4D97-AF65-F5344CB8AC3E}">
        <p14:creationId xmlns:p14="http://schemas.microsoft.com/office/powerpoint/2010/main" val="17458645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3" descr="5-1-8.jpg"/>
          <p:cNvPicPr>
            <a:picLocks noGrp="1" noChangeAspect="1"/>
          </p:cNvPicPr>
          <p:nvPr/>
        </p:nvPicPr>
        <p:blipFill>
          <a:blip r:embed="rId2" cstate="print"/>
          <a:stretch>
            <a:fillRect/>
          </a:stretch>
        </p:blipFill>
        <p:spPr>
          <a:xfrm>
            <a:off x="2400300" y="800100"/>
            <a:ext cx="7391400" cy="5257800"/>
          </a:xfrm>
          <a:prstGeom prst="rect">
            <a:avLst/>
          </a:prstGeom>
        </p:spPr>
      </p:pic>
    </p:spTree>
    <p:extLst>
      <p:ext uri="{BB962C8B-B14F-4D97-AF65-F5344CB8AC3E}">
        <p14:creationId xmlns:p14="http://schemas.microsoft.com/office/powerpoint/2010/main" val="3632783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b="1" dirty="0" smtClean="0"/>
              <a:t>Lactic Acid Energy System</a:t>
            </a:r>
            <a:endParaRPr lang="en-AU" b="1" dirty="0"/>
          </a:p>
        </p:txBody>
      </p:sp>
    </p:spTree>
    <p:extLst>
      <p:ext uri="{BB962C8B-B14F-4D97-AF65-F5344CB8AC3E}">
        <p14:creationId xmlns:p14="http://schemas.microsoft.com/office/powerpoint/2010/main" val="1825024797"/>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docProps/app.xml><?xml version="1.0" encoding="utf-8"?>
<Properties xmlns="http://schemas.openxmlformats.org/officeDocument/2006/extended-properties" xmlns:vt="http://schemas.openxmlformats.org/officeDocument/2006/docPropsVTypes">
  <Template>Atlas</Template>
  <TotalTime>325</TotalTime>
  <Words>1158</Words>
  <Application>Microsoft Office PowerPoint</Application>
  <PresentationFormat>Widescreen</PresentationFormat>
  <Paragraphs>82</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 Light</vt:lpstr>
      <vt:lpstr>Rockwell</vt:lpstr>
      <vt:lpstr>Wingdings</vt:lpstr>
      <vt:lpstr>Atlas</vt:lpstr>
      <vt:lpstr>Factors Affecting Performance</vt:lpstr>
      <vt:lpstr>Critical Question 1:  How does training affect performance?</vt:lpstr>
      <vt:lpstr>How does training affect performance?</vt:lpstr>
      <vt:lpstr>Energy Systems</vt:lpstr>
      <vt:lpstr>Energy Systems</vt:lpstr>
      <vt:lpstr>Alactacid (ATP/PC) Energy System</vt:lpstr>
      <vt:lpstr>PowerPoint Presentation</vt:lpstr>
      <vt:lpstr>PowerPoint Presentation</vt:lpstr>
      <vt:lpstr>Lactic Acid Energy System</vt:lpstr>
      <vt:lpstr>PowerPoint Presentation</vt:lpstr>
      <vt:lpstr>Aerobic Energy System</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Factors Affecting Performance</dc:title>
  <dc:creator>Microsoft Office User</dc:creator>
  <cp:lastModifiedBy>Lenovo</cp:lastModifiedBy>
  <cp:revision>24</cp:revision>
  <dcterms:created xsi:type="dcterms:W3CDTF">2017-11-21T09:38:26Z</dcterms:created>
  <dcterms:modified xsi:type="dcterms:W3CDTF">2017-11-25T09:14:25Z</dcterms:modified>
</cp:coreProperties>
</file>