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Lst>
  <p:notesMasterIdLst>
    <p:notesMasterId r:id="rId14"/>
  </p:notesMasterIdLst>
  <p:handoutMasterIdLst>
    <p:handoutMasterId r:id="rId15"/>
  </p:handoutMasterIdLst>
  <p:sldIdLst>
    <p:sldId id="277" r:id="rId3"/>
    <p:sldId id="268" r:id="rId4"/>
    <p:sldId id="287" r:id="rId5"/>
    <p:sldId id="288" r:id="rId6"/>
    <p:sldId id="282" r:id="rId7"/>
    <p:sldId id="289" r:id="rId8"/>
    <p:sldId id="286" r:id="rId9"/>
    <p:sldId id="290" r:id="rId10"/>
    <p:sldId id="285" r:id="rId11"/>
    <p:sldId id="283" r:id="rId12"/>
    <p:sldId id="284"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2496">
          <p15:clr>
            <a:srgbClr val="A4A3A4"/>
          </p15:clr>
        </p15:guide>
        <p15:guide id="4" orient="horz" pos="1200">
          <p15:clr>
            <a:srgbClr val="A4A3A4"/>
          </p15:clr>
        </p15:guide>
        <p15:guide id="5" orient="horz" pos="3888">
          <p15:clr>
            <a:srgbClr val="A4A3A4"/>
          </p15:clr>
        </p15:guide>
        <p15:guide id="6" pos="3839">
          <p15:clr>
            <a:srgbClr val="A4A3A4"/>
          </p15:clr>
        </p15:guide>
        <p15:guide id="7" pos="959">
          <p15:clr>
            <a:srgbClr val="A4A3A4"/>
          </p15:clr>
        </p15:guide>
        <p15:guide id="8" pos="6719">
          <p15:clr>
            <a:srgbClr val="A4A3A4"/>
          </p15:clr>
        </p15:guide>
        <p15:guide id="9" pos="383">
          <p15:clr>
            <a:srgbClr val="A4A3A4"/>
          </p15:clr>
        </p15:guide>
        <p15:guide id="10" pos="4703">
          <p15:clr>
            <a:srgbClr val="A4A3A4"/>
          </p15:clr>
        </p15:guide>
        <p15:guide id="11" pos="10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0" autoAdjust="0"/>
    <p:restoredTop sz="96187" autoAdjust="0"/>
  </p:normalViewPr>
  <p:slideViewPr>
    <p:cSldViewPr>
      <p:cViewPr varScale="1">
        <p:scale>
          <a:sx n="127" d="100"/>
          <a:sy n="127" d="100"/>
        </p:scale>
        <p:origin x="580" y="88"/>
      </p:cViewPr>
      <p:guideLst>
        <p:guide orient="horz" pos="2160"/>
        <p:guide orient="horz" pos="864"/>
        <p:guide orient="horz" pos="2496"/>
        <p:guide orient="horz" pos="1200"/>
        <p:guide orient="horz" pos="3888"/>
        <p:guide pos="3839"/>
        <p:guide pos="959"/>
        <p:guide pos="6719"/>
        <p:guide pos="383"/>
        <p:guide pos="4703"/>
        <p:guide pos="102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85FFBF-2C64-42CD-9E2F-09E2049D891B}" type="datetimeFigureOut">
              <a:rPr lang="en-US"/>
              <a:t>4/6/2018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AF2C6B-0C1B-4F88-BCBA-898BA50DE788}" type="slidenum">
              <a:rPr/>
              <a:t>‹#›</a:t>
            </a:fld>
            <a:endParaRPr dirty="0"/>
          </a:p>
        </p:txBody>
      </p:sp>
    </p:spTree>
    <p:extLst>
      <p:ext uri="{BB962C8B-B14F-4D97-AF65-F5344CB8AC3E}">
        <p14:creationId xmlns:p14="http://schemas.microsoft.com/office/powerpoint/2010/main" val="241093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3DF44-BBF1-44C7-A0B1-7B7B2F7B3880}" type="datetimeFigureOut">
              <a:rPr lang="en-US"/>
              <a:t>4/6/2018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E53BB-F993-49A1-9E37-CA3E5BE0709B}" type="slidenum">
              <a:rPr/>
              <a:t>‹#›</a:t>
            </a:fld>
            <a:endParaRPr dirty="0"/>
          </a:p>
        </p:txBody>
      </p:sp>
    </p:spTree>
    <p:extLst>
      <p:ext uri="{BB962C8B-B14F-4D97-AF65-F5344CB8AC3E}">
        <p14:creationId xmlns:p14="http://schemas.microsoft.com/office/powerpoint/2010/main" val="6098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E53BB-F993-49A1-9E37-CA3E5BE0709B}" type="slidenum">
              <a:rPr lang="en-US" smtClean="0"/>
              <a:t>1</a:t>
            </a:fld>
            <a:endParaRPr lang="en-US" dirty="0"/>
          </a:p>
        </p:txBody>
      </p:sp>
    </p:spTree>
    <p:extLst>
      <p:ext uri="{BB962C8B-B14F-4D97-AF65-F5344CB8AC3E}">
        <p14:creationId xmlns:p14="http://schemas.microsoft.com/office/powerpoint/2010/main" val="165906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sp>
        <p:nvSpPr>
          <p:cNvPr id="7" name="Rectangle 12"/>
          <p:cNvSpPr/>
          <p:nvPr/>
        </p:nvSpPr>
        <p:spPr bwMode="ltGray">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16"/>
          <p:cNvSpPr/>
          <p:nvPr/>
        </p:nvSpPr>
        <p:spPr bwMode="ltGray">
          <a:xfrm flipH="1" flipV="1">
            <a:off x="0" y="3076712"/>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bwMode="ltGray"/>
        <p:txBody>
          <a:bodyPr/>
          <a:lstStyle>
            <a:lvl1pPr>
              <a:defRPr>
                <a:solidFill>
                  <a:schemeClr val="tx1"/>
                </a:solidFill>
              </a:defRPr>
            </a:lvl1pPr>
          </a:lstStyle>
          <a:p>
            <a:fld id="{42D0201E-7B0F-42E7-80A0-E79B7AA39E81}" type="datetime1">
              <a:rPr lang="en-US" smtClean="0"/>
              <a:t>4/6/2018</a:t>
            </a:fld>
            <a:endParaRPr lang="en-US" dirty="0"/>
          </a:p>
        </p:txBody>
      </p:sp>
      <p:sp>
        <p:nvSpPr>
          <p:cNvPr id="5" name="Footer Placeholder 4"/>
          <p:cNvSpPr>
            <a:spLocks noGrp="1"/>
          </p:cNvSpPr>
          <p:nvPr>
            <p:ph type="ftr" sz="quarter" idx="11"/>
          </p:nvPr>
        </p:nvSpPr>
        <p:spPr bwMode="ltGray"/>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bwMode="ltGray"/>
        <p:txBody>
          <a:bodyPr/>
          <a:lstStyle>
            <a:lvl1pPr>
              <a:defRPr>
                <a:solidFill>
                  <a:schemeClr val="tx1"/>
                </a:solidFill>
              </a:defRPr>
            </a:lvl1pPr>
          </a:lstStyle>
          <a:p>
            <a:fld id="{5382E9EE-A870-438B-947A-FF671DFAFC96}" type="slidenum">
              <a:rPr lang="en-US" smtClean="0"/>
              <a:pPr/>
              <a:t>‹#›</a:t>
            </a:fld>
            <a:endParaRPr lang="en-US" dirty="0"/>
          </a:p>
        </p:txBody>
      </p:sp>
      <p:sp>
        <p:nvSpPr>
          <p:cNvPr id="3" name="Subtitle 2"/>
          <p:cNvSpPr>
            <a:spLocks noGrp="1"/>
          </p:cNvSpPr>
          <p:nvPr>
            <p:ph type="subTitle" idx="1"/>
          </p:nvPr>
        </p:nvSpPr>
        <p:spPr bwMode="ltGray">
          <a:xfrm>
            <a:off x="1501775" y="5638800"/>
            <a:ext cx="7335837" cy="1219200"/>
          </a:xfrm>
        </p:spPr>
        <p:txBody>
          <a:bodyPr/>
          <a:lstStyle>
            <a:lvl1pPr marL="0" indent="0" algn="l">
              <a:spcBef>
                <a:spcPts val="0"/>
              </a:spcBef>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bwMode="ltGray">
          <a:xfrm>
            <a:off x="1522413" y="3581400"/>
            <a:ext cx="9144000" cy="1908446"/>
          </a:xfrm>
        </p:spPr>
        <p:txBody>
          <a:bodyPr>
            <a:noAutofit/>
          </a:bodyPr>
          <a:lstStyle>
            <a:lvl1pPr>
              <a:lnSpc>
                <a:spcPct val="85000"/>
              </a:lnSpc>
              <a:defRPr sz="6600">
                <a:solidFill>
                  <a:schemeClr val="accent1"/>
                </a:solidFill>
              </a:defRPr>
            </a:lvl1pPr>
          </a:lstStyle>
          <a:p>
            <a:r>
              <a:rPr lang="en-US" smtClean="0"/>
              <a:t>Click to edit Master title style</a:t>
            </a:r>
            <a:endParaRPr dirty="0"/>
          </a:p>
        </p:txBody>
      </p:sp>
      <p:pic>
        <p:nvPicPr>
          <p:cNvPr id="9" name="Picture 8"/>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828" y="0"/>
            <a:ext cx="12188952" cy="2499594"/>
          </a:xfrm>
          <a:prstGeom prst="rect">
            <a:avLst/>
          </a:prstGeom>
        </p:spPr>
      </p:pic>
    </p:spTree>
    <p:extLst>
      <p:ext uri="{BB962C8B-B14F-4D97-AF65-F5344CB8AC3E}">
        <p14:creationId xmlns:p14="http://schemas.microsoft.com/office/powerpoint/2010/main" val="241424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CFAF80-2FB0-4F15-84E2-CEDA4EA92FB0}"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2E9EE-A870-438B-947A-FF671DFAFC96}" type="slidenum">
              <a:rPr lang="en-US" smtClean="0"/>
              <a:t>‹#›</a:t>
            </a:fld>
            <a:endParaRPr lang="en-US" dirty="0"/>
          </a:p>
        </p:txBody>
      </p:sp>
      <p:sp>
        <p:nvSpPr>
          <p:cNvPr id="3" name="Vertical Text Placeholder 2"/>
          <p:cNvSpPr>
            <a:spLocks noGrp="1"/>
          </p:cNvSpPr>
          <p:nvPr>
            <p:ph type="body" orient="vert" idx="1"/>
          </p:nvPr>
        </p:nvSpPr>
        <p:spPr>
          <a:xfrm>
            <a:off x="1522414" y="1905000"/>
            <a:ext cx="9144000" cy="4267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696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bwMode="black">
          <a:xfrm>
            <a:off x="9294812" y="1755925"/>
            <a:ext cx="1371602" cy="4416275"/>
          </a:xfrm>
        </p:spPr>
        <p:txBody>
          <a:bodyPr vert="eaVert"/>
          <a:lstStyle>
            <a:lvl1pPr>
              <a:defRPr>
                <a:solidFill>
                  <a:schemeClr val="tx1"/>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3" y="1752600"/>
            <a:ext cx="7619999" cy="4406360"/>
          </a:xfrm>
        </p:spPr>
        <p:txBody>
          <a:bodyPr vert="eaVert"/>
          <a:lstStyle>
            <a:lvl5pPr>
              <a:defRPr/>
            </a:lvl5pPr>
            <a:lvl6pPr>
              <a:defRPr baseline="0"/>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9"/>
          <p:cNvSpPr>
            <a:spLocks noGrp="1"/>
          </p:cNvSpPr>
          <p:nvPr>
            <p:ph type="dt" sz="half" idx="10"/>
          </p:nvPr>
        </p:nvSpPr>
        <p:spPr/>
        <p:txBody>
          <a:bodyPr/>
          <a:lstStyle/>
          <a:p>
            <a:fld id="{65FCBD09-8E33-4253-99B8-B12917FA4EA0}" type="datetime1">
              <a:rPr lang="en-US" smtClean="0"/>
              <a:t>4/6/2018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5382E9EE-A870-438B-947A-FF671DFAFC96}" type="slidenum">
              <a:rPr lang="en-US" smtClean="0"/>
              <a:pPr/>
              <a:t>‹#›</a:t>
            </a:fld>
            <a:endParaRPr lang="en-US" dirty="0"/>
          </a:p>
        </p:txBody>
      </p:sp>
    </p:spTree>
    <p:extLst>
      <p:ext uri="{BB962C8B-B14F-4D97-AF65-F5344CB8AC3E}">
        <p14:creationId xmlns:p14="http://schemas.microsoft.com/office/powerpoint/2010/main" val="51749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EF5D87-98E8-4941-8BAA-7E6DE11EE9B8}" type="datetime1">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2E9EE-A870-438B-947A-FF671DFAFC96}"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19508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12"/>
          <p:cNvSpPr/>
          <p:nvPr/>
        </p:nvSpPr>
        <p:spPr bwMode="ltGray">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5" name="Rectangle 12"/>
          <p:cNvSpPr/>
          <p:nvPr/>
        </p:nvSpPr>
        <p:spPr bwMode="ltGray">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ltGray">
          <a:xfrm>
            <a:off x="1522413" y="1371600"/>
            <a:ext cx="9144000" cy="2743200"/>
          </a:xfrm>
        </p:spPr>
        <p:txBody>
          <a:bodyPr anchor="b">
            <a:normAutofit/>
          </a:bodyPr>
          <a:lstStyle>
            <a:lvl1pPr algn="l">
              <a:lnSpc>
                <a:spcPct val="85000"/>
              </a:lnSpc>
              <a:defRPr sz="6000" b="0" cap="none" baseline="0">
                <a:solidFill>
                  <a:schemeClr val="accent1"/>
                </a:solidFill>
              </a:defRPr>
            </a:lvl1pPr>
          </a:lstStyle>
          <a:p>
            <a:r>
              <a:rPr lang="en-US" smtClean="0"/>
              <a:t>Click to edit Master title style</a:t>
            </a:r>
            <a:endParaRPr/>
          </a:p>
        </p:txBody>
      </p:sp>
      <p:sp>
        <p:nvSpPr>
          <p:cNvPr id="3" name="Text Placeholder 2"/>
          <p:cNvSpPr>
            <a:spLocks noGrp="1"/>
          </p:cNvSpPr>
          <p:nvPr>
            <p:ph type="body" idx="1"/>
          </p:nvPr>
        </p:nvSpPr>
        <p:spPr bwMode="ltGray">
          <a:xfrm>
            <a:off x="1522414" y="4267201"/>
            <a:ext cx="7315198" cy="1066800"/>
          </a:xfrm>
        </p:spPr>
        <p:txBody>
          <a:bodyPr anchor="t">
            <a:normAutofit/>
          </a:bodyPr>
          <a:lstStyle>
            <a:lvl1pPr marL="0" indent="0">
              <a:spcBef>
                <a:spcPts val="600"/>
              </a:spcBef>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bwMode="ltGray"/>
        <p:txBody>
          <a:bodyPr/>
          <a:lstStyle/>
          <a:p>
            <a:fld id="{1268617A-FE06-4D83-B8FD-200D8F9DD952}" type="datetime1">
              <a:rPr lang="en-US" smtClean="0"/>
              <a:t>4/6/2018</a:t>
            </a:fld>
            <a:endParaRPr lang="en-US" dirty="0"/>
          </a:p>
        </p:txBody>
      </p:sp>
      <p:sp>
        <p:nvSpPr>
          <p:cNvPr id="5" name="Footer Placeholder 4"/>
          <p:cNvSpPr>
            <a:spLocks noGrp="1"/>
          </p:cNvSpPr>
          <p:nvPr>
            <p:ph type="ftr" sz="quarter" idx="11"/>
          </p:nvPr>
        </p:nvSpPr>
        <p:spPr bwMode="ltGray"/>
        <p:txBody>
          <a:bodyPr/>
          <a:lstStyle/>
          <a:p>
            <a:endParaRPr lang="en-US" dirty="0"/>
          </a:p>
        </p:txBody>
      </p:sp>
      <p:sp>
        <p:nvSpPr>
          <p:cNvPr id="6" name="Slide Number Placeholder 5"/>
          <p:cNvSpPr>
            <a:spLocks noGrp="1"/>
          </p:cNvSpPr>
          <p:nvPr>
            <p:ph type="sldNum" sz="quarter" idx="12"/>
          </p:nvPr>
        </p:nvSpPr>
        <p:spPr bwMode="ltGray"/>
        <p:txBody>
          <a:bodyPr/>
          <a:lstStyle/>
          <a:p>
            <a:fld id="{5382E9EE-A870-438B-947A-FF671DFAFC96}" type="slidenum">
              <a:rPr lang="en-US" smtClean="0"/>
              <a:t>‹#›</a:t>
            </a:fld>
            <a:endParaRPr lang="en-US" dirty="0"/>
          </a:p>
        </p:txBody>
      </p:sp>
    </p:spTree>
    <p:extLst>
      <p:ext uri="{BB962C8B-B14F-4D97-AF65-F5344CB8AC3E}">
        <p14:creationId xmlns:p14="http://schemas.microsoft.com/office/powerpoint/2010/main" val="5328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74638"/>
            <a:ext cx="10439401" cy="10969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9862" y="1905000"/>
            <a:ext cx="4416552"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4BBC967-8065-4CF3-9F67-FCDDF5074317}"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2E9EE-A870-438B-947A-FF671DFAFC96}" type="slidenum">
              <a:rPr lang="en-US" smtClean="0"/>
              <a:t>‹#›</a:t>
            </a:fld>
            <a:endParaRPr lang="en-US" dirty="0"/>
          </a:p>
        </p:txBody>
      </p:sp>
    </p:spTree>
    <p:extLst>
      <p:ext uri="{BB962C8B-B14F-4D97-AF65-F5344CB8AC3E}">
        <p14:creationId xmlns:p14="http://schemas.microsoft.com/office/powerpoint/2010/main" val="31641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7013" y="274638"/>
            <a:ext cx="10439401" cy="1096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7C65BE9-DA0E-4B63-A85D-D89A0A7D49C2}" type="datetime1">
              <a:rPr lang="en-US" smtClean="0"/>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82E9EE-A870-438B-947A-FF671DFAFC96}" type="slidenum">
              <a:rPr lang="en-US" smtClean="0"/>
              <a:t>‹#›</a:t>
            </a:fld>
            <a:endParaRPr lang="en-US" dirty="0"/>
          </a:p>
        </p:txBody>
      </p:sp>
    </p:spTree>
    <p:extLst>
      <p:ext uri="{BB962C8B-B14F-4D97-AF65-F5344CB8AC3E}">
        <p14:creationId xmlns:p14="http://schemas.microsoft.com/office/powerpoint/2010/main" val="278465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B9B6FF5-9962-4C81-83AB-7A9AE0B798D9}" type="datetime1">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2E9EE-A870-438B-947A-FF671DFAFC96}" type="slidenum">
              <a:rPr lang="en-US" smtClean="0"/>
              <a:t>‹#›</a:t>
            </a:fld>
            <a:endParaRPr lang="en-US" dirty="0"/>
          </a:p>
        </p:txBody>
      </p:sp>
    </p:spTree>
    <p:extLst>
      <p:ext uri="{BB962C8B-B14F-4D97-AF65-F5344CB8AC3E}">
        <p14:creationId xmlns:p14="http://schemas.microsoft.com/office/powerpoint/2010/main" val="179162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Date Placeholder 4"/>
          <p:cNvSpPr>
            <a:spLocks noGrp="1"/>
          </p:cNvSpPr>
          <p:nvPr>
            <p:ph type="dt" sz="half" idx="10"/>
          </p:nvPr>
        </p:nvSpPr>
        <p:spPr/>
        <p:txBody>
          <a:bodyPr/>
          <a:lstStyle/>
          <a:p>
            <a:fld id="{65FCBD09-8E33-4253-99B8-B12917FA4EA0}" type="datetime1">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5382E9EE-A870-438B-947A-FF671DFAFC96}" type="slidenum">
              <a:rPr lang="en-US" smtClean="0"/>
              <a:pPr/>
              <a:t>‹#›</a:t>
            </a:fld>
            <a:endParaRPr lang="en-US" dirty="0"/>
          </a:p>
        </p:txBody>
      </p:sp>
    </p:spTree>
    <p:extLst>
      <p:ext uri="{BB962C8B-B14F-4D97-AF65-F5344CB8AC3E}">
        <p14:creationId xmlns:p14="http://schemas.microsoft.com/office/powerpoint/2010/main" val="331275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Date Placeholder 4"/>
          <p:cNvSpPr>
            <a:spLocks noGrp="1"/>
          </p:cNvSpPr>
          <p:nvPr>
            <p:ph type="dt" sz="half" idx="10"/>
          </p:nvPr>
        </p:nvSpPr>
        <p:spPr bwMode="white"/>
        <p:txBody>
          <a:bodyPr/>
          <a:lstStyle/>
          <a:p>
            <a:fld id="{0FAE0BD8-0B74-43D4-B351-0C0C23226CBB}" type="datetime1">
              <a:rPr lang="en-US" smtClean="0"/>
              <a:t>4/6/2018</a:t>
            </a:fld>
            <a:endParaRPr lang="en-US" dirty="0"/>
          </a:p>
        </p:txBody>
      </p:sp>
      <p:sp>
        <p:nvSpPr>
          <p:cNvPr id="6" name="Footer Placeholder 5"/>
          <p:cNvSpPr>
            <a:spLocks noGrp="1"/>
          </p:cNvSpPr>
          <p:nvPr>
            <p:ph type="ftr" sz="quarter" idx="11"/>
          </p:nvPr>
        </p:nvSpPr>
        <p:spPr bwMode="white"/>
        <p:txBody>
          <a:bodyPr/>
          <a:lstStyle/>
          <a:p>
            <a:endParaRPr lang="en-US" dirty="0"/>
          </a:p>
        </p:txBody>
      </p:sp>
      <p:sp>
        <p:nvSpPr>
          <p:cNvPr id="7" name="Slide Number Placeholder 6"/>
          <p:cNvSpPr>
            <a:spLocks noGrp="1"/>
          </p:cNvSpPr>
          <p:nvPr>
            <p:ph type="sldNum" sz="quarter" idx="12"/>
          </p:nvPr>
        </p:nvSpPr>
        <p:spPr bwMode="white"/>
        <p:txBody>
          <a:bodyPr/>
          <a:lstStyle/>
          <a:p>
            <a:fld id="{5382E9EE-A870-438B-947A-FF671DFAFC96}" type="slidenum">
              <a:rPr lang="en-US" smtClean="0"/>
              <a:t>‹#›</a:t>
            </a:fld>
            <a:endParaRPr lang="en-US" dirty="0"/>
          </a:p>
        </p:txBody>
      </p:sp>
      <p:sp>
        <p:nvSpPr>
          <p:cNvPr id="3" name="Content Placeholder 2"/>
          <p:cNvSpPr>
            <a:spLocks noGrp="1"/>
          </p:cNvSpPr>
          <p:nvPr>
            <p:ph idx="1"/>
          </p:nvPr>
        </p:nvSpPr>
        <p:spPr>
          <a:xfrm>
            <a:off x="608013" y="457200"/>
            <a:ext cx="6324599"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ltGray">
          <a:xfrm>
            <a:off x="7923212" y="3962400"/>
            <a:ext cx="3781439" cy="1828800"/>
          </a:xfrm>
        </p:spPr>
        <p:txBody>
          <a:bodyPr>
            <a:normAutofit/>
          </a:bodyPr>
          <a:lstStyle>
            <a:lvl1pPr marL="0" indent="0">
              <a:spcBef>
                <a:spcPts val="12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 name="Title 1"/>
          <p:cNvSpPr>
            <a:spLocks noGrp="1"/>
          </p:cNvSpPr>
          <p:nvPr>
            <p:ph type="title"/>
          </p:nvPr>
        </p:nvSpPr>
        <p:spPr bwMode="ltGray">
          <a:xfrm>
            <a:off x="7923212" y="457200"/>
            <a:ext cx="3781439" cy="3276600"/>
          </a:xfrm>
        </p:spPr>
        <p:txBody>
          <a:bodyPr anchor="b">
            <a:noAutofit/>
          </a:bodyPr>
          <a:lstStyle>
            <a:lvl1pPr algn="l">
              <a:defRPr sz="4000" b="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34127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2"/>
          <p:cNvSpPr/>
          <p:nvPr/>
        </p:nvSpPr>
        <p:spPr bwMode="ltGray">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Date Placeholder 4"/>
          <p:cNvSpPr>
            <a:spLocks noGrp="1"/>
          </p:cNvSpPr>
          <p:nvPr>
            <p:ph type="dt" sz="half" idx="10"/>
          </p:nvPr>
        </p:nvSpPr>
        <p:spPr bwMode="white"/>
        <p:txBody>
          <a:bodyPr/>
          <a:lstStyle/>
          <a:p>
            <a:fld id="{46C8AD9C-723B-4585-904F-27FEBC2ACD5F}" type="datetime1">
              <a:rPr lang="en-US" smtClean="0"/>
              <a:t>4/6/2018</a:t>
            </a:fld>
            <a:endParaRPr lang="en-US" dirty="0"/>
          </a:p>
        </p:txBody>
      </p:sp>
      <p:sp>
        <p:nvSpPr>
          <p:cNvPr id="6" name="Footer Placeholder 5"/>
          <p:cNvSpPr>
            <a:spLocks noGrp="1"/>
          </p:cNvSpPr>
          <p:nvPr>
            <p:ph type="ftr" sz="quarter" idx="11"/>
          </p:nvPr>
        </p:nvSpPr>
        <p:spPr bwMode="white"/>
        <p:txBody>
          <a:bodyPr/>
          <a:lstStyle/>
          <a:p>
            <a:endParaRPr lang="en-US" dirty="0"/>
          </a:p>
        </p:txBody>
      </p:sp>
      <p:sp>
        <p:nvSpPr>
          <p:cNvPr id="7" name="Slide Number Placeholder 6"/>
          <p:cNvSpPr>
            <a:spLocks noGrp="1"/>
          </p:cNvSpPr>
          <p:nvPr>
            <p:ph type="sldNum" sz="quarter" idx="12"/>
          </p:nvPr>
        </p:nvSpPr>
        <p:spPr bwMode="white"/>
        <p:txBody>
          <a:bodyPr/>
          <a:lstStyle/>
          <a:p>
            <a:fld id="{5382E9EE-A870-438B-947A-FF671DFAFC96}" type="slidenum">
              <a:rPr lang="en-US" smtClean="0"/>
              <a:t>‹#›</a:t>
            </a:fld>
            <a:endParaRPr lang="en-US" dirty="0"/>
          </a:p>
        </p:txBody>
      </p:sp>
      <p:sp>
        <p:nvSpPr>
          <p:cNvPr id="3" name="Picture Placeholder 2"/>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bwMode="ltGray">
          <a:xfrm>
            <a:off x="7923211" y="3962400"/>
            <a:ext cx="3781439" cy="1828800"/>
          </a:xfrm>
        </p:spPr>
        <p:txBody>
          <a:bodyPr>
            <a:normAutofit/>
          </a:bodyPr>
          <a:lstStyle>
            <a:lvl1pPr marL="0" indent="0">
              <a:spcBef>
                <a:spcPts val="12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 name="Title 1"/>
          <p:cNvSpPr>
            <a:spLocks noGrp="1"/>
          </p:cNvSpPr>
          <p:nvPr>
            <p:ph type="title"/>
          </p:nvPr>
        </p:nvSpPr>
        <p:spPr bwMode="ltGray">
          <a:xfrm>
            <a:off x="7923211" y="457200"/>
            <a:ext cx="3781439" cy="3276600"/>
          </a:xfrm>
        </p:spPr>
        <p:txBody>
          <a:bodyPr anchor="b">
            <a:noAutofit/>
          </a:bodyPr>
          <a:lstStyle>
            <a:lvl1pPr algn="l">
              <a:defRPr sz="4000" b="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31268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60" y="0"/>
            <a:ext cx="12188952" cy="1510922"/>
          </a:xfrm>
          <a:prstGeom prst="rect">
            <a:avLst/>
          </a:prstGeom>
        </p:spPr>
      </p:pic>
      <p:sp>
        <p:nvSpPr>
          <p:cNvPr id="7" name="Rectangle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000">
                <a:solidFill>
                  <a:schemeClr val="tx2"/>
                </a:solidFill>
              </a:defRPr>
            </a:lvl1pPr>
          </a:lstStyle>
          <a:p>
            <a:fld id="{65FCBD09-8E33-4253-99B8-B12917FA4EA0}" type="datetime1">
              <a:rPr lang="en-US" smtClean="0"/>
              <a:t>4/6/2018</a:t>
            </a:fld>
            <a:endParaRPr lang="en-US" dirty="0"/>
          </a:p>
        </p:txBody>
      </p:sp>
      <p:sp>
        <p:nvSpPr>
          <p:cNvPr id="5" name="Footer Placeholder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000">
                <a:solidFill>
                  <a:schemeClr val="tx2"/>
                </a:solidFill>
              </a:defRPr>
            </a:lvl1pPr>
          </a:lstStyle>
          <a:p>
            <a:fld id="{5382E9EE-A870-438B-947A-FF671DFAFC96}" type="slidenum">
              <a:rPr lang="en-US" smtClean="0"/>
              <a:pPr/>
              <a:t>‹#›</a:t>
            </a:fld>
            <a:endParaRPr lang="en-US" dirty="0"/>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gray">
          <a:xfrm>
            <a:off x="227012" y="274638"/>
            <a:ext cx="10439402" cy="1096962"/>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386387316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SzPct val="80000"/>
        <a:buFont typeface="Wingdings" pitchFamily="2" charset="2"/>
        <a:buChar char="§"/>
        <a:defRPr sz="2000" kern="1200">
          <a:solidFill>
            <a:schemeClr val="tx2"/>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2"/>
          </a:solidFill>
          <a:latin typeface="+mn-lt"/>
          <a:ea typeface="+mn-ea"/>
          <a:cs typeface="+mn-cs"/>
        </a:defRPr>
      </a:lvl2pPr>
      <a:lvl3pPr marL="685800" indent="-182880" algn="l" defTabSz="914400" rtl="0" eaLnBrk="1" latinLnBrk="0" hangingPunct="1">
        <a:lnSpc>
          <a:spcPct val="90000"/>
        </a:lnSpc>
        <a:spcBef>
          <a:spcPts val="800"/>
        </a:spcBef>
        <a:buSzPct val="80000"/>
        <a:buFont typeface="Wingdings" pitchFamily="2" charset="2"/>
        <a:buChar char="§"/>
        <a:defRPr sz="1800" kern="1200">
          <a:solidFill>
            <a:schemeClr val="tx2"/>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800" kern="1200">
          <a:solidFill>
            <a:schemeClr val="tx2"/>
          </a:solidFill>
          <a:latin typeface="+mn-lt"/>
          <a:ea typeface="+mn-ea"/>
          <a:cs typeface="+mn-cs"/>
        </a:defRPr>
      </a:lvl4pPr>
      <a:lvl5pPr marL="1051560" indent="-182880" algn="l" defTabSz="914400" rtl="0" eaLnBrk="1" latinLnBrk="0" hangingPunct="1">
        <a:lnSpc>
          <a:spcPct val="90000"/>
        </a:lnSpc>
        <a:spcBef>
          <a:spcPts val="600"/>
        </a:spcBef>
        <a:buSzPct val="80000"/>
        <a:buFont typeface="Wingdings" pitchFamily="2" charset="2"/>
        <a:buChar char="§"/>
        <a:defRPr sz="1800" kern="1200">
          <a:solidFill>
            <a:schemeClr val="tx2"/>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800" kern="1200">
          <a:solidFill>
            <a:schemeClr val="tx2"/>
          </a:solidFill>
          <a:latin typeface="+mn-lt"/>
          <a:ea typeface="+mn-ea"/>
          <a:cs typeface="+mn-cs"/>
        </a:defRPr>
      </a:lvl6pPr>
      <a:lvl7pPr marL="1417320" indent="-182880" algn="l" defTabSz="914400" rtl="0" eaLnBrk="1" latinLnBrk="0" hangingPunct="1">
        <a:lnSpc>
          <a:spcPct val="90000"/>
        </a:lnSpc>
        <a:spcBef>
          <a:spcPts val="600"/>
        </a:spcBef>
        <a:buSzPct val="80000"/>
        <a:buFont typeface="Wingdings" pitchFamily="2" charset="2"/>
        <a:buChar char="§"/>
        <a:defRPr sz="1800" kern="1200">
          <a:solidFill>
            <a:schemeClr val="tx2"/>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800" kern="1200">
          <a:solidFill>
            <a:schemeClr val="tx2"/>
          </a:solidFill>
          <a:latin typeface="+mn-lt"/>
          <a:ea typeface="+mn-ea"/>
          <a:cs typeface="+mn-cs"/>
        </a:defRPr>
      </a:lvl8pPr>
      <a:lvl9pPr marL="1783080" indent="-182880" algn="l" defTabSz="914400" rtl="0" eaLnBrk="1" latinLnBrk="0" hangingPunct="1">
        <a:lnSpc>
          <a:spcPct val="90000"/>
        </a:lnSpc>
        <a:spcBef>
          <a:spcPts val="600"/>
        </a:spcBef>
        <a:buSzPct val="8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4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2414" y="4437112"/>
            <a:ext cx="9324526" cy="2232248"/>
          </a:xfrm>
        </p:spPr>
        <p:txBody>
          <a:bodyPr numCol="2"/>
          <a:lstStyle/>
          <a:p>
            <a:r>
              <a:rPr lang="en-US" b="1" dirty="0" smtClean="0"/>
              <a:t>STUDENTS LEARN ABOUT:</a:t>
            </a:r>
          </a:p>
          <a:p>
            <a:pPr marL="342900" indent="-342900">
              <a:buFont typeface="Arial" panose="020B0604020202020204" pitchFamily="34" charset="0"/>
              <a:buChar char="•"/>
            </a:pPr>
            <a:r>
              <a:rPr lang="en-US" dirty="0" smtClean="0"/>
              <a:t>Eating Disorders</a:t>
            </a:r>
          </a:p>
          <a:p>
            <a:pPr marL="342900" indent="-342900">
              <a:buFont typeface="Arial" panose="020B0604020202020204" pitchFamily="34" charset="0"/>
              <a:buChar char="•"/>
            </a:pPr>
            <a:r>
              <a:rPr lang="en-US" dirty="0" smtClean="0"/>
              <a:t>Iron Deficiency</a:t>
            </a:r>
          </a:p>
          <a:p>
            <a:pPr marL="342900" indent="-342900">
              <a:buFont typeface="Arial" panose="020B0604020202020204" pitchFamily="34" charset="0"/>
              <a:buChar char="•"/>
            </a:pPr>
            <a:r>
              <a:rPr lang="en-US" dirty="0" smtClean="0"/>
              <a:t>Bone Density</a:t>
            </a:r>
          </a:p>
          <a:p>
            <a:pPr marL="342900" indent="-342900">
              <a:buFont typeface="Arial" panose="020B0604020202020204" pitchFamily="34" charset="0"/>
              <a:buChar char="•"/>
            </a:pPr>
            <a:r>
              <a:rPr lang="en-US" dirty="0" smtClean="0"/>
              <a:t>Pregnancy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r>
              <a:rPr lang="en-US" b="1" dirty="0" smtClean="0"/>
              <a:t>STUDENTS LEARN TO:</a:t>
            </a:r>
          </a:p>
          <a:p>
            <a:pPr marL="342900" indent="-342900">
              <a:buFont typeface="Arial" panose="020B0604020202020204" pitchFamily="34" charset="0"/>
              <a:buChar char="•"/>
            </a:pPr>
            <a:r>
              <a:rPr lang="en-US" dirty="0" smtClean="0"/>
              <a:t>Assess the degree to which iron deficiency and bone density affect participation in sport</a:t>
            </a:r>
          </a:p>
          <a:p>
            <a:pPr marL="342900" indent="-342900">
              <a:buFont typeface="Arial" panose="020B0604020202020204" pitchFamily="34" charset="0"/>
              <a:buChar char="•"/>
            </a:pPr>
            <a:endParaRPr lang="en-US" dirty="0"/>
          </a:p>
        </p:txBody>
      </p:sp>
      <p:sp>
        <p:nvSpPr>
          <p:cNvPr id="6" name="Title 5"/>
          <p:cNvSpPr>
            <a:spLocks noGrp="1"/>
          </p:cNvSpPr>
          <p:nvPr>
            <p:ph type="ctrTitle"/>
          </p:nvPr>
        </p:nvSpPr>
        <p:spPr>
          <a:xfrm>
            <a:off x="1522413" y="3581400"/>
            <a:ext cx="9144000" cy="711696"/>
          </a:xfrm>
        </p:spPr>
        <p:txBody>
          <a:bodyPr anchor="ctr"/>
          <a:lstStyle/>
          <a:p>
            <a:pPr algn="ctr"/>
            <a:r>
              <a:rPr lang="en-US" dirty="0" smtClean="0"/>
              <a:t>FEMALE ATHLETES</a:t>
            </a:r>
            <a:endParaRPr lang="en-US" dirty="0"/>
          </a:p>
        </p:txBody>
      </p:sp>
    </p:spTree>
    <p:extLst>
      <p:ext uri="{BB962C8B-B14F-4D97-AF65-F5344CB8AC3E}">
        <p14:creationId xmlns:p14="http://schemas.microsoft.com/office/powerpoint/2010/main" val="215842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lstStyle/>
          <a:p>
            <a:pPr>
              <a:spcBef>
                <a:spcPts val="600"/>
              </a:spcBef>
            </a:pPr>
            <a:r>
              <a:rPr lang="en-AU" dirty="0"/>
              <a:t>Pregnant athletes will also put on weight and have their centre of gravity shifting forward. This will make exercise a higher intensity because of the extra weight, and make the woman more unstable. </a:t>
            </a:r>
          </a:p>
          <a:p>
            <a:pPr>
              <a:spcBef>
                <a:spcPts val="600"/>
              </a:spcBef>
            </a:pPr>
            <a:r>
              <a:rPr lang="en-AU" dirty="0" smtClean="0"/>
              <a:t>Blood </a:t>
            </a:r>
            <a:r>
              <a:rPr lang="en-AU" dirty="0"/>
              <a:t>volume and haemoglobin levels will increase. </a:t>
            </a:r>
            <a:r>
              <a:rPr lang="en-AU" dirty="0" smtClean="0"/>
              <a:t>The </a:t>
            </a:r>
            <a:r>
              <a:rPr lang="en-AU" dirty="0"/>
              <a:t>result is better oxygen delivery to working muscles during exercise as well. However, any benefits during pregnancy are lost with the increased weight and delivery of blood to the baby. This improved oxygen delivery continues for many weeks after pregnancy and will improve performance post pregnancy.</a:t>
            </a:r>
          </a:p>
          <a:p>
            <a:pPr>
              <a:spcBef>
                <a:spcPts val="600"/>
              </a:spcBef>
            </a:pPr>
            <a:r>
              <a:rPr lang="en-AU" dirty="0" smtClean="0"/>
              <a:t>Currently </a:t>
            </a:r>
            <a:r>
              <a:rPr lang="en-AU" dirty="0"/>
              <a:t>there is no research to say that exercise during pregnancy will affect the babies birth weight. </a:t>
            </a:r>
            <a:endParaRPr lang="en-AU" dirty="0" smtClean="0"/>
          </a:p>
          <a:p>
            <a:pPr>
              <a:spcBef>
                <a:spcPts val="600"/>
              </a:spcBef>
            </a:pPr>
            <a:r>
              <a:rPr lang="en-AU" dirty="0" smtClean="0"/>
              <a:t>There </a:t>
            </a:r>
            <a:r>
              <a:rPr lang="en-AU" dirty="0"/>
              <a:t>is also a lack of evidence saying contact sports will hurt the baby, however, it is not advisable that a woman late in pregnancy try a new contact sport or dangerous sport for the first time, such as skiing or football</a:t>
            </a:r>
            <a:r>
              <a:rPr lang="en-AU" dirty="0" smtClean="0"/>
              <a:t>.</a:t>
            </a:r>
            <a:endParaRPr lang="en-AU" dirty="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PREGNANCY – CONT…</a:t>
            </a:r>
            <a:endParaRPr lang="en-US" b="1" dirty="0"/>
          </a:p>
        </p:txBody>
      </p:sp>
      <p:pic>
        <p:nvPicPr>
          <p:cNvPr id="4" name="Picture 3"/>
          <p:cNvPicPr>
            <a:picLocks noChangeAspect="1"/>
          </p:cNvPicPr>
          <p:nvPr/>
        </p:nvPicPr>
        <p:blipFill>
          <a:blip r:embed="rId2"/>
          <a:stretch>
            <a:fillRect/>
          </a:stretch>
        </p:blipFill>
        <p:spPr>
          <a:xfrm>
            <a:off x="6958508" y="4501602"/>
            <a:ext cx="2076450" cy="2200275"/>
          </a:xfrm>
          <a:prstGeom prst="rect">
            <a:avLst/>
          </a:prstGeom>
        </p:spPr>
      </p:pic>
      <p:pic>
        <p:nvPicPr>
          <p:cNvPr id="5" name="Picture 4"/>
          <p:cNvPicPr>
            <a:picLocks noChangeAspect="1"/>
          </p:cNvPicPr>
          <p:nvPr/>
        </p:nvPicPr>
        <p:blipFill>
          <a:blip r:embed="rId3"/>
          <a:stretch>
            <a:fillRect/>
          </a:stretch>
        </p:blipFill>
        <p:spPr>
          <a:xfrm>
            <a:off x="1989956" y="4725144"/>
            <a:ext cx="2466975" cy="1847850"/>
          </a:xfrm>
          <a:prstGeom prst="rect">
            <a:avLst/>
          </a:prstGeom>
        </p:spPr>
      </p:pic>
    </p:spTree>
    <p:extLst>
      <p:ext uri="{BB962C8B-B14F-4D97-AF65-F5344CB8AC3E}">
        <p14:creationId xmlns:p14="http://schemas.microsoft.com/office/powerpoint/2010/main" val="182687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lstStyle/>
          <a:p>
            <a:r>
              <a:rPr lang="en-AU" dirty="0"/>
              <a:t>Female athletes do stand to benefit from sports participation and exercise while pregnant. They will have better weight control, improved mood and will maintain fitness levels. </a:t>
            </a:r>
            <a:endParaRPr lang="en-AU" dirty="0" smtClean="0"/>
          </a:p>
          <a:p>
            <a:r>
              <a:rPr lang="en-AU" dirty="0" smtClean="0"/>
              <a:t>It </a:t>
            </a:r>
            <a:r>
              <a:rPr lang="en-AU" dirty="0"/>
              <a:t>will also help prevent gestational diabetes and will be used in the management of gestational diabetes if it does occur.</a:t>
            </a:r>
          </a:p>
          <a:p>
            <a:r>
              <a:rPr lang="en-AU" dirty="0"/>
              <a:t>P</a:t>
            </a:r>
            <a:r>
              <a:rPr lang="en-AU" dirty="0" smtClean="0"/>
              <a:t>regnant </a:t>
            </a:r>
            <a:r>
              <a:rPr lang="en-AU" dirty="0"/>
              <a:t>female athletes can continue to participate in sports they are familiar with. Should probably avoid participation during he heat of the day, and not try new contact or dangerous sports, especially late in the pregnancy.</a:t>
            </a:r>
          </a:p>
          <a:p>
            <a:pPr>
              <a:spcBef>
                <a:spcPts val="600"/>
              </a:spcBef>
            </a:pPr>
            <a:endParaRPr lang="en-US" dirty="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PREGNANCY – CONT…</a:t>
            </a:r>
            <a:endParaRPr lang="en-US" b="1" dirty="0"/>
          </a:p>
        </p:txBody>
      </p:sp>
      <p:pic>
        <p:nvPicPr>
          <p:cNvPr id="4" name="Picture 3"/>
          <p:cNvPicPr>
            <a:picLocks noChangeAspect="1"/>
          </p:cNvPicPr>
          <p:nvPr/>
        </p:nvPicPr>
        <p:blipFill>
          <a:blip r:embed="rId2"/>
          <a:stretch>
            <a:fillRect/>
          </a:stretch>
        </p:blipFill>
        <p:spPr>
          <a:xfrm>
            <a:off x="4366220" y="3933055"/>
            <a:ext cx="3547095" cy="2656897"/>
          </a:xfrm>
          <a:prstGeom prst="rect">
            <a:avLst/>
          </a:prstGeom>
        </p:spPr>
      </p:pic>
    </p:spTree>
    <p:extLst>
      <p:ext uri="{BB962C8B-B14F-4D97-AF65-F5344CB8AC3E}">
        <p14:creationId xmlns:p14="http://schemas.microsoft.com/office/powerpoint/2010/main" val="332664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lstStyle/>
          <a:p>
            <a:r>
              <a:rPr lang="en-AU" dirty="0"/>
              <a:t>Female athletes need to manage menstruation along with everything else an athlete may need to deal with. </a:t>
            </a:r>
            <a:endParaRPr lang="en-AU" dirty="0" smtClean="0"/>
          </a:p>
          <a:p>
            <a:r>
              <a:rPr lang="en-AU" dirty="0" smtClean="0"/>
              <a:t>Menstruation </a:t>
            </a:r>
            <a:r>
              <a:rPr lang="en-AU" dirty="0"/>
              <a:t>affects the female haemoglobin and iron </a:t>
            </a:r>
            <a:r>
              <a:rPr lang="en-AU" dirty="0" smtClean="0"/>
              <a:t>levels </a:t>
            </a:r>
            <a:r>
              <a:rPr lang="en-AU" dirty="0"/>
              <a:t>resulting </a:t>
            </a:r>
            <a:r>
              <a:rPr lang="en-AU" dirty="0" smtClean="0"/>
              <a:t>in:</a:t>
            </a:r>
          </a:p>
          <a:p>
            <a:pPr lvl="1"/>
            <a:r>
              <a:rPr lang="en-AU" dirty="0" smtClean="0"/>
              <a:t>Decreased</a:t>
            </a:r>
            <a:r>
              <a:rPr lang="en-AU" dirty="0"/>
              <a:t> oxygen carrying </a:t>
            </a:r>
            <a:r>
              <a:rPr lang="en-AU" dirty="0" smtClean="0"/>
              <a:t>capacity</a:t>
            </a:r>
          </a:p>
          <a:p>
            <a:pPr lvl="1"/>
            <a:r>
              <a:rPr lang="en-AU" dirty="0"/>
              <a:t>I</a:t>
            </a:r>
            <a:r>
              <a:rPr lang="en-AU" dirty="0" smtClean="0"/>
              <a:t>ntensity levels</a:t>
            </a:r>
          </a:p>
          <a:p>
            <a:pPr lvl="1"/>
            <a:r>
              <a:rPr lang="en-AU" dirty="0" smtClean="0"/>
              <a:t>Motivation</a:t>
            </a:r>
          </a:p>
          <a:p>
            <a:r>
              <a:rPr lang="en-AU" dirty="0" smtClean="0"/>
              <a:t>It </a:t>
            </a:r>
            <a:r>
              <a:rPr lang="en-AU" dirty="0"/>
              <a:t>also causes varying degrees of pain and discomfort for the female athlete.</a:t>
            </a:r>
          </a:p>
          <a:p>
            <a:r>
              <a:rPr lang="en-AU" dirty="0" smtClean="0"/>
              <a:t>Female </a:t>
            </a:r>
            <a:r>
              <a:rPr lang="en-AU" dirty="0"/>
              <a:t>athletes are also under greater pressure to have an “athletic” figure. </a:t>
            </a:r>
            <a:endParaRPr lang="en-AU" dirty="0" smtClean="0"/>
          </a:p>
          <a:p>
            <a:r>
              <a:rPr lang="en-AU" dirty="0" smtClean="0"/>
              <a:t>Our </a:t>
            </a:r>
            <a:r>
              <a:rPr lang="en-AU" dirty="0"/>
              <a:t>society places great value on external beauty, especially in relation to women and a female athlete who is in the media is expected to be beautiful. </a:t>
            </a:r>
            <a:endParaRPr lang="en-AU" dirty="0" smtClean="0"/>
          </a:p>
          <a:p>
            <a:r>
              <a:rPr lang="en-AU" dirty="0" smtClean="0"/>
              <a:t>This </a:t>
            </a:r>
            <a:r>
              <a:rPr lang="en-AU" dirty="0"/>
              <a:t>can lead the athlete to develop eating disorders, which then affects not just their iron and haemoglobin levels, but their calcium and magnesium levels leading to poor bone density.</a:t>
            </a:r>
          </a:p>
          <a:p>
            <a:pPr>
              <a:spcBef>
                <a:spcPts val="600"/>
              </a:spcBef>
            </a:pPr>
            <a:endParaRPr lang="en-US" dirty="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FEMALE ATHLETES - OVERVIEW</a:t>
            </a:r>
            <a:endParaRPr lang="en-US" b="1" dirty="0"/>
          </a:p>
        </p:txBody>
      </p:sp>
    </p:spTree>
    <p:extLst>
      <p:ext uri="{BB962C8B-B14F-4D97-AF65-F5344CB8AC3E}">
        <p14:creationId xmlns:p14="http://schemas.microsoft.com/office/powerpoint/2010/main" val="149813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normAutofit/>
          </a:bodyPr>
          <a:lstStyle/>
          <a:p>
            <a:pPr>
              <a:spcBef>
                <a:spcPts val="600"/>
              </a:spcBef>
            </a:pPr>
            <a:r>
              <a:rPr lang="en-AU" dirty="0" smtClean="0"/>
              <a:t>Female </a:t>
            </a:r>
            <a:r>
              <a:rPr lang="en-AU" dirty="0"/>
              <a:t>athletes are often under pressure to fit the social pressures of the female physique and beauty, while still being a great athlete. </a:t>
            </a:r>
            <a:endParaRPr lang="en-AU" dirty="0" smtClean="0"/>
          </a:p>
          <a:p>
            <a:pPr>
              <a:spcBef>
                <a:spcPts val="600"/>
              </a:spcBef>
            </a:pPr>
            <a:r>
              <a:rPr lang="en-AU" dirty="0" smtClean="0"/>
              <a:t>Eating </a:t>
            </a:r>
            <a:r>
              <a:rPr lang="en-AU" dirty="0"/>
              <a:t>disorders, such as bulimia and anorexia, can result from these social pressures, or result from the demands of training for some sports, such as martial arts. </a:t>
            </a:r>
            <a:endParaRPr lang="en-AU" dirty="0" smtClean="0"/>
          </a:p>
          <a:p>
            <a:pPr>
              <a:spcBef>
                <a:spcPts val="600"/>
              </a:spcBef>
            </a:pPr>
            <a:r>
              <a:rPr lang="en-AU" dirty="0" smtClean="0"/>
              <a:t>Eating </a:t>
            </a:r>
            <a:r>
              <a:rPr lang="en-AU" dirty="0"/>
              <a:t>disorders decrease energy and nutrient intake, which negatively affects health and sports performance</a:t>
            </a:r>
            <a:r>
              <a:rPr lang="en-AU" dirty="0" smtClean="0"/>
              <a:t>.</a:t>
            </a:r>
          </a:p>
          <a:p>
            <a:pPr>
              <a:spcBef>
                <a:spcPts val="600"/>
              </a:spcBef>
            </a:pPr>
            <a:r>
              <a:rPr lang="en-AU" dirty="0"/>
              <a:t>Low energy and nutrient intake affects female menstruation and skeletal health, along with many other physiological processes. These other processes include: </a:t>
            </a:r>
            <a:endParaRPr lang="en-AU" dirty="0" smtClean="0"/>
          </a:p>
          <a:p>
            <a:pPr lvl="1">
              <a:spcBef>
                <a:spcPts val="600"/>
              </a:spcBef>
            </a:pPr>
            <a:r>
              <a:rPr lang="en-AU" dirty="0" smtClean="0"/>
              <a:t>cellular maintenance</a:t>
            </a:r>
          </a:p>
          <a:p>
            <a:pPr lvl="1">
              <a:spcBef>
                <a:spcPts val="600"/>
              </a:spcBef>
            </a:pPr>
            <a:r>
              <a:rPr lang="en-AU" dirty="0" smtClean="0"/>
              <a:t>Growth</a:t>
            </a:r>
          </a:p>
          <a:p>
            <a:pPr lvl="1">
              <a:spcBef>
                <a:spcPts val="600"/>
              </a:spcBef>
            </a:pPr>
            <a:r>
              <a:rPr lang="en-AU" dirty="0" smtClean="0"/>
              <a:t>Repair</a:t>
            </a:r>
          </a:p>
          <a:p>
            <a:pPr lvl="1">
              <a:spcBef>
                <a:spcPts val="600"/>
              </a:spcBef>
            </a:pPr>
            <a:r>
              <a:rPr lang="en-AU" dirty="0" smtClean="0"/>
              <a:t>Thermoregulation</a:t>
            </a:r>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EATING DISORDERS</a:t>
            </a:r>
            <a:endParaRPr lang="en-US" b="1" dirty="0"/>
          </a:p>
        </p:txBody>
      </p:sp>
      <p:pic>
        <p:nvPicPr>
          <p:cNvPr id="4" name="Picture 3"/>
          <p:cNvPicPr>
            <a:picLocks noChangeAspect="1"/>
          </p:cNvPicPr>
          <p:nvPr/>
        </p:nvPicPr>
        <p:blipFill>
          <a:blip r:embed="rId2"/>
          <a:stretch>
            <a:fillRect/>
          </a:stretch>
        </p:blipFill>
        <p:spPr>
          <a:xfrm>
            <a:off x="9478788" y="3745185"/>
            <a:ext cx="1562100" cy="2924175"/>
          </a:xfrm>
          <a:prstGeom prst="rect">
            <a:avLst/>
          </a:prstGeom>
        </p:spPr>
      </p:pic>
      <p:pic>
        <p:nvPicPr>
          <p:cNvPr id="5" name="Picture 4"/>
          <p:cNvPicPr>
            <a:picLocks noChangeAspect="1"/>
          </p:cNvPicPr>
          <p:nvPr/>
        </p:nvPicPr>
        <p:blipFill>
          <a:blip r:embed="rId3"/>
          <a:stretch>
            <a:fillRect/>
          </a:stretch>
        </p:blipFill>
        <p:spPr>
          <a:xfrm>
            <a:off x="7102524" y="3873772"/>
            <a:ext cx="1714500" cy="2667000"/>
          </a:xfrm>
          <a:prstGeom prst="rect">
            <a:avLst/>
          </a:prstGeom>
        </p:spPr>
      </p:pic>
    </p:spTree>
    <p:extLst>
      <p:ext uri="{BB962C8B-B14F-4D97-AF65-F5344CB8AC3E}">
        <p14:creationId xmlns:p14="http://schemas.microsoft.com/office/powerpoint/2010/main" val="84972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normAutofit/>
          </a:bodyPr>
          <a:lstStyle/>
          <a:p>
            <a:pPr>
              <a:spcBef>
                <a:spcPts val="600"/>
              </a:spcBef>
            </a:pPr>
            <a:r>
              <a:rPr lang="en-AU" dirty="0" smtClean="0"/>
              <a:t>Eating </a:t>
            </a:r>
            <a:r>
              <a:rPr lang="en-AU" dirty="0"/>
              <a:t>disorders also cause iron deficiency</a:t>
            </a:r>
            <a:r>
              <a:rPr lang="en-AU" dirty="0" smtClean="0"/>
              <a:t>.</a:t>
            </a:r>
          </a:p>
          <a:p>
            <a:pPr>
              <a:spcBef>
                <a:spcPts val="600"/>
              </a:spcBef>
            </a:pPr>
            <a:r>
              <a:rPr lang="en-AU" dirty="0"/>
              <a:t>Eating disorders affect the energy and nutrition available to the female athlete. This lack of energy and nutrition affects both the bone health and menstrual cycle of the athlete. Together this can greatly affect sports performance and choices for the female athlete, especially one with an eating disorder</a:t>
            </a:r>
            <a:r>
              <a:rPr lang="en-AU" dirty="0" smtClean="0"/>
              <a:t>.</a:t>
            </a:r>
            <a:endParaRPr lang="en-AU" dirty="0"/>
          </a:p>
          <a:p>
            <a:pPr>
              <a:spcBef>
                <a:spcPts val="600"/>
              </a:spcBef>
            </a:pPr>
            <a:r>
              <a:rPr lang="en-AU" dirty="0" smtClean="0"/>
              <a:t>Other </a:t>
            </a:r>
            <a:r>
              <a:rPr lang="en-AU" dirty="0"/>
              <a:t>vital nutrients for sports participation include: calcium, magnesium, potassium and sodium. Of these, calcium and magnesium are particularly important for bone density. This is particularly important for female athletes, because females usually have thinner bones than men, and if oestrogen levels drop so does their bone density</a:t>
            </a:r>
            <a:r>
              <a:rPr lang="en-AU" dirty="0" smtClean="0"/>
              <a:t>.</a:t>
            </a:r>
            <a:endParaRPr lang="en-AU" dirty="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EATING DISORDERS – CONT…</a:t>
            </a:r>
            <a:endParaRPr lang="en-US" b="1" dirty="0"/>
          </a:p>
        </p:txBody>
      </p:sp>
      <p:pic>
        <p:nvPicPr>
          <p:cNvPr id="4" name="Picture 3"/>
          <p:cNvPicPr>
            <a:picLocks noChangeAspect="1"/>
          </p:cNvPicPr>
          <p:nvPr/>
        </p:nvPicPr>
        <p:blipFill>
          <a:blip r:embed="rId2"/>
          <a:stretch>
            <a:fillRect/>
          </a:stretch>
        </p:blipFill>
        <p:spPr>
          <a:xfrm>
            <a:off x="4654252" y="4217710"/>
            <a:ext cx="2619375" cy="1743075"/>
          </a:xfrm>
          <a:prstGeom prst="rect">
            <a:avLst/>
          </a:prstGeom>
        </p:spPr>
      </p:pic>
    </p:spTree>
    <p:extLst>
      <p:ext uri="{BB962C8B-B14F-4D97-AF65-F5344CB8AC3E}">
        <p14:creationId xmlns:p14="http://schemas.microsoft.com/office/powerpoint/2010/main" val="122283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normAutofit/>
          </a:bodyPr>
          <a:lstStyle/>
          <a:p>
            <a:pPr>
              <a:spcBef>
                <a:spcPts val="600"/>
              </a:spcBef>
            </a:pPr>
            <a:r>
              <a:rPr lang="en-AU" dirty="0"/>
              <a:t>Iron deficiency is caused by decreased nutrient intake and a loss of iron through menstruation (or other forms of bleeding). </a:t>
            </a:r>
            <a:endParaRPr lang="en-AU" dirty="0" smtClean="0"/>
          </a:p>
          <a:p>
            <a:pPr>
              <a:spcBef>
                <a:spcPts val="600"/>
              </a:spcBef>
            </a:pPr>
            <a:r>
              <a:rPr lang="en-AU" dirty="0" smtClean="0"/>
              <a:t>Iron </a:t>
            </a:r>
            <a:r>
              <a:rPr lang="en-AU" dirty="0"/>
              <a:t>is one of the key nutrients for sports </a:t>
            </a:r>
            <a:r>
              <a:rPr lang="en-AU" dirty="0" smtClean="0"/>
              <a:t>performance - required </a:t>
            </a:r>
            <a:r>
              <a:rPr lang="en-AU" dirty="0"/>
              <a:t>in order to allow haemoglobin to take the right shape so that it can combine with oxygen and transport it around the body. </a:t>
            </a:r>
            <a:endParaRPr lang="en-AU" dirty="0" smtClean="0"/>
          </a:p>
          <a:p>
            <a:pPr lvl="1">
              <a:spcBef>
                <a:spcPts val="600"/>
              </a:spcBef>
            </a:pPr>
            <a:r>
              <a:rPr lang="en-AU" dirty="0" smtClean="0"/>
              <a:t>I.e</a:t>
            </a:r>
            <a:r>
              <a:rPr lang="en-AU" dirty="0"/>
              <a:t>. the less iron the less oxygen that can be transported and the less the body can use the aerobic energy system. </a:t>
            </a:r>
            <a:endParaRPr lang="en-AU" dirty="0" smtClean="0"/>
          </a:p>
          <a:p>
            <a:pPr>
              <a:spcBef>
                <a:spcPts val="600"/>
              </a:spcBef>
            </a:pPr>
            <a:r>
              <a:rPr lang="en-AU" dirty="0" smtClean="0"/>
              <a:t>Iron </a:t>
            </a:r>
            <a:r>
              <a:rPr lang="en-AU" dirty="0"/>
              <a:t>deficiency or anaemia results from two conditions: </a:t>
            </a:r>
            <a:endParaRPr lang="en-AU" dirty="0" smtClean="0"/>
          </a:p>
          <a:p>
            <a:pPr lvl="1">
              <a:spcBef>
                <a:spcPts val="600"/>
              </a:spcBef>
            </a:pPr>
            <a:r>
              <a:rPr lang="en-AU" dirty="0" smtClean="0"/>
              <a:t>Bleeding</a:t>
            </a:r>
          </a:p>
          <a:p>
            <a:pPr lvl="1">
              <a:spcBef>
                <a:spcPts val="600"/>
              </a:spcBef>
            </a:pPr>
            <a:r>
              <a:rPr lang="en-AU" dirty="0" smtClean="0"/>
              <a:t>Lack </a:t>
            </a:r>
            <a:r>
              <a:rPr lang="en-AU" dirty="0"/>
              <a:t>of iron in the athlete’s diet. </a:t>
            </a:r>
            <a:endParaRPr lang="en-AU" dirty="0" smtClean="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IRON DEFICIENCY</a:t>
            </a:r>
            <a:endParaRPr lang="en-US" b="1" dirty="0"/>
          </a:p>
        </p:txBody>
      </p:sp>
      <p:pic>
        <p:nvPicPr>
          <p:cNvPr id="4" name="Picture 3"/>
          <p:cNvPicPr>
            <a:picLocks noChangeAspect="1"/>
          </p:cNvPicPr>
          <p:nvPr/>
        </p:nvPicPr>
        <p:blipFill>
          <a:blip r:embed="rId2"/>
          <a:stretch>
            <a:fillRect/>
          </a:stretch>
        </p:blipFill>
        <p:spPr>
          <a:xfrm>
            <a:off x="8182644" y="4077072"/>
            <a:ext cx="2619375" cy="1743075"/>
          </a:xfrm>
          <a:prstGeom prst="rect">
            <a:avLst/>
          </a:prstGeom>
        </p:spPr>
      </p:pic>
      <p:pic>
        <p:nvPicPr>
          <p:cNvPr id="5" name="Picture 4"/>
          <p:cNvPicPr>
            <a:picLocks noChangeAspect="1"/>
          </p:cNvPicPr>
          <p:nvPr/>
        </p:nvPicPr>
        <p:blipFill>
          <a:blip r:embed="rId3"/>
          <a:stretch>
            <a:fillRect/>
          </a:stretch>
        </p:blipFill>
        <p:spPr>
          <a:xfrm>
            <a:off x="4582244" y="4077071"/>
            <a:ext cx="2619375" cy="1743075"/>
          </a:xfrm>
          <a:prstGeom prst="rect">
            <a:avLst/>
          </a:prstGeom>
        </p:spPr>
      </p:pic>
    </p:spTree>
    <p:extLst>
      <p:ext uri="{BB962C8B-B14F-4D97-AF65-F5344CB8AC3E}">
        <p14:creationId xmlns:p14="http://schemas.microsoft.com/office/powerpoint/2010/main" val="29257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normAutofit/>
          </a:bodyPr>
          <a:lstStyle/>
          <a:p>
            <a:pPr>
              <a:spcBef>
                <a:spcPts val="600"/>
              </a:spcBef>
            </a:pPr>
            <a:r>
              <a:rPr lang="en-AU" dirty="0" smtClean="0"/>
              <a:t>Anaemia</a:t>
            </a:r>
            <a:r>
              <a:rPr lang="en-AU" dirty="0"/>
              <a:t> is much more common in female athletes because of menstruation. </a:t>
            </a:r>
            <a:endParaRPr lang="en-AU" dirty="0" smtClean="0"/>
          </a:p>
          <a:p>
            <a:pPr>
              <a:spcBef>
                <a:spcPts val="600"/>
              </a:spcBef>
            </a:pPr>
            <a:r>
              <a:rPr lang="en-AU" dirty="0" smtClean="0"/>
              <a:t>Menstruation </a:t>
            </a:r>
            <a:r>
              <a:rPr lang="en-AU" dirty="0"/>
              <a:t>is one of our factors in the female athlete triad. It is influenced by energy and nutrient availability. If an athlete has amenorrhea (no menstrual cycle) then their oestrogen levels are often low, which will decrease their bone density as well. If they have a normal cycle, it can lead to iron deficiency if they are not eating adequate iron levels</a:t>
            </a:r>
            <a:r>
              <a:rPr lang="en-AU" dirty="0" smtClean="0"/>
              <a:t>.</a:t>
            </a:r>
          </a:p>
          <a:p>
            <a:r>
              <a:rPr lang="en-AU" dirty="0"/>
              <a:t>Iron is a readily available nutrient found in red meats and many vegetables. </a:t>
            </a:r>
            <a:endParaRPr lang="en-AU" dirty="0" smtClean="0"/>
          </a:p>
          <a:p>
            <a:r>
              <a:rPr lang="en-AU" dirty="0" smtClean="0"/>
              <a:t>A </a:t>
            </a:r>
            <a:r>
              <a:rPr lang="en-AU" dirty="0"/>
              <a:t>lack of iron will also affect training. Not only will training not be able to be sustained for long durations, the female athlete will also feel lethargic (tired), and less motivated to train at all. </a:t>
            </a:r>
            <a:endParaRPr lang="en-AU" dirty="0" smtClean="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IRON DEFICIENCY – CONT…</a:t>
            </a:r>
            <a:endParaRPr lang="en-US" b="1" dirty="0"/>
          </a:p>
        </p:txBody>
      </p:sp>
      <p:pic>
        <p:nvPicPr>
          <p:cNvPr id="4" name="Picture 3"/>
          <p:cNvPicPr>
            <a:picLocks noChangeAspect="1"/>
          </p:cNvPicPr>
          <p:nvPr/>
        </p:nvPicPr>
        <p:blipFill>
          <a:blip r:embed="rId2"/>
          <a:stretch>
            <a:fillRect/>
          </a:stretch>
        </p:blipFill>
        <p:spPr>
          <a:xfrm>
            <a:off x="4726260" y="4797152"/>
            <a:ext cx="2619375" cy="1743075"/>
          </a:xfrm>
          <a:prstGeom prst="rect">
            <a:avLst/>
          </a:prstGeom>
        </p:spPr>
      </p:pic>
    </p:spTree>
    <p:extLst>
      <p:ext uri="{BB962C8B-B14F-4D97-AF65-F5344CB8AC3E}">
        <p14:creationId xmlns:p14="http://schemas.microsoft.com/office/powerpoint/2010/main" val="307399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normAutofit/>
          </a:bodyPr>
          <a:lstStyle/>
          <a:p>
            <a:pPr>
              <a:spcBef>
                <a:spcPts val="600"/>
              </a:spcBef>
            </a:pPr>
            <a:r>
              <a:rPr lang="en-AU" dirty="0"/>
              <a:t>Bone density is a medical measure of the amount of minerals per square centimetre of bone. It is a key measure to help determine the strength or fragility of the bone. </a:t>
            </a:r>
            <a:endParaRPr lang="en-AU" dirty="0" smtClean="0"/>
          </a:p>
          <a:p>
            <a:pPr>
              <a:spcBef>
                <a:spcPts val="600"/>
              </a:spcBef>
            </a:pPr>
            <a:r>
              <a:rPr lang="en-AU" dirty="0" smtClean="0"/>
              <a:t>Poor </a:t>
            </a:r>
            <a:r>
              <a:rPr lang="en-AU" dirty="0"/>
              <a:t>bone density is an indicator of osteoporosis</a:t>
            </a:r>
            <a:r>
              <a:rPr lang="en-AU" dirty="0" smtClean="0"/>
              <a:t>.</a:t>
            </a:r>
          </a:p>
          <a:p>
            <a:pPr>
              <a:spcBef>
                <a:spcPts val="600"/>
              </a:spcBef>
            </a:pPr>
            <a:r>
              <a:rPr lang="en-AU" dirty="0" smtClean="0"/>
              <a:t>Is a particular </a:t>
            </a:r>
            <a:r>
              <a:rPr lang="en-AU" dirty="0"/>
              <a:t>issue in female athletes as oestrogen levels drop, which leads to lower mineral counts. </a:t>
            </a:r>
            <a:endParaRPr lang="en-AU" dirty="0" smtClean="0"/>
          </a:p>
          <a:p>
            <a:pPr>
              <a:spcBef>
                <a:spcPts val="600"/>
              </a:spcBef>
            </a:pPr>
            <a:r>
              <a:rPr lang="en-AU" dirty="0" smtClean="0"/>
              <a:t>Calcium </a:t>
            </a:r>
            <a:r>
              <a:rPr lang="en-AU" dirty="0"/>
              <a:t>and vitamin D are of particular </a:t>
            </a:r>
            <a:r>
              <a:rPr lang="en-AU" dirty="0" smtClean="0"/>
              <a:t>importance - need </a:t>
            </a:r>
            <a:r>
              <a:rPr lang="en-AU" dirty="0"/>
              <a:t>to ensure they consume the right amount of calcium for bone development and either produce vitamin D through sun exposure, or take a vitamin D supplement. </a:t>
            </a:r>
            <a:endParaRPr lang="en-AU" dirty="0" smtClean="0"/>
          </a:p>
          <a:p>
            <a:pPr>
              <a:spcBef>
                <a:spcPts val="600"/>
              </a:spcBef>
            </a:pPr>
            <a:endParaRPr lang="en-US" dirty="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BONE DENSITY</a:t>
            </a:r>
            <a:endParaRPr lang="en-US" b="1" dirty="0"/>
          </a:p>
        </p:txBody>
      </p:sp>
      <p:pic>
        <p:nvPicPr>
          <p:cNvPr id="4" name="Picture 3"/>
          <p:cNvPicPr>
            <a:picLocks noChangeAspect="1"/>
          </p:cNvPicPr>
          <p:nvPr/>
        </p:nvPicPr>
        <p:blipFill>
          <a:blip r:embed="rId2"/>
          <a:stretch>
            <a:fillRect/>
          </a:stretch>
        </p:blipFill>
        <p:spPr>
          <a:xfrm>
            <a:off x="1197868" y="4293096"/>
            <a:ext cx="2466975" cy="1847850"/>
          </a:xfrm>
          <a:prstGeom prst="rect">
            <a:avLst/>
          </a:prstGeom>
        </p:spPr>
      </p:pic>
      <p:pic>
        <p:nvPicPr>
          <p:cNvPr id="5" name="Picture 4"/>
          <p:cNvPicPr>
            <a:picLocks noChangeAspect="1"/>
          </p:cNvPicPr>
          <p:nvPr/>
        </p:nvPicPr>
        <p:blipFill>
          <a:blip r:embed="rId3"/>
          <a:stretch>
            <a:fillRect/>
          </a:stretch>
        </p:blipFill>
        <p:spPr>
          <a:xfrm>
            <a:off x="5878388" y="4077072"/>
            <a:ext cx="3672408" cy="2030769"/>
          </a:xfrm>
          <a:prstGeom prst="rect">
            <a:avLst/>
          </a:prstGeom>
        </p:spPr>
      </p:pic>
    </p:spTree>
    <p:extLst>
      <p:ext uri="{BB962C8B-B14F-4D97-AF65-F5344CB8AC3E}">
        <p14:creationId xmlns:p14="http://schemas.microsoft.com/office/powerpoint/2010/main" val="240270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normAutofit/>
          </a:bodyPr>
          <a:lstStyle/>
          <a:p>
            <a:pPr>
              <a:spcBef>
                <a:spcPts val="600"/>
              </a:spcBef>
            </a:pPr>
            <a:r>
              <a:rPr lang="en-AU" dirty="0" smtClean="0"/>
              <a:t>Low </a:t>
            </a:r>
            <a:r>
              <a:rPr lang="en-AU" dirty="0"/>
              <a:t>bone density is more likely in female athletes who have an eating disorder or are post menopause.</a:t>
            </a:r>
          </a:p>
          <a:p>
            <a:pPr>
              <a:spcBef>
                <a:spcPts val="600"/>
              </a:spcBef>
            </a:pPr>
            <a:r>
              <a:rPr lang="en-AU" dirty="0" smtClean="0"/>
              <a:t>A </a:t>
            </a:r>
            <a:r>
              <a:rPr lang="en-AU" dirty="0"/>
              <a:t>decrease in density causes the bone to become more fragile, making the athlete more prone to fractures. </a:t>
            </a:r>
            <a:endParaRPr lang="en-AU" dirty="0"/>
          </a:p>
          <a:p>
            <a:pPr>
              <a:spcBef>
                <a:spcPts val="600"/>
              </a:spcBef>
            </a:pPr>
            <a:r>
              <a:rPr lang="en-AU" dirty="0" smtClean="0"/>
              <a:t>Bone </a:t>
            </a:r>
            <a:r>
              <a:rPr lang="en-AU" dirty="0"/>
              <a:t>density can be improved through a proper diet, weight bearing, and resistance training.</a:t>
            </a:r>
          </a:p>
          <a:p>
            <a:pPr>
              <a:spcBef>
                <a:spcPts val="600"/>
              </a:spcBef>
            </a:pPr>
            <a:r>
              <a:rPr lang="en-AU" dirty="0" smtClean="0"/>
              <a:t>Women’s </a:t>
            </a:r>
            <a:r>
              <a:rPr lang="en-AU" dirty="0"/>
              <a:t>oestrogen levels usually drop when they hit menopause, but for many female athletes, the increase in muscle mass, and decrease in fat, disrupts their hormonal balance. This is because fat produces oestrogen, while muscle produces testosterone. Female athletes often miss their period, which is a sign of low oestrogen, and can therefore suffer lower bone density.</a:t>
            </a:r>
          </a:p>
          <a:p>
            <a:pPr>
              <a:spcBef>
                <a:spcPts val="600"/>
              </a:spcBef>
            </a:pPr>
            <a:endParaRPr lang="en-US" dirty="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BONE DENSITY – CONT…</a:t>
            </a:r>
            <a:endParaRPr lang="en-US" b="1" dirty="0"/>
          </a:p>
        </p:txBody>
      </p:sp>
      <p:pic>
        <p:nvPicPr>
          <p:cNvPr id="4" name="Picture 3"/>
          <p:cNvPicPr>
            <a:picLocks noChangeAspect="1"/>
          </p:cNvPicPr>
          <p:nvPr/>
        </p:nvPicPr>
        <p:blipFill>
          <a:blip r:embed="rId2"/>
          <a:stretch>
            <a:fillRect/>
          </a:stretch>
        </p:blipFill>
        <p:spPr>
          <a:xfrm>
            <a:off x="1197868" y="4437112"/>
            <a:ext cx="2619375" cy="1743075"/>
          </a:xfrm>
          <a:prstGeom prst="rect">
            <a:avLst/>
          </a:prstGeom>
        </p:spPr>
      </p:pic>
      <p:pic>
        <p:nvPicPr>
          <p:cNvPr id="5" name="Picture 4"/>
          <p:cNvPicPr>
            <a:picLocks noChangeAspect="1"/>
          </p:cNvPicPr>
          <p:nvPr/>
        </p:nvPicPr>
        <p:blipFill>
          <a:blip r:embed="rId3"/>
          <a:stretch>
            <a:fillRect/>
          </a:stretch>
        </p:blipFill>
        <p:spPr>
          <a:xfrm>
            <a:off x="4654252" y="4437112"/>
            <a:ext cx="2619375" cy="1743075"/>
          </a:xfrm>
          <a:prstGeom prst="rect">
            <a:avLst/>
          </a:prstGeom>
        </p:spPr>
      </p:pic>
      <p:pic>
        <p:nvPicPr>
          <p:cNvPr id="6" name="Picture 5"/>
          <p:cNvPicPr>
            <a:picLocks noChangeAspect="1"/>
          </p:cNvPicPr>
          <p:nvPr/>
        </p:nvPicPr>
        <p:blipFill>
          <a:blip r:embed="rId4"/>
          <a:stretch>
            <a:fillRect/>
          </a:stretch>
        </p:blipFill>
        <p:spPr>
          <a:xfrm>
            <a:off x="8182644" y="4447464"/>
            <a:ext cx="2638425" cy="1733550"/>
          </a:xfrm>
          <a:prstGeom prst="rect">
            <a:avLst/>
          </a:prstGeom>
        </p:spPr>
      </p:pic>
    </p:spTree>
    <p:extLst>
      <p:ext uri="{BB962C8B-B14F-4D97-AF65-F5344CB8AC3E}">
        <p14:creationId xmlns:p14="http://schemas.microsoft.com/office/powerpoint/2010/main" val="47805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700808"/>
            <a:ext cx="11772056" cy="4968552"/>
          </a:xfrm>
        </p:spPr>
        <p:txBody>
          <a:bodyPr/>
          <a:lstStyle/>
          <a:p>
            <a:pPr>
              <a:spcBef>
                <a:spcPts val="600"/>
              </a:spcBef>
            </a:pPr>
            <a:r>
              <a:rPr lang="en-AU" dirty="0" smtClean="0"/>
              <a:t>Female </a:t>
            </a:r>
            <a:r>
              <a:rPr lang="en-AU" dirty="0"/>
              <a:t>athletes can and will also be mothers and wish to continue their sport while being pregnant. </a:t>
            </a:r>
            <a:endParaRPr lang="en-AU" dirty="0" smtClean="0"/>
          </a:p>
          <a:p>
            <a:pPr>
              <a:spcBef>
                <a:spcPts val="600"/>
              </a:spcBef>
            </a:pPr>
            <a:r>
              <a:rPr lang="en-AU" dirty="0" smtClean="0"/>
              <a:t>Many </a:t>
            </a:r>
            <a:r>
              <a:rPr lang="en-AU" dirty="0"/>
              <a:t>women show concern about sport during pregnancy, but there is little need to </a:t>
            </a:r>
            <a:r>
              <a:rPr lang="en-AU" dirty="0" smtClean="0"/>
              <a:t>be - generally </a:t>
            </a:r>
            <a:r>
              <a:rPr lang="en-AU" dirty="0"/>
              <a:t>a female athlete can continue doing any sport </a:t>
            </a:r>
            <a:r>
              <a:rPr lang="en-AU" dirty="0" smtClean="0"/>
              <a:t>that they </a:t>
            </a:r>
            <a:r>
              <a:rPr lang="en-AU" dirty="0"/>
              <a:t>already do when pregnant, and can start a sport after they become pregnant with proper guidance.</a:t>
            </a:r>
          </a:p>
          <a:p>
            <a:pPr>
              <a:spcBef>
                <a:spcPts val="600"/>
              </a:spcBef>
            </a:pPr>
            <a:r>
              <a:rPr lang="en-AU" dirty="0" smtClean="0"/>
              <a:t>Pregnancy affects the body of a female athlete - including an </a:t>
            </a:r>
            <a:r>
              <a:rPr lang="en-AU" dirty="0"/>
              <a:t>increase in </a:t>
            </a:r>
            <a:r>
              <a:rPr lang="en-AU" dirty="0" err="1" smtClean="0"/>
              <a:t>relaxin</a:t>
            </a:r>
            <a:r>
              <a:rPr lang="en-AU" dirty="0" smtClean="0"/>
              <a:t> (allows </a:t>
            </a:r>
            <a:r>
              <a:rPr lang="en-AU" dirty="0"/>
              <a:t>for greater </a:t>
            </a:r>
            <a:r>
              <a:rPr lang="en-AU" dirty="0" smtClean="0"/>
              <a:t>flexibility). </a:t>
            </a:r>
            <a:endParaRPr lang="en-AU" dirty="0"/>
          </a:p>
          <a:p>
            <a:pPr>
              <a:spcBef>
                <a:spcPts val="600"/>
              </a:spcBef>
            </a:pPr>
            <a:r>
              <a:rPr lang="en-AU" dirty="0" smtClean="0"/>
              <a:t>This </a:t>
            </a:r>
            <a:r>
              <a:rPr lang="en-AU" dirty="0"/>
              <a:t>means that a pregnant athlete has a greater range of motion at their joints. This is generally not a problem, as long as the joint is not stretched beyond normal range of motion. However, if the joint is stretched further, dislocation is more likely. </a:t>
            </a:r>
            <a:endParaRPr lang="en-AU" dirty="0" smtClean="0"/>
          </a:p>
          <a:p>
            <a:pPr>
              <a:spcBef>
                <a:spcPts val="600"/>
              </a:spcBef>
            </a:pPr>
            <a:r>
              <a:rPr lang="en-AU" dirty="0" smtClean="0"/>
              <a:t>Sports </a:t>
            </a:r>
            <a:r>
              <a:rPr lang="en-AU" dirty="0"/>
              <a:t>Medicine Australia state</a:t>
            </a:r>
            <a:r>
              <a:rPr lang="en-AU" dirty="0" smtClean="0"/>
              <a:t>:</a:t>
            </a:r>
          </a:p>
          <a:p>
            <a:pPr lvl="1">
              <a:spcBef>
                <a:spcPts val="600"/>
              </a:spcBef>
            </a:pPr>
            <a:r>
              <a:rPr lang="en-AU" dirty="0" smtClean="0"/>
              <a:t>Care should be taken with any activity that involves jumping, frequent changes of direction and excessive stretching. Jerky ballistic movements should be avoided</a:t>
            </a:r>
            <a:endParaRPr lang="en-US" dirty="0"/>
          </a:p>
        </p:txBody>
      </p:sp>
      <p:sp>
        <p:nvSpPr>
          <p:cNvPr id="2" name="Title 1"/>
          <p:cNvSpPr>
            <a:spLocks noGrp="1"/>
          </p:cNvSpPr>
          <p:nvPr>
            <p:ph type="title"/>
          </p:nvPr>
        </p:nvSpPr>
        <p:spPr>
          <a:xfrm>
            <a:off x="227012" y="274638"/>
            <a:ext cx="11772056" cy="1096962"/>
          </a:xfrm>
        </p:spPr>
        <p:txBody>
          <a:bodyPr anchor="ctr"/>
          <a:lstStyle/>
          <a:p>
            <a:pPr algn="ctr"/>
            <a:r>
              <a:rPr lang="en-US" b="1" dirty="0" smtClean="0"/>
              <a:t>PREGNANCY</a:t>
            </a:r>
            <a:endParaRPr lang="en-US" b="1" dirty="0"/>
          </a:p>
        </p:txBody>
      </p:sp>
    </p:spTree>
    <p:extLst>
      <p:ext uri="{BB962C8B-B14F-4D97-AF65-F5344CB8AC3E}">
        <p14:creationId xmlns:p14="http://schemas.microsoft.com/office/powerpoint/2010/main" val="68429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men's History Month presentati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miter lim="800000"/>
        </a:ln>
        <a:ln w="15875" cap="flat" cmpd="sng" algn="ctr">
          <a:solidFill>
            <a:schemeClr val="phClr">
              <a:shade val="80000"/>
              <a:lumMod val="90000"/>
            </a:schemeClr>
          </a:solidFill>
          <a:miter lim="800000"/>
        </a:ln>
        <a:ln w="25400" cap="flat" cmpd="sng" algn="ctr">
          <a:solidFill>
            <a:schemeClr val="phClr"/>
          </a:solidFill>
          <a:miter lim="800000"/>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miter lim="800000"/>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Women's History Month presentation" id="{5B6F0A8B-42F5-40EF-A782-A4410F466076}" vid="{B9D2FB75-F70E-4CC7-AAC7-6E94D6386B41}"/>
    </a:ext>
  </a:extLst>
</a:theme>
</file>

<file path=ppt/theme/theme2.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Curves_16x9">
      <a:majorFont>
        <a:latin typeface="Euphemia"/>
        <a:ea typeface=""/>
        <a:cs typeface=""/>
      </a:majorFont>
      <a:minorFont>
        <a:latin typeface="Euphemia"/>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miter lim="800000"/>
        </a:ln>
        <a:ln w="15875" cap="flat" cmpd="sng" algn="ctr">
          <a:solidFill>
            <a:schemeClr val="phClr">
              <a:shade val="80000"/>
              <a:lumMod val="90000"/>
            </a:schemeClr>
          </a:solidFill>
          <a:miter lim="800000"/>
        </a:ln>
        <a:ln w="25400" cap="flat" cmpd="sng" algn="ctr">
          <a:solidFill>
            <a:schemeClr val="phClr"/>
          </a:solidFill>
          <a:miter lim="800000"/>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Curves_16x9">
      <a:majorFont>
        <a:latin typeface="Euphemia"/>
        <a:ea typeface=""/>
        <a:cs typeface=""/>
      </a:majorFont>
      <a:minorFont>
        <a:latin typeface="Euphemia"/>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miter lim="800000"/>
        </a:ln>
        <a:ln w="15875" cap="flat" cmpd="sng" algn="ctr">
          <a:solidFill>
            <a:schemeClr val="phClr">
              <a:shade val="80000"/>
              <a:lumMod val="90000"/>
            </a:schemeClr>
          </a:solidFill>
          <a:miter lim="800000"/>
        </a:ln>
        <a:ln w="25400" cap="flat" cmpd="sng" algn="ctr">
          <a:solidFill>
            <a:schemeClr val="phClr"/>
          </a:solidFill>
          <a:miter lim="800000"/>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8CC8DA7-0D59-4E06-B499-3565952F6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982</Words>
  <Application>Microsoft Office PowerPoint</Application>
  <PresentationFormat>Custom</PresentationFormat>
  <Paragraphs>72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Euphemia</vt:lpstr>
      <vt:lpstr>Wingdings</vt:lpstr>
      <vt:lpstr>Women's History Month presentation</vt:lpstr>
      <vt:lpstr>FEMALE ATHLETES</vt:lpstr>
      <vt:lpstr>FEMALE ATHLETES - OVERVIEW</vt:lpstr>
      <vt:lpstr>EATING DISORDERS</vt:lpstr>
      <vt:lpstr>EATING DISORDERS – CONT…</vt:lpstr>
      <vt:lpstr>IRON DEFICIENCY</vt:lpstr>
      <vt:lpstr>IRON DEFICIENCY – CONT…</vt:lpstr>
      <vt:lpstr>BONE DENSITY</vt:lpstr>
      <vt:lpstr>BONE DENSITY – CONT…</vt:lpstr>
      <vt:lpstr>PREGNANCY</vt:lpstr>
      <vt:lpstr>PREGNANCY – CONT…</vt:lpstr>
      <vt:lpstr>PREGNANCY –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2018-04-05T02:24:52Z</dcterms:created>
  <dcterms:modified xsi:type="dcterms:W3CDTF">2018-04-05T22:29:59Z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TC034606189991</vt:lpwstr>
  </property>
</Properties>
</file>