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7"/>
  </p:notesMasterIdLst>
  <p:sldIdLst>
    <p:sldId id="277" r:id="rId2"/>
    <p:sldId id="271" r:id="rId3"/>
    <p:sldId id="258" r:id="rId4"/>
    <p:sldId id="259" r:id="rId5"/>
    <p:sldId id="260" r:id="rId6"/>
    <p:sldId id="278" r:id="rId7"/>
    <p:sldId id="280" r:id="rId8"/>
    <p:sldId id="261" r:id="rId9"/>
    <p:sldId id="276" r:id="rId10"/>
    <p:sldId id="275" r:id="rId11"/>
    <p:sldId id="274" r:id="rId12"/>
    <p:sldId id="279" r:id="rId13"/>
    <p:sldId id="281" r:id="rId14"/>
    <p:sldId id="282"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70" autoAdjust="0"/>
    <p:restoredTop sz="94660"/>
  </p:normalViewPr>
  <p:slideViewPr>
    <p:cSldViewPr snapToGrid="0">
      <p:cViewPr varScale="1">
        <p:scale>
          <a:sx n="127" d="100"/>
          <a:sy n="127" d="100"/>
        </p:scale>
        <p:origin x="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5D9E2-2D70-4743-AAF8-DF85A5B2A668}" type="doc">
      <dgm:prSet loTypeId="urn:microsoft.com/office/officeart/2005/8/layout/hList1" loCatId="list" qsTypeId="urn:microsoft.com/office/officeart/2005/8/quickstyle/3d1" qsCatId="3D" csTypeId="urn:microsoft.com/office/officeart/2005/8/colors/colorful5" csCatId="colorful" phldr="1"/>
      <dgm:spPr/>
      <dgm:t>
        <a:bodyPr/>
        <a:lstStyle/>
        <a:p>
          <a:endParaRPr lang="en-AU"/>
        </a:p>
      </dgm:t>
    </dgm:pt>
    <dgm:pt modelId="{8785BC30-1471-4486-8636-8B62C9D20252}">
      <dgm:prSet phldrT="[Text]"/>
      <dgm:spPr>
        <a:solidFill>
          <a:srgbClr val="00B0F0"/>
        </a:solidFill>
      </dgm:spPr>
      <dgm:t>
        <a:bodyPr/>
        <a:lstStyle/>
        <a:p>
          <a:r>
            <a:rPr lang="en-AU" b="1" dirty="0" smtClean="0">
              <a:solidFill>
                <a:srgbClr val="FFFF00"/>
              </a:solidFill>
            </a:rPr>
            <a:t>SOCIO-CULTURAL</a:t>
          </a:r>
          <a:r>
            <a:rPr lang="en-AU" dirty="0" smtClean="0">
              <a:solidFill>
                <a:srgbClr val="FFFF00"/>
              </a:solidFill>
            </a:rPr>
            <a:t> (family, peers, religion, culture and media)</a:t>
          </a:r>
          <a:endParaRPr lang="en-AU" dirty="0">
            <a:solidFill>
              <a:srgbClr val="FFFF00"/>
            </a:solidFill>
          </a:endParaRPr>
        </a:p>
      </dgm:t>
    </dgm:pt>
    <dgm:pt modelId="{E48B083C-2FA4-42F3-ADDA-5399EAAEB5BE}" type="parTrans" cxnId="{334A0BE5-8754-4384-892B-77DF4E45C374}">
      <dgm:prSet/>
      <dgm:spPr/>
      <dgm:t>
        <a:bodyPr/>
        <a:lstStyle/>
        <a:p>
          <a:endParaRPr lang="en-AU"/>
        </a:p>
      </dgm:t>
    </dgm:pt>
    <dgm:pt modelId="{E6A4A355-8FE7-4408-A01B-2F334EABFB4D}" type="sibTrans" cxnId="{334A0BE5-8754-4384-892B-77DF4E45C374}">
      <dgm:prSet/>
      <dgm:spPr/>
      <dgm:t>
        <a:bodyPr/>
        <a:lstStyle/>
        <a:p>
          <a:endParaRPr lang="en-AU"/>
        </a:p>
      </dgm:t>
    </dgm:pt>
    <dgm:pt modelId="{D4C48309-DAEE-44B6-9F37-2B45547761B0}">
      <dgm:prSet phldrT="[Text]" custT="1"/>
      <dgm:spPr/>
      <dgm:t>
        <a:bodyPr/>
        <a:lstStyle/>
        <a:p>
          <a:r>
            <a:rPr lang="en-AU" sz="1050" dirty="0" smtClean="0"/>
            <a:t>Low community self esteem</a:t>
          </a:r>
          <a:endParaRPr lang="en-AU" sz="1050" dirty="0"/>
        </a:p>
      </dgm:t>
    </dgm:pt>
    <dgm:pt modelId="{0931E8CB-C612-49DC-A8CE-AC90D0F3AD5E}" type="parTrans" cxnId="{4B0D901A-DC5E-4E3F-AC9C-CAEC7DEFE9E9}">
      <dgm:prSet/>
      <dgm:spPr/>
      <dgm:t>
        <a:bodyPr/>
        <a:lstStyle/>
        <a:p>
          <a:endParaRPr lang="en-AU"/>
        </a:p>
      </dgm:t>
    </dgm:pt>
    <dgm:pt modelId="{A2078103-58CE-45ED-99AD-8EAFFA1A11EB}" type="sibTrans" cxnId="{4B0D901A-DC5E-4E3F-AC9C-CAEC7DEFE9E9}">
      <dgm:prSet/>
      <dgm:spPr/>
      <dgm:t>
        <a:bodyPr/>
        <a:lstStyle/>
        <a:p>
          <a:endParaRPr lang="en-AU"/>
        </a:p>
      </dgm:t>
    </dgm:pt>
    <dgm:pt modelId="{2D06D9DC-E3F3-4176-9C92-0F9D093AAD84}">
      <dgm:prSet phldrT="[Text]" custT="1"/>
      <dgm:spPr/>
      <dgm:t>
        <a:bodyPr/>
        <a:lstStyle/>
        <a:p>
          <a:r>
            <a:rPr lang="en-AU" sz="1050" dirty="0" smtClean="0"/>
            <a:t>Loss of dignity with community</a:t>
          </a:r>
          <a:endParaRPr lang="en-AU" sz="1050" dirty="0"/>
        </a:p>
      </dgm:t>
    </dgm:pt>
    <dgm:pt modelId="{EA876310-FCBD-4DB8-9BD0-5A5750691F05}" type="parTrans" cxnId="{E46959FA-A9A2-40B4-8A1C-5CD4D96D6606}">
      <dgm:prSet/>
      <dgm:spPr/>
      <dgm:t>
        <a:bodyPr/>
        <a:lstStyle/>
        <a:p>
          <a:endParaRPr lang="en-AU"/>
        </a:p>
      </dgm:t>
    </dgm:pt>
    <dgm:pt modelId="{4A5A400A-8203-42E1-99AD-7C1A835151E9}" type="sibTrans" cxnId="{E46959FA-A9A2-40B4-8A1C-5CD4D96D6606}">
      <dgm:prSet/>
      <dgm:spPr/>
      <dgm:t>
        <a:bodyPr/>
        <a:lstStyle/>
        <a:p>
          <a:endParaRPr lang="en-AU"/>
        </a:p>
      </dgm:t>
    </dgm:pt>
    <dgm:pt modelId="{C0E181AB-0C1E-4300-A230-AFD1A44A014F}">
      <dgm:prSet phldrT="[Text]"/>
      <dgm:spPr>
        <a:solidFill>
          <a:srgbClr val="FFFF00"/>
        </a:solidFill>
      </dgm:spPr>
      <dgm:t>
        <a:bodyPr/>
        <a:lstStyle/>
        <a:p>
          <a:r>
            <a:rPr lang="en-AU" b="1" dirty="0" smtClean="0">
              <a:solidFill>
                <a:srgbClr val="00B0F0"/>
              </a:solidFill>
            </a:rPr>
            <a:t>SOCIO-ECONOMIC </a:t>
          </a:r>
          <a:r>
            <a:rPr lang="en-AU" b="0" dirty="0" smtClean="0">
              <a:solidFill>
                <a:srgbClr val="00B0F0"/>
              </a:solidFill>
            </a:rPr>
            <a:t>(Education, employment and income)</a:t>
          </a:r>
          <a:endParaRPr lang="en-AU" b="1" dirty="0">
            <a:solidFill>
              <a:srgbClr val="00B0F0"/>
            </a:solidFill>
          </a:endParaRPr>
        </a:p>
      </dgm:t>
    </dgm:pt>
    <dgm:pt modelId="{CD43CE0F-B742-42AD-9804-85009F7C83FD}" type="parTrans" cxnId="{071AB442-7D4B-43B1-9FDB-35A108F501BA}">
      <dgm:prSet/>
      <dgm:spPr/>
      <dgm:t>
        <a:bodyPr/>
        <a:lstStyle/>
        <a:p>
          <a:endParaRPr lang="en-AU"/>
        </a:p>
      </dgm:t>
    </dgm:pt>
    <dgm:pt modelId="{861CDBBA-35CD-4658-AD25-A32351407F74}" type="sibTrans" cxnId="{071AB442-7D4B-43B1-9FDB-35A108F501BA}">
      <dgm:prSet/>
      <dgm:spPr/>
      <dgm:t>
        <a:bodyPr/>
        <a:lstStyle/>
        <a:p>
          <a:endParaRPr lang="en-AU"/>
        </a:p>
      </dgm:t>
    </dgm:pt>
    <dgm:pt modelId="{E50330D9-7FAF-4E51-A445-CD56ABD62856}">
      <dgm:prSet phldrT="[Text]" custT="1"/>
      <dgm:spPr/>
      <dgm:t>
        <a:bodyPr/>
        <a:lstStyle/>
        <a:p>
          <a:r>
            <a:rPr lang="en-AU" sz="1100" dirty="0" smtClean="0"/>
            <a:t>Unemployment is higher – jobless families </a:t>
          </a:r>
          <a:endParaRPr lang="en-AU" sz="1100" dirty="0"/>
        </a:p>
      </dgm:t>
    </dgm:pt>
    <dgm:pt modelId="{DD27C50A-9C41-4352-9838-636289A50297}" type="parTrans" cxnId="{135535F5-3B22-4D28-8FEA-6885C444A090}">
      <dgm:prSet/>
      <dgm:spPr/>
      <dgm:t>
        <a:bodyPr/>
        <a:lstStyle/>
        <a:p>
          <a:endParaRPr lang="en-AU"/>
        </a:p>
      </dgm:t>
    </dgm:pt>
    <dgm:pt modelId="{0FEAB4FA-876C-46E1-8155-E5EFB752393C}" type="sibTrans" cxnId="{135535F5-3B22-4D28-8FEA-6885C444A090}">
      <dgm:prSet/>
      <dgm:spPr/>
      <dgm:t>
        <a:bodyPr/>
        <a:lstStyle/>
        <a:p>
          <a:endParaRPr lang="en-AU"/>
        </a:p>
      </dgm:t>
    </dgm:pt>
    <dgm:pt modelId="{9A723BAB-BB8D-4634-8C91-BF1A69A7CC01}">
      <dgm:prSet phldrT="[Text]" custT="1"/>
      <dgm:spPr/>
      <dgm:t>
        <a:bodyPr/>
        <a:lstStyle/>
        <a:p>
          <a:r>
            <a:rPr lang="en-AU" sz="1100" dirty="0" smtClean="0"/>
            <a:t>Poor literacy – leads to reduced capacity to use health information</a:t>
          </a:r>
          <a:endParaRPr lang="en-AU" sz="1100" dirty="0"/>
        </a:p>
      </dgm:t>
    </dgm:pt>
    <dgm:pt modelId="{80D6EFD2-686C-414F-851D-318AB0D8B525}" type="parTrans" cxnId="{F09F3DF2-A104-4914-80FE-9CD27FFD4028}">
      <dgm:prSet/>
      <dgm:spPr/>
      <dgm:t>
        <a:bodyPr/>
        <a:lstStyle/>
        <a:p>
          <a:endParaRPr lang="en-AU"/>
        </a:p>
      </dgm:t>
    </dgm:pt>
    <dgm:pt modelId="{AE99BF0D-CD43-46D5-BE1C-C7E5329E8F3D}" type="sibTrans" cxnId="{F09F3DF2-A104-4914-80FE-9CD27FFD4028}">
      <dgm:prSet/>
      <dgm:spPr/>
      <dgm:t>
        <a:bodyPr/>
        <a:lstStyle/>
        <a:p>
          <a:endParaRPr lang="en-AU"/>
        </a:p>
      </dgm:t>
    </dgm:pt>
    <dgm:pt modelId="{DED98833-F250-4EF6-986D-A89D72E672AC}">
      <dgm:prSet phldrT="[Text]"/>
      <dgm:spPr>
        <a:solidFill>
          <a:srgbClr val="00B050"/>
        </a:solidFill>
      </dgm:spPr>
      <dgm:t>
        <a:bodyPr/>
        <a:lstStyle/>
        <a:p>
          <a:r>
            <a:rPr lang="en-AU" b="1" dirty="0" smtClean="0">
              <a:solidFill>
                <a:srgbClr val="7030A0"/>
              </a:solidFill>
            </a:rPr>
            <a:t>ENVIRONMENTAL </a:t>
          </a:r>
          <a:r>
            <a:rPr lang="en-AU" b="0" dirty="0" smtClean="0">
              <a:solidFill>
                <a:srgbClr val="7030A0"/>
              </a:solidFill>
            </a:rPr>
            <a:t>(Geographical location and access to health services and technology)</a:t>
          </a:r>
          <a:endParaRPr lang="en-AU" b="1" dirty="0">
            <a:solidFill>
              <a:srgbClr val="7030A0"/>
            </a:solidFill>
          </a:endParaRPr>
        </a:p>
      </dgm:t>
    </dgm:pt>
    <dgm:pt modelId="{4A0AAF1C-1B33-4CDA-8B7C-63D61F2A7F1B}" type="parTrans" cxnId="{CFB67431-39CA-47CA-BE22-F3080ED2CCBB}">
      <dgm:prSet/>
      <dgm:spPr/>
      <dgm:t>
        <a:bodyPr/>
        <a:lstStyle/>
        <a:p>
          <a:endParaRPr lang="en-AU"/>
        </a:p>
      </dgm:t>
    </dgm:pt>
    <dgm:pt modelId="{CB97D041-06D8-4F89-B8DC-1ED77678FE05}" type="sibTrans" cxnId="{CFB67431-39CA-47CA-BE22-F3080ED2CCBB}">
      <dgm:prSet/>
      <dgm:spPr/>
      <dgm:t>
        <a:bodyPr/>
        <a:lstStyle/>
        <a:p>
          <a:endParaRPr lang="en-AU"/>
        </a:p>
      </dgm:t>
    </dgm:pt>
    <dgm:pt modelId="{F2B1C6A9-62B1-431F-923F-3A9E096A1165}">
      <dgm:prSet phldrT="[Text]" custT="1"/>
      <dgm:spPr/>
      <dgm:t>
        <a:bodyPr/>
        <a:lstStyle/>
        <a:p>
          <a:r>
            <a:rPr lang="en-AU" sz="1000" dirty="0" smtClean="0"/>
            <a:t>Poorer living conditions – rural remote (culture)</a:t>
          </a:r>
          <a:endParaRPr lang="en-AU" sz="1000" dirty="0"/>
        </a:p>
      </dgm:t>
    </dgm:pt>
    <dgm:pt modelId="{FE2200E4-A3C4-4A05-BB7A-CD39D0BD4177}" type="parTrans" cxnId="{2E035F36-4D99-4836-AB42-A33AAD78063A}">
      <dgm:prSet/>
      <dgm:spPr/>
      <dgm:t>
        <a:bodyPr/>
        <a:lstStyle/>
        <a:p>
          <a:endParaRPr lang="en-AU"/>
        </a:p>
      </dgm:t>
    </dgm:pt>
    <dgm:pt modelId="{CBCEBA34-E7F7-49F2-B947-ABD967C8472D}" type="sibTrans" cxnId="{2E035F36-4D99-4836-AB42-A33AAD78063A}">
      <dgm:prSet/>
      <dgm:spPr/>
      <dgm:t>
        <a:bodyPr/>
        <a:lstStyle/>
        <a:p>
          <a:endParaRPr lang="en-AU"/>
        </a:p>
      </dgm:t>
    </dgm:pt>
    <dgm:pt modelId="{972A70E7-70F2-4ED4-B664-D9990ED16C84}">
      <dgm:prSet phldrT="[Text]" custT="1"/>
      <dgm:spPr/>
      <dgm:t>
        <a:bodyPr/>
        <a:lstStyle/>
        <a:p>
          <a:r>
            <a:rPr lang="en-AU" sz="1000" dirty="0" smtClean="0"/>
            <a:t>Overcrowded and run down housing</a:t>
          </a:r>
          <a:endParaRPr lang="en-AU" sz="1000" dirty="0"/>
        </a:p>
      </dgm:t>
    </dgm:pt>
    <dgm:pt modelId="{02B86D25-2483-4985-A52B-883380641C0A}" type="parTrans" cxnId="{85D5F8AB-6B7C-490F-AB51-120CEA535067}">
      <dgm:prSet/>
      <dgm:spPr/>
      <dgm:t>
        <a:bodyPr/>
        <a:lstStyle/>
        <a:p>
          <a:endParaRPr lang="en-AU"/>
        </a:p>
      </dgm:t>
    </dgm:pt>
    <dgm:pt modelId="{37E430DF-832C-49AE-AF33-1D5EB1259964}" type="sibTrans" cxnId="{85D5F8AB-6B7C-490F-AB51-120CEA535067}">
      <dgm:prSet/>
      <dgm:spPr/>
      <dgm:t>
        <a:bodyPr/>
        <a:lstStyle/>
        <a:p>
          <a:endParaRPr lang="en-AU"/>
        </a:p>
      </dgm:t>
    </dgm:pt>
    <dgm:pt modelId="{852865BA-74F8-4079-8243-A2341E7DFFAB}">
      <dgm:prSet phldrT="[Text]" custT="1"/>
      <dgm:spPr/>
      <dgm:t>
        <a:bodyPr/>
        <a:lstStyle/>
        <a:p>
          <a:r>
            <a:rPr lang="en-AU" sz="1050" dirty="0" smtClean="0"/>
            <a:t>Feeling little control over their environment</a:t>
          </a:r>
          <a:endParaRPr lang="en-AU" sz="1050" dirty="0"/>
        </a:p>
      </dgm:t>
    </dgm:pt>
    <dgm:pt modelId="{DA4A586D-8D16-41A2-A37D-08B41273EDF0}" type="parTrans" cxnId="{34ADA683-00AF-4518-931D-8C1842FF6E96}">
      <dgm:prSet/>
      <dgm:spPr/>
      <dgm:t>
        <a:bodyPr/>
        <a:lstStyle/>
        <a:p>
          <a:endParaRPr lang="en-AU"/>
        </a:p>
      </dgm:t>
    </dgm:pt>
    <dgm:pt modelId="{3DCE2EA9-3980-499B-A675-2775D3C7EFE7}" type="sibTrans" cxnId="{34ADA683-00AF-4518-931D-8C1842FF6E96}">
      <dgm:prSet/>
      <dgm:spPr/>
      <dgm:t>
        <a:bodyPr/>
        <a:lstStyle/>
        <a:p>
          <a:endParaRPr lang="en-AU"/>
        </a:p>
      </dgm:t>
    </dgm:pt>
    <dgm:pt modelId="{9174A3AE-3600-4B1A-9835-5A3EC5F1C6EF}">
      <dgm:prSet phldrT="[Text]" custT="1"/>
      <dgm:spPr/>
      <dgm:t>
        <a:bodyPr/>
        <a:lstStyle/>
        <a:p>
          <a:r>
            <a:rPr lang="en-AU" sz="1050" dirty="0" smtClean="0"/>
            <a:t>Restriction to connect with their traditional culture</a:t>
          </a:r>
          <a:endParaRPr lang="en-AU" sz="1050" dirty="0"/>
        </a:p>
      </dgm:t>
    </dgm:pt>
    <dgm:pt modelId="{7F1FFBFF-0F67-4AF7-9558-34E0622DC3BE}" type="parTrans" cxnId="{28BD3018-A83E-4CB6-8646-5E3C09636254}">
      <dgm:prSet/>
      <dgm:spPr/>
      <dgm:t>
        <a:bodyPr/>
        <a:lstStyle/>
        <a:p>
          <a:endParaRPr lang="en-AU"/>
        </a:p>
      </dgm:t>
    </dgm:pt>
    <dgm:pt modelId="{F25999BA-EB39-4C18-B8C1-362AB21AA347}" type="sibTrans" cxnId="{28BD3018-A83E-4CB6-8646-5E3C09636254}">
      <dgm:prSet/>
      <dgm:spPr/>
      <dgm:t>
        <a:bodyPr/>
        <a:lstStyle/>
        <a:p>
          <a:endParaRPr lang="en-AU"/>
        </a:p>
      </dgm:t>
    </dgm:pt>
    <dgm:pt modelId="{2BD317AF-94F1-413E-92D3-09E42CA7130F}">
      <dgm:prSet phldrT="[Text]" custT="1"/>
      <dgm:spPr/>
      <dgm:t>
        <a:bodyPr/>
        <a:lstStyle/>
        <a:p>
          <a:r>
            <a:rPr lang="en-AU" sz="1050" dirty="0" smtClean="0"/>
            <a:t>Racism – stress affecting mental health</a:t>
          </a:r>
          <a:endParaRPr lang="en-AU" sz="1050" dirty="0"/>
        </a:p>
      </dgm:t>
    </dgm:pt>
    <dgm:pt modelId="{1E737362-1D2C-44B8-82DF-B2CD3C82FDFA}" type="parTrans" cxnId="{DF3654C3-4526-476E-B3C1-5AA61CA63A58}">
      <dgm:prSet/>
      <dgm:spPr/>
      <dgm:t>
        <a:bodyPr/>
        <a:lstStyle/>
        <a:p>
          <a:endParaRPr lang="en-AU"/>
        </a:p>
      </dgm:t>
    </dgm:pt>
    <dgm:pt modelId="{09A84D58-3EA3-4E78-87DB-80A967E07F0E}" type="sibTrans" cxnId="{DF3654C3-4526-476E-B3C1-5AA61CA63A58}">
      <dgm:prSet/>
      <dgm:spPr/>
      <dgm:t>
        <a:bodyPr/>
        <a:lstStyle/>
        <a:p>
          <a:endParaRPr lang="en-AU"/>
        </a:p>
      </dgm:t>
    </dgm:pt>
    <dgm:pt modelId="{A4828553-EA1A-40A9-89D8-9946C23CA8AD}">
      <dgm:prSet phldrT="[Text]" custT="1"/>
      <dgm:spPr/>
      <dgm:t>
        <a:bodyPr/>
        <a:lstStyle/>
        <a:p>
          <a:r>
            <a:rPr lang="en-AU" sz="1050" dirty="0" smtClean="0"/>
            <a:t>History of discrimination</a:t>
          </a:r>
          <a:endParaRPr lang="en-AU" sz="1050" dirty="0"/>
        </a:p>
      </dgm:t>
    </dgm:pt>
    <dgm:pt modelId="{CF710474-094D-4A31-8200-C3C2CAF213FB}" type="parTrans" cxnId="{9DFB4087-41C0-4F35-A84D-C88BEF0BB003}">
      <dgm:prSet/>
      <dgm:spPr/>
      <dgm:t>
        <a:bodyPr/>
        <a:lstStyle/>
        <a:p>
          <a:endParaRPr lang="en-AU"/>
        </a:p>
      </dgm:t>
    </dgm:pt>
    <dgm:pt modelId="{C7C4307F-3AB9-4D9B-BF92-FDCF049BFE0A}" type="sibTrans" cxnId="{9DFB4087-41C0-4F35-A84D-C88BEF0BB003}">
      <dgm:prSet/>
      <dgm:spPr/>
      <dgm:t>
        <a:bodyPr/>
        <a:lstStyle/>
        <a:p>
          <a:endParaRPr lang="en-AU"/>
        </a:p>
      </dgm:t>
    </dgm:pt>
    <dgm:pt modelId="{F7E7E89A-2458-4775-B468-4B4724B6783E}">
      <dgm:prSet phldrT="[Text]" custT="1"/>
      <dgm:spPr/>
      <dgm:t>
        <a:bodyPr/>
        <a:lstStyle/>
        <a:p>
          <a:r>
            <a:rPr lang="en-AU" sz="1100" dirty="0" smtClean="0"/>
            <a:t>Being poorer leads to lower health care</a:t>
          </a:r>
          <a:endParaRPr lang="en-AU" sz="1100" dirty="0"/>
        </a:p>
      </dgm:t>
    </dgm:pt>
    <dgm:pt modelId="{3BD9D439-D1E8-45D1-B767-DA07B5E792E9}" type="parTrans" cxnId="{FE7769E1-03DC-46EB-A961-0AEC96BA79FD}">
      <dgm:prSet/>
      <dgm:spPr/>
      <dgm:t>
        <a:bodyPr/>
        <a:lstStyle/>
        <a:p>
          <a:endParaRPr lang="en-AU"/>
        </a:p>
      </dgm:t>
    </dgm:pt>
    <dgm:pt modelId="{EBF0DBD3-BEB4-451A-951C-F792F48CA459}" type="sibTrans" cxnId="{FE7769E1-03DC-46EB-A961-0AEC96BA79FD}">
      <dgm:prSet/>
      <dgm:spPr/>
      <dgm:t>
        <a:bodyPr/>
        <a:lstStyle/>
        <a:p>
          <a:endParaRPr lang="en-AU"/>
        </a:p>
      </dgm:t>
    </dgm:pt>
    <dgm:pt modelId="{1ECB2C8E-51A0-4ED5-BD75-C3D7442B58A2}">
      <dgm:prSet phldrT="[Text]" custT="1"/>
      <dgm:spPr/>
      <dgm:t>
        <a:bodyPr/>
        <a:lstStyle/>
        <a:p>
          <a:r>
            <a:rPr lang="en-AU" sz="1100" dirty="0" smtClean="0"/>
            <a:t>Lower health care leads to more risk of disease  </a:t>
          </a:r>
          <a:endParaRPr lang="en-AU" sz="1100" dirty="0"/>
        </a:p>
      </dgm:t>
    </dgm:pt>
    <dgm:pt modelId="{1C42D6D5-5DCB-4F21-B752-9C3F7F1C8F6E}" type="parTrans" cxnId="{426A92D5-43BD-4B42-B47A-4FE97FD64529}">
      <dgm:prSet/>
      <dgm:spPr/>
      <dgm:t>
        <a:bodyPr/>
        <a:lstStyle/>
        <a:p>
          <a:endParaRPr lang="en-AU"/>
        </a:p>
      </dgm:t>
    </dgm:pt>
    <dgm:pt modelId="{610F79B3-F883-458D-B210-61690679D24E}" type="sibTrans" cxnId="{426A92D5-43BD-4B42-B47A-4FE97FD64529}">
      <dgm:prSet/>
      <dgm:spPr/>
      <dgm:t>
        <a:bodyPr/>
        <a:lstStyle/>
        <a:p>
          <a:endParaRPr lang="en-AU"/>
        </a:p>
      </dgm:t>
    </dgm:pt>
    <dgm:pt modelId="{F1EFDE9B-089F-44FC-AD57-D6019A9B2B1D}">
      <dgm:prSet phldrT="[Text]" custT="1"/>
      <dgm:spPr/>
      <dgm:t>
        <a:bodyPr/>
        <a:lstStyle/>
        <a:p>
          <a:r>
            <a:rPr lang="en-AU" sz="1100" dirty="0" smtClean="0"/>
            <a:t>Indigenous students half as likely to finish yr 12 education.</a:t>
          </a:r>
          <a:endParaRPr lang="en-AU" sz="1100" dirty="0"/>
        </a:p>
      </dgm:t>
    </dgm:pt>
    <dgm:pt modelId="{38510E0C-7FFB-45E1-98E1-3CB8AC3596ED}" type="parTrans" cxnId="{C1ECA2D9-300A-44E2-8A0B-7DB6C544C77E}">
      <dgm:prSet/>
      <dgm:spPr/>
      <dgm:t>
        <a:bodyPr/>
        <a:lstStyle/>
        <a:p>
          <a:endParaRPr lang="en-AU"/>
        </a:p>
      </dgm:t>
    </dgm:pt>
    <dgm:pt modelId="{F847A396-1239-4DB7-9D08-1D6AE63CB265}" type="sibTrans" cxnId="{C1ECA2D9-300A-44E2-8A0B-7DB6C544C77E}">
      <dgm:prSet/>
      <dgm:spPr/>
      <dgm:t>
        <a:bodyPr/>
        <a:lstStyle/>
        <a:p>
          <a:endParaRPr lang="en-AU"/>
        </a:p>
      </dgm:t>
    </dgm:pt>
    <dgm:pt modelId="{FFF186F1-0CD7-470B-8589-D54A900D6221}">
      <dgm:prSet phldrT="[Text]" custT="1"/>
      <dgm:spPr/>
      <dgm:t>
        <a:bodyPr/>
        <a:lstStyle/>
        <a:p>
          <a:r>
            <a:rPr lang="en-AU" sz="1000" dirty="0" smtClean="0"/>
            <a:t>Lower safe drinking water in remote communities</a:t>
          </a:r>
          <a:endParaRPr lang="en-AU" sz="1000" dirty="0"/>
        </a:p>
      </dgm:t>
    </dgm:pt>
    <dgm:pt modelId="{A78F5935-5D86-44A1-9808-689E7747F8FF}" type="parTrans" cxnId="{C53C8A78-46BF-4418-B3CB-2F5FE8900655}">
      <dgm:prSet/>
      <dgm:spPr/>
      <dgm:t>
        <a:bodyPr/>
        <a:lstStyle/>
        <a:p>
          <a:endParaRPr lang="en-AU"/>
        </a:p>
      </dgm:t>
    </dgm:pt>
    <dgm:pt modelId="{EE0AC427-EBD3-4D97-84B1-36AFB58318C7}" type="sibTrans" cxnId="{C53C8A78-46BF-4418-B3CB-2F5FE8900655}">
      <dgm:prSet/>
      <dgm:spPr/>
      <dgm:t>
        <a:bodyPr/>
        <a:lstStyle/>
        <a:p>
          <a:endParaRPr lang="en-AU"/>
        </a:p>
      </dgm:t>
    </dgm:pt>
    <dgm:pt modelId="{261CF75C-07E0-4D43-9226-D85256075EDB}">
      <dgm:prSet phldrT="[Text]" custT="1"/>
      <dgm:spPr/>
      <dgm:t>
        <a:bodyPr/>
        <a:lstStyle/>
        <a:p>
          <a:r>
            <a:rPr lang="en-AU" sz="1000" dirty="0" smtClean="0"/>
            <a:t>Living in remote areas often has higher mental issues, less recreational opportunities</a:t>
          </a:r>
          <a:endParaRPr lang="en-AU" sz="1000" dirty="0"/>
        </a:p>
      </dgm:t>
    </dgm:pt>
    <dgm:pt modelId="{D0FCB64C-D919-42DF-B6A1-C0BC703CCA4E}" type="parTrans" cxnId="{925402AF-54E1-444C-8187-59E8A5FADBD2}">
      <dgm:prSet/>
      <dgm:spPr/>
      <dgm:t>
        <a:bodyPr/>
        <a:lstStyle/>
        <a:p>
          <a:endParaRPr lang="en-AU"/>
        </a:p>
      </dgm:t>
    </dgm:pt>
    <dgm:pt modelId="{7174BD42-3DD2-4915-B19A-B77681BF711F}" type="sibTrans" cxnId="{925402AF-54E1-444C-8187-59E8A5FADBD2}">
      <dgm:prSet/>
      <dgm:spPr/>
      <dgm:t>
        <a:bodyPr/>
        <a:lstStyle/>
        <a:p>
          <a:endParaRPr lang="en-AU"/>
        </a:p>
      </dgm:t>
    </dgm:pt>
    <dgm:pt modelId="{9F491272-CC13-4C36-8CE4-4205CF982288}">
      <dgm:prSet phldrT="[Text]" custT="1"/>
      <dgm:spPr/>
      <dgm:t>
        <a:bodyPr/>
        <a:lstStyle/>
        <a:p>
          <a:r>
            <a:rPr lang="en-AU" sz="1050" dirty="0" smtClean="0"/>
            <a:t>Less educated</a:t>
          </a:r>
          <a:endParaRPr lang="en-AU" sz="1050" dirty="0"/>
        </a:p>
      </dgm:t>
    </dgm:pt>
    <dgm:pt modelId="{6BD00B2D-E39D-454E-9E5A-5032B3B67196}" type="parTrans" cxnId="{016BDD4A-8D12-4DFF-AE03-5C3D7BC0DCEA}">
      <dgm:prSet/>
      <dgm:spPr/>
      <dgm:t>
        <a:bodyPr/>
        <a:lstStyle/>
        <a:p>
          <a:endParaRPr lang="en-US"/>
        </a:p>
      </dgm:t>
    </dgm:pt>
    <dgm:pt modelId="{5074D363-A8A2-4650-8FAE-4F18908A1F52}" type="sibTrans" cxnId="{016BDD4A-8D12-4DFF-AE03-5C3D7BC0DCEA}">
      <dgm:prSet/>
      <dgm:spPr/>
      <dgm:t>
        <a:bodyPr/>
        <a:lstStyle/>
        <a:p>
          <a:endParaRPr lang="en-US"/>
        </a:p>
      </dgm:t>
    </dgm:pt>
    <dgm:pt modelId="{66BC1010-9330-4591-B759-12DA9DBBD5CA}">
      <dgm:prSet phldrT="[Text]" custT="1"/>
      <dgm:spPr/>
      <dgm:t>
        <a:bodyPr/>
        <a:lstStyle/>
        <a:p>
          <a:r>
            <a:rPr lang="en-AU" sz="1050" dirty="0" smtClean="0"/>
            <a:t>Less money – contributes to family upbringing</a:t>
          </a:r>
          <a:endParaRPr lang="en-AU" sz="1050" dirty="0"/>
        </a:p>
      </dgm:t>
    </dgm:pt>
    <dgm:pt modelId="{8FE3EE3E-53ED-45C7-A955-7CD2CB362064}" type="parTrans" cxnId="{318C0DEB-03B8-466A-914B-533B9EF57705}">
      <dgm:prSet/>
      <dgm:spPr/>
      <dgm:t>
        <a:bodyPr/>
        <a:lstStyle/>
        <a:p>
          <a:endParaRPr lang="en-US"/>
        </a:p>
      </dgm:t>
    </dgm:pt>
    <dgm:pt modelId="{856D423B-AE22-49E6-AA72-245B8200F8CD}" type="sibTrans" cxnId="{318C0DEB-03B8-466A-914B-533B9EF57705}">
      <dgm:prSet/>
      <dgm:spPr/>
      <dgm:t>
        <a:bodyPr/>
        <a:lstStyle/>
        <a:p>
          <a:endParaRPr lang="en-US"/>
        </a:p>
      </dgm:t>
    </dgm:pt>
    <dgm:pt modelId="{391CE635-6C61-4873-B4A7-88FCDFE6AF9E}">
      <dgm:prSet phldrT="[Text]" custT="1"/>
      <dgm:spPr/>
      <dgm:t>
        <a:bodyPr/>
        <a:lstStyle/>
        <a:p>
          <a:r>
            <a:rPr lang="en-AU" sz="1050" dirty="0" smtClean="0"/>
            <a:t>Higher rates of domestic violence</a:t>
          </a:r>
          <a:endParaRPr lang="en-AU" sz="1050" dirty="0"/>
        </a:p>
      </dgm:t>
    </dgm:pt>
    <dgm:pt modelId="{BF833E70-3CFB-49D5-9270-96621AB703AB}" type="parTrans" cxnId="{CF129ECF-F27B-4E2B-BC81-10A2833F6195}">
      <dgm:prSet/>
      <dgm:spPr/>
      <dgm:t>
        <a:bodyPr/>
        <a:lstStyle/>
        <a:p>
          <a:endParaRPr lang="en-US"/>
        </a:p>
      </dgm:t>
    </dgm:pt>
    <dgm:pt modelId="{D04BA5B2-1DE8-418E-9A57-B37253FBA7B8}" type="sibTrans" cxnId="{CF129ECF-F27B-4E2B-BC81-10A2833F6195}">
      <dgm:prSet/>
      <dgm:spPr/>
      <dgm:t>
        <a:bodyPr/>
        <a:lstStyle/>
        <a:p>
          <a:endParaRPr lang="en-US"/>
        </a:p>
      </dgm:t>
    </dgm:pt>
    <dgm:pt modelId="{0BC7269B-31E8-4912-9FC2-06E129F00F1D}">
      <dgm:prSet phldrT="[Text]" custT="1"/>
      <dgm:spPr/>
      <dgm:t>
        <a:bodyPr/>
        <a:lstStyle/>
        <a:p>
          <a:r>
            <a:rPr lang="en-AU" sz="1050" dirty="0" smtClean="0"/>
            <a:t>Higher rates of imprisonment</a:t>
          </a:r>
          <a:endParaRPr lang="en-AU" sz="1050" dirty="0"/>
        </a:p>
      </dgm:t>
    </dgm:pt>
    <dgm:pt modelId="{99C58F76-8AA7-41DF-AAED-A816396CFB6D}" type="parTrans" cxnId="{D647907E-60D2-4A05-86A1-E8A3F9180B63}">
      <dgm:prSet/>
      <dgm:spPr/>
      <dgm:t>
        <a:bodyPr/>
        <a:lstStyle/>
        <a:p>
          <a:endParaRPr lang="en-US"/>
        </a:p>
      </dgm:t>
    </dgm:pt>
    <dgm:pt modelId="{2DF05441-640B-4BDA-8C8A-BD0CC56DA166}" type="sibTrans" cxnId="{D647907E-60D2-4A05-86A1-E8A3F9180B63}">
      <dgm:prSet/>
      <dgm:spPr/>
      <dgm:t>
        <a:bodyPr/>
        <a:lstStyle/>
        <a:p>
          <a:endParaRPr lang="en-US"/>
        </a:p>
      </dgm:t>
    </dgm:pt>
    <dgm:pt modelId="{85283634-D0E2-45FA-A61C-FF03952B6510}">
      <dgm:prSet phldrT="[Text]" custT="1"/>
      <dgm:spPr/>
      <dgm:t>
        <a:bodyPr/>
        <a:lstStyle/>
        <a:p>
          <a:r>
            <a:rPr lang="en-AU" sz="1050" dirty="0" smtClean="0"/>
            <a:t>Language barriers and poor access to health services</a:t>
          </a:r>
          <a:endParaRPr lang="en-AU" sz="1050" dirty="0"/>
        </a:p>
      </dgm:t>
    </dgm:pt>
    <dgm:pt modelId="{CC69B2E0-3CDD-4D6D-BE39-0C8B6F30D1C4}" type="parTrans" cxnId="{8F6F1E84-14BC-46A5-BB38-C821DC3B9E7B}">
      <dgm:prSet/>
      <dgm:spPr/>
      <dgm:t>
        <a:bodyPr/>
        <a:lstStyle/>
        <a:p>
          <a:endParaRPr lang="en-US"/>
        </a:p>
      </dgm:t>
    </dgm:pt>
    <dgm:pt modelId="{79F46D58-C85A-4464-BD9F-A891A3BDD87A}" type="sibTrans" cxnId="{8F6F1E84-14BC-46A5-BB38-C821DC3B9E7B}">
      <dgm:prSet/>
      <dgm:spPr/>
      <dgm:t>
        <a:bodyPr/>
        <a:lstStyle/>
        <a:p>
          <a:endParaRPr lang="en-US"/>
        </a:p>
      </dgm:t>
    </dgm:pt>
    <dgm:pt modelId="{8CD58187-FA36-4899-98C9-D9477E910087}">
      <dgm:prSet phldrT="[Text]" custT="1"/>
      <dgm:spPr/>
      <dgm:t>
        <a:bodyPr/>
        <a:lstStyle/>
        <a:p>
          <a:r>
            <a:rPr lang="en-AU" sz="1100" dirty="0" smtClean="0"/>
            <a:t>Lowest income bracket</a:t>
          </a:r>
          <a:endParaRPr lang="en-AU" sz="1100" dirty="0"/>
        </a:p>
      </dgm:t>
    </dgm:pt>
    <dgm:pt modelId="{CAE0FF78-046F-45BF-96DF-B2BDEC821577}" type="parTrans" cxnId="{B3F5676D-EA57-4449-8C9B-0B208D60CFDC}">
      <dgm:prSet/>
      <dgm:spPr/>
      <dgm:t>
        <a:bodyPr/>
        <a:lstStyle/>
        <a:p>
          <a:endParaRPr lang="en-US"/>
        </a:p>
      </dgm:t>
    </dgm:pt>
    <dgm:pt modelId="{DD96BBBB-46A6-4257-8F30-804411CDEC4A}" type="sibTrans" cxnId="{B3F5676D-EA57-4449-8C9B-0B208D60CFDC}">
      <dgm:prSet/>
      <dgm:spPr/>
      <dgm:t>
        <a:bodyPr/>
        <a:lstStyle/>
        <a:p>
          <a:endParaRPr lang="en-US"/>
        </a:p>
      </dgm:t>
    </dgm:pt>
    <dgm:pt modelId="{3A9FD14F-0CC8-4BB4-8FAE-6C7E4BC8C83F}">
      <dgm:prSet phldrT="[Text]" custT="1"/>
      <dgm:spPr/>
      <dgm:t>
        <a:bodyPr/>
        <a:lstStyle/>
        <a:p>
          <a:r>
            <a:rPr lang="en-AU" sz="1100" dirty="0" smtClean="0"/>
            <a:t>Poor behavioural choices which increases risk factors (smoking, inactivity)</a:t>
          </a:r>
          <a:endParaRPr lang="en-AU" sz="1100" dirty="0"/>
        </a:p>
      </dgm:t>
    </dgm:pt>
    <dgm:pt modelId="{6C95FC4A-0756-48AD-ABA3-446F8EEA15D8}" type="parTrans" cxnId="{10A634B7-52DE-4E86-9F59-07B898290FFC}">
      <dgm:prSet/>
      <dgm:spPr/>
      <dgm:t>
        <a:bodyPr/>
        <a:lstStyle/>
        <a:p>
          <a:endParaRPr lang="en-US"/>
        </a:p>
      </dgm:t>
    </dgm:pt>
    <dgm:pt modelId="{FE8572F8-0C1C-4E23-9735-59AB58F484EA}" type="sibTrans" cxnId="{10A634B7-52DE-4E86-9F59-07B898290FFC}">
      <dgm:prSet/>
      <dgm:spPr/>
      <dgm:t>
        <a:bodyPr/>
        <a:lstStyle/>
        <a:p>
          <a:endParaRPr lang="en-US"/>
        </a:p>
      </dgm:t>
    </dgm:pt>
    <dgm:pt modelId="{18221A84-5C6B-4DF1-B00E-8C9ED1C9F1FD}">
      <dgm:prSet phldrT="[Text]" custT="1"/>
      <dgm:spPr/>
      <dgm:t>
        <a:bodyPr/>
        <a:lstStyle/>
        <a:p>
          <a:r>
            <a:rPr lang="en-AU" sz="1000" dirty="0" smtClean="0"/>
            <a:t>Limited access to health services due to location</a:t>
          </a:r>
          <a:endParaRPr lang="en-AU" sz="1000" dirty="0"/>
        </a:p>
      </dgm:t>
    </dgm:pt>
    <dgm:pt modelId="{45758FB9-ADC9-4BE8-BA2F-22B03B171027}" type="parTrans" cxnId="{1B64D98E-FF33-49CB-BE84-10070C59F680}">
      <dgm:prSet/>
      <dgm:spPr/>
      <dgm:t>
        <a:bodyPr/>
        <a:lstStyle/>
        <a:p>
          <a:endParaRPr lang="en-US"/>
        </a:p>
      </dgm:t>
    </dgm:pt>
    <dgm:pt modelId="{1D3CC9F0-538E-4FF1-87B0-4CE9BDB05993}" type="sibTrans" cxnId="{1B64D98E-FF33-49CB-BE84-10070C59F680}">
      <dgm:prSet/>
      <dgm:spPr/>
      <dgm:t>
        <a:bodyPr/>
        <a:lstStyle/>
        <a:p>
          <a:endParaRPr lang="en-US"/>
        </a:p>
      </dgm:t>
    </dgm:pt>
    <dgm:pt modelId="{6B26DED8-FE0B-4624-8785-C4FF09B964D4}">
      <dgm:prSet phldrT="[Text]" custT="1"/>
      <dgm:spPr/>
      <dgm:t>
        <a:bodyPr/>
        <a:lstStyle/>
        <a:p>
          <a:r>
            <a:rPr lang="en-AU" sz="1000" dirty="0" smtClean="0"/>
            <a:t>Difficulty accessing dentists and GP’s due to long waiting times/unavailability of services</a:t>
          </a:r>
          <a:endParaRPr lang="en-AU" sz="1000" dirty="0"/>
        </a:p>
      </dgm:t>
    </dgm:pt>
    <dgm:pt modelId="{9B9258C1-8008-498E-94A7-B2DE06727E7F}" type="parTrans" cxnId="{51068CE0-4165-4267-B1B6-11B5668825D4}">
      <dgm:prSet/>
      <dgm:spPr/>
      <dgm:t>
        <a:bodyPr/>
        <a:lstStyle/>
        <a:p>
          <a:endParaRPr lang="en-US"/>
        </a:p>
      </dgm:t>
    </dgm:pt>
    <dgm:pt modelId="{DC871C37-F116-4F1D-BA2C-B0BCA3E16BB2}" type="sibTrans" cxnId="{51068CE0-4165-4267-B1B6-11B5668825D4}">
      <dgm:prSet/>
      <dgm:spPr/>
      <dgm:t>
        <a:bodyPr/>
        <a:lstStyle/>
        <a:p>
          <a:endParaRPr lang="en-US"/>
        </a:p>
      </dgm:t>
    </dgm:pt>
    <dgm:pt modelId="{2DEB2C3A-AA0B-46FA-BFBD-E352FD1DC770}" type="pres">
      <dgm:prSet presAssocID="{C1A5D9E2-2D70-4743-AAF8-DF85A5B2A668}" presName="Name0" presStyleCnt="0">
        <dgm:presLayoutVars>
          <dgm:dir/>
          <dgm:animLvl val="lvl"/>
          <dgm:resizeHandles val="exact"/>
        </dgm:presLayoutVars>
      </dgm:prSet>
      <dgm:spPr/>
      <dgm:t>
        <a:bodyPr/>
        <a:lstStyle/>
        <a:p>
          <a:endParaRPr lang="en-AU"/>
        </a:p>
      </dgm:t>
    </dgm:pt>
    <dgm:pt modelId="{EAD92618-628D-4B67-BA65-C43A8F3987B2}" type="pres">
      <dgm:prSet presAssocID="{8785BC30-1471-4486-8636-8B62C9D20252}" presName="composite" presStyleCnt="0"/>
      <dgm:spPr/>
    </dgm:pt>
    <dgm:pt modelId="{66FDF53B-0701-454F-8F68-155928754423}" type="pres">
      <dgm:prSet presAssocID="{8785BC30-1471-4486-8636-8B62C9D20252}" presName="parTx" presStyleLbl="alignNode1" presStyleIdx="0" presStyleCnt="3">
        <dgm:presLayoutVars>
          <dgm:chMax val="0"/>
          <dgm:chPref val="0"/>
          <dgm:bulletEnabled val="1"/>
        </dgm:presLayoutVars>
      </dgm:prSet>
      <dgm:spPr/>
      <dgm:t>
        <a:bodyPr/>
        <a:lstStyle/>
        <a:p>
          <a:endParaRPr lang="en-AU"/>
        </a:p>
      </dgm:t>
    </dgm:pt>
    <dgm:pt modelId="{EF7EDE82-14EA-4DD4-AC73-7163835341E1}" type="pres">
      <dgm:prSet presAssocID="{8785BC30-1471-4486-8636-8B62C9D20252}" presName="desTx" presStyleLbl="alignAccFollowNode1" presStyleIdx="0" presStyleCnt="3">
        <dgm:presLayoutVars>
          <dgm:bulletEnabled val="1"/>
        </dgm:presLayoutVars>
      </dgm:prSet>
      <dgm:spPr/>
      <dgm:t>
        <a:bodyPr/>
        <a:lstStyle/>
        <a:p>
          <a:endParaRPr lang="en-AU"/>
        </a:p>
      </dgm:t>
    </dgm:pt>
    <dgm:pt modelId="{CD701654-C620-4DDC-8C12-BAAB9F7D16CE}" type="pres">
      <dgm:prSet presAssocID="{E6A4A355-8FE7-4408-A01B-2F334EABFB4D}" presName="space" presStyleCnt="0"/>
      <dgm:spPr/>
    </dgm:pt>
    <dgm:pt modelId="{469DA1E5-F176-4C97-8084-05F4774D096A}" type="pres">
      <dgm:prSet presAssocID="{C0E181AB-0C1E-4300-A230-AFD1A44A014F}" presName="composite" presStyleCnt="0"/>
      <dgm:spPr/>
    </dgm:pt>
    <dgm:pt modelId="{54192077-BCAE-482D-BB23-0AD3E36541B1}" type="pres">
      <dgm:prSet presAssocID="{C0E181AB-0C1E-4300-A230-AFD1A44A014F}" presName="parTx" presStyleLbl="alignNode1" presStyleIdx="1" presStyleCnt="3">
        <dgm:presLayoutVars>
          <dgm:chMax val="0"/>
          <dgm:chPref val="0"/>
          <dgm:bulletEnabled val="1"/>
        </dgm:presLayoutVars>
      </dgm:prSet>
      <dgm:spPr/>
      <dgm:t>
        <a:bodyPr/>
        <a:lstStyle/>
        <a:p>
          <a:endParaRPr lang="en-AU"/>
        </a:p>
      </dgm:t>
    </dgm:pt>
    <dgm:pt modelId="{8CD77C37-EB6B-45A4-85DF-E31A1F13D010}" type="pres">
      <dgm:prSet presAssocID="{C0E181AB-0C1E-4300-A230-AFD1A44A014F}" presName="desTx" presStyleLbl="alignAccFollowNode1" presStyleIdx="1" presStyleCnt="3">
        <dgm:presLayoutVars>
          <dgm:bulletEnabled val="1"/>
        </dgm:presLayoutVars>
      </dgm:prSet>
      <dgm:spPr/>
      <dgm:t>
        <a:bodyPr/>
        <a:lstStyle/>
        <a:p>
          <a:endParaRPr lang="en-AU"/>
        </a:p>
      </dgm:t>
    </dgm:pt>
    <dgm:pt modelId="{EEEDE37F-E1A6-4EC1-8E2F-73FA8A152130}" type="pres">
      <dgm:prSet presAssocID="{861CDBBA-35CD-4658-AD25-A32351407F74}" presName="space" presStyleCnt="0"/>
      <dgm:spPr/>
    </dgm:pt>
    <dgm:pt modelId="{3516FB39-625C-41C3-8011-082DD45A7ADB}" type="pres">
      <dgm:prSet presAssocID="{DED98833-F250-4EF6-986D-A89D72E672AC}" presName="composite" presStyleCnt="0"/>
      <dgm:spPr/>
    </dgm:pt>
    <dgm:pt modelId="{BFD9AAAD-9E35-4774-A1C8-54510521CBEA}" type="pres">
      <dgm:prSet presAssocID="{DED98833-F250-4EF6-986D-A89D72E672AC}" presName="parTx" presStyleLbl="alignNode1" presStyleIdx="2" presStyleCnt="3" custLinFactNeighborY="-6603">
        <dgm:presLayoutVars>
          <dgm:chMax val="0"/>
          <dgm:chPref val="0"/>
          <dgm:bulletEnabled val="1"/>
        </dgm:presLayoutVars>
      </dgm:prSet>
      <dgm:spPr/>
      <dgm:t>
        <a:bodyPr/>
        <a:lstStyle/>
        <a:p>
          <a:endParaRPr lang="en-AU"/>
        </a:p>
      </dgm:t>
    </dgm:pt>
    <dgm:pt modelId="{6778C096-4451-4904-ADF4-C2F9156B1773}" type="pres">
      <dgm:prSet presAssocID="{DED98833-F250-4EF6-986D-A89D72E672AC}" presName="desTx" presStyleLbl="alignAccFollowNode1" presStyleIdx="2" presStyleCnt="3" custScaleY="95115" custLinFactNeighborX="103" custLinFactNeighborY="-3392">
        <dgm:presLayoutVars>
          <dgm:bulletEnabled val="1"/>
        </dgm:presLayoutVars>
      </dgm:prSet>
      <dgm:spPr/>
      <dgm:t>
        <a:bodyPr/>
        <a:lstStyle/>
        <a:p>
          <a:endParaRPr lang="en-AU"/>
        </a:p>
      </dgm:t>
    </dgm:pt>
  </dgm:ptLst>
  <dgm:cxnLst>
    <dgm:cxn modelId="{2E035F36-4D99-4836-AB42-A33AAD78063A}" srcId="{DED98833-F250-4EF6-986D-A89D72E672AC}" destId="{F2B1C6A9-62B1-431F-923F-3A9E096A1165}" srcOrd="2" destOrd="0" parTransId="{FE2200E4-A3C4-4A05-BB7A-CD39D0BD4177}" sibTransId="{CBCEBA34-E7F7-49F2-B947-ABD967C8472D}"/>
    <dgm:cxn modelId="{DF3654C3-4526-476E-B3C1-5AA61CA63A58}" srcId="{8785BC30-1471-4486-8636-8B62C9D20252}" destId="{2BD317AF-94F1-413E-92D3-09E42CA7130F}" srcOrd="8" destOrd="0" parTransId="{1E737362-1D2C-44B8-82DF-B2CD3C82FDFA}" sibTransId="{09A84D58-3EA3-4E78-87DB-80A967E07F0E}"/>
    <dgm:cxn modelId="{28BD3018-A83E-4CB6-8646-5E3C09636254}" srcId="{8785BC30-1471-4486-8636-8B62C9D20252}" destId="{9174A3AE-3600-4B1A-9835-5A3EC5F1C6EF}" srcOrd="7" destOrd="0" parTransId="{7F1FFBFF-0F67-4AF7-9558-34E0622DC3BE}" sibTransId="{F25999BA-EB39-4C18-B8C1-362AB21AA347}"/>
    <dgm:cxn modelId="{389A501B-C223-4133-9804-363B47F178D1}" type="presOf" srcId="{391CE635-6C61-4873-B4A7-88FCDFE6AF9E}" destId="{EF7EDE82-14EA-4DD4-AC73-7163835341E1}" srcOrd="0" destOrd="2" presId="urn:microsoft.com/office/officeart/2005/8/layout/hList1"/>
    <dgm:cxn modelId="{5F3FAD04-1787-41A1-8E74-7B15E0A8092F}" type="presOf" srcId="{9A723BAB-BB8D-4634-8C91-BF1A69A7CC01}" destId="{8CD77C37-EB6B-45A4-85DF-E31A1F13D010}" srcOrd="0" destOrd="6" presId="urn:microsoft.com/office/officeart/2005/8/layout/hList1"/>
    <dgm:cxn modelId="{E46959FA-A9A2-40B4-8A1C-5CD4D96D6606}" srcId="{8785BC30-1471-4486-8636-8B62C9D20252}" destId="{2D06D9DC-E3F3-4176-9C92-0F9D093AAD84}" srcOrd="5" destOrd="0" parTransId="{EA876310-FCBD-4DB8-9BD0-5A5750691F05}" sibTransId="{4A5A400A-8203-42E1-99AD-7C1A835151E9}"/>
    <dgm:cxn modelId="{318C0DEB-03B8-466A-914B-533B9EF57705}" srcId="{8785BC30-1471-4486-8636-8B62C9D20252}" destId="{66BC1010-9330-4591-B759-12DA9DBBD5CA}" srcOrd="1" destOrd="0" parTransId="{8FE3EE3E-53ED-45C7-A955-7CD2CB362064}" sibTransId="{856D423B-AE22-49E6-AA72-245B8200F8CD}"/>
    <dgm:cxn modelId="{F09F3DF2-A104-4914-80FE-9CD27FFD4028}" srcId="{C0E181AB-0C1E-4300-A230-AFD1A44A014F}" destId="{9A723BAB-BB8D-4634-8C91-BF1A69A7CC01}" srcOrd="6" destOrd="0" parTransId="{80D6EFD2-686C-414F-851D-318AB0D8B525}" sibTransId="{AE99BF0D-CD43-46D5-BE1C-C7E5329E8F3D}"/>
    <dgm:cxn modelId="{43F5B184-CA96-462E-A49E-33C68341048E}" type="presOf" srcId="{9174A3AE-3600-4B1A-9835-5A3EC5F1C6EF}" destId="{EF7EDE82-14EA-4DD4-AC73-7163835341E1}" srcOrd="0" destOrd="7" presId="urn:microsoft.com/office/officeart/2005/8/layout/hList1"/>
    <dgm:cxn modelId="{10A634B7-52DE-4E86-9F59-07B898290FFC}" srcId="{C0E181AB-0C1E-4300-A230-AFD1A44A014F}" destId="{3A9FD14F-0CC8-4BB4-8FAE-6C7E4BC8C83F}" srcOrd="2" destOrd="0" parTransId="{6C95FC4A-0756-48AD-ABA3-446F8EEA15D8}" sibTransId="{FE8572F8-0C1C-4E23-9735-59AB58F484EA}"/>
    <dgm:cxn modelId="{34ADA683-00AF-4518-931D-8C1842FF6E96}" srcId="{8785BC30-1471-4486-8636-8B62C9D20252}" destId="{852865BA-74F8-4079-8243-A2341E7DFFAB}" srcOrd="6" destOrd="0" parTransId="{DA4A586D-8D16-41A2-A37D-08B41273EDF0}" sibTransId="{3DCE2EA9-3980-499B-A675-2775D3C7EFE7}"/>
    <dgm:cxn modelId="{03A09344-34FA-44D6-9C19-23617058B821}" type="presOf" srcId="{D4C48309-DAEE-44B6-9F37-2B45547761B0}" destId="{EF7EDE82-14EA-4DD4-AC73-7163835341E1}" srcOrd="0" destOrd="4" presId="urn:microsoft.com/office/officeart/2005/8/layout/hList1"/>
    <dgm:cxn modelId="{87D02697-0348-4762-86BF-F4FA54724269}" type="presOf" srcId="{9F491272-CC13-4C36-8CE4-4205CF982288}" destId="{EF7EDE82-14EA-4DD4-AC73-7163835341E1}" srcOrd="0" destOrd="0" presId="urn:microsoft.com/office/officeart/2005/8/layout/hList1"/>
    <dgm:cxn modelId="{016BDD4A-8D12-4DFF-AE03-5C3D7BC0DCEA}" srcId="{8785BC30-1471-4486-8636-8B62C9D20252}" destId="{9F491272-CC13-4C36-8CE4-4205CF982288}" srcOrd="0" destOrd="0" parTransId="{6BD00B2D-E39D-454E-9E5A-5032B3B67196}" sibTransId="{5074D363-A8A2-4650-8FAE-4F18908A1F52}"/>
    <dgm:cxn modelId="{8703711B-DFFE-4762-A7BC-EDC34F4798B3}" type="presOf" srcId="{261CF75C-07E0-4D43-9226-D85256075EDB}" destId="{6778C096-4451-4904-ADF4-C2F9156B1773}" srcOrd="0" destOrd="5" presId="urn:microsoft.com/office/officeart/2005/8/layout/hList1"/>
    <dgm:cxn modelId="{85D5F8AB-6B7C-490F-AB51-120CEA535067}" srcId="{DED98833-F250-4EF6-986D-A89D72E672AC}" destId="{972A70E7-70F2-4ED4-B664-D9990ED16C84}" srcOrd="3" destOrd="0" parTransId="{02B86D25-2483-4985-A52B-883380641C0A}" sibTransId="{37E430DF-832C-49AE-AF33-1D5EB1259964}"/>
    <dgm:cxn modelId="{54C67C0D-25FE-47C2-9A67-0ECAB4CA775D}" type="presOf" srcId="{F1EFDE9B-089F-44FC-AD57-D6019A9B2B1D}" destId="{8CD77C37-EB6B-45A4-85DF-E31A1F13D010}" srcOrd="0" destOrd="5" presId="urn:microsoft.com/office/officeart/2005/8/layout/hList1"/>
    <dgm:cxn modelId="{6A47158C-B4A0-4587-B47A-59098E46E5C6}" type="presOf" srcId="{8CD58187-FA36-4899-98C9-D9477E910087}" destId="{8CD77C37-EB6B-45A4-85DF-E31A1F13D010}" srcOrd="0" destOrd="0" presId="urn:microsoft.com/office/officeart/2005/8/layout/hList1"/>
    <dgm:cxn modelId="{FE7769E1-03DC-46EB-A961-0AEC96BA79FD}" srcId="{C0E181AB-0C1E-4300-A230-AFD1A44A014F}" destId="{F7E7E89A-2458-4775-B468-4B4724B6783E}" srcOrd="3" destOrd="0" parTransId="{3BD9D439-D1E8-45D1-B767-DA07B5E792E9}" sibTransId="{EBF0DBD3-BEB4-451A-951C-F792F48CA459}"/>
    <dgm:cxn modelId="{A6563FD0-5E2C-4BA0-AAB2-A54C919D7F1A}" type="presOf" srcId="{1ECB2C8E-51A0-4ED5-BD75-C3D7442B58A2}" destId="{8CD77C37-EB6B-45A4-85DF-E31A1F13D010}" srcOrd="0" destOrd="4" presId="urn:microsoft.com/office/officeart/2005/8/layout/hList1"/>
    <dgm:cxn modelId="{C4DB16BB-354D-4043-807D-F37C00BEE4E5}" type="presOf" srcId="{F2B1C6A9-62B1-431F-923F-3A9E096A1165}" destId="{6778C096-4451-4904-ADF4-C2F9156B1773}" srcOrd="0" destOrd="2" presId="urn:microsoft.com/office/officeart/2005/8/layout/hList1"/>
    <dgm:cxn modelId="{0425EE1A-1BBD-4091-ACAA-CD39E3B85ADC}" type="presOf" srcId="{E50330D9-7FAF-4E51-A445-CD56ABD62856}" destId="{8CD77C37-EB6B-45A4-85DF-E31A1F13D010}" srcOrd="0" destOrd="1" presId="urn:microsoft.com/office/officeart/2005/8/layout/hList1"/>
    <dgm:cxn modelId="{51068CE0-4165-4267-B1B6-11B5668825D4}" srcId="{DED98833-F250-4EF6-986D-A89D72E672AC}" destId="{6B26DED8-FE0B-4624-8785-C4FF09B964D4}" srcOrd="1" destOrd="0" parTransId="{9B9258C1-8008-498E-94A7-B2DE06727E7F}" sibTransId="{DC871C37-F116-4F1D-BA2C-B0BCA3E16BB2}"/>
    <dgm:cxn modelId="{4B0D901A-DC5E-4E3F-AC9C-CAEC7DEFE9E9}" srcId="{8785BC30-1471-4486-8636-8B62C9D20252}" destId="{D4C48309-DAEE-44B6-9F37-2B45547761B0}" srcOrd="4" destOrd="0" parTransId="{0931E8CB-C612-49DC-A8CE-AC90D0F3AD5E}" sibTransId="{A2078103-58CE-45ED-99AD-8EAFFA1A11EB}"/>
    <dgm:cxn modelId="{EE6749AB-02AC-4105-8FF5-80443786A20E}" type="presOf" srcId="{852865BA-74F8-4079-8243-A2341E7DFFAB}" destId="{EF7EDE82-14EA-4DD4-AC73-7163835341E1}" srcOrd="0" destOrd="6" presId="urn:microsoft.com/office/officeart/2005/8/layout/hList1"/>
    <dgm:cxn modelId="{09A89B08-D09B-430B-90E6-E30B26EEDBDE}" type="presOf" srcId="{C1A5D9E2-2D70-4743-AAF8-DF85A5B2A668}" destId="{2DEB2C3A-AA0B-46FA-BFBD-E352FD1DC770}" srcOrd="0" destOrd="0" presId="urn:microsoft.com/office/officeart/2005/8/layout/hList1"/>
    <dgm:cxn modelId="{CF129ECF-F27B-4E2B-BC81-10A2833F6195}" srcId="{8785BC30-1471-4486-8636-8B62C9D20252}" destId="{391CE635-6C61-4873-B4A7-88FCDFE6AF9E}" srcOrd="2" destOrd="0" parTransId="{BF833E70-3CFB-49D5-9270-96621AB703AB}" sibTransId="{D04BA5B2-1DE8-418E-9A57-B37253FBA7B8}"/>
    <dgm:cxn modelId="{799A2035-1211-4C9C-BBEF-11A5609255D2}" type="presOf" srcId="{8785BC30-1471-4486-8636-8B62C9D20252}" destId="{66FDF53B-0701-454F-8F68-155928754423}" srcOrd="0" destOrd="0" presId="urn:microsoft.com/office/officeart/2005/8/layout/hList1"/>
    <dgm:cxn modelId="{B3F5676D-EA57-4449-8C9B-0B208D60CFDC}" srcId="{C0E181AB-0C1E-4300-A230-AFD1A44A014F}" destId="{8CD58187-FA36-4899-98C9-D9477E910087}" srcOrd="0" destOrd="0" parTransId="{CAE0FF78-046F-45BF-96DF-B2BDEC821577}" sibTransId="{DD96BBBB-46A6-4257-8F30-804411CDEC4A}"/>
    <dgm:cxn modelId="{925402AF-54E1-444C-8187-59E8A5FADBD2}" srcId="{DED98833-F250-4EF6-986D-A89D72E672AC}" destId="{261CF75C-07E0-4D43-9226-D85256075EDB}" srcOrd="5" destOrd="0" parTransId="{D0FCB64C-D919-42DF-B6A1-C0BC703CCA4E}" sibTransId="{7174BD42-3DD2-4915-B19A-B77681BF711F}"/>
    <dgm:cxn modelId="{10E21200-840F-4132-9A52-FEA98FFAB7D9}" type="presOf" srcId="{0BC7269B-31E8-4912-9FC2-06E129F00F1D}" destId="{EF7EDE82-14EA-4DD4-AC73-7163835341E1}" srcOrd="0" destOrd="3" presId="urn:microsoft.com/office/officeart/2005/8/layout/hList1"/>
    <dgm:cxn modelId="{9DFB4087-41C0-4F35-A84D-C88BEF0BB003}" srcId="{8785BC30-1471-4486-8636-8B62C9D20252}" destId="{A4828553-EA1A-40A9-89D8-9946C23CA8AD}" srcOrd="9" destOrd="0" parTransId="{CF710474-094D-4A31-8200-C3C2CAF213FB}" sibTransId="{C7C4307F-3AB9-4D9B-BF92-FDCF049BFE0A}"/>
    <dgm:cxn modelId="{8F6F1E84-14BC-46A5-BB38-C821DC3B9E7B}" srcId="{8785BC30-1471-4486-8636-8B62C9D20252}" destId="{85283634-D0E2-45FA-A61C-FF03952B6510}" srcOrd="10" destOrd="0" parTransId="{CC69B2E0-3CDD-4D6D-BE39-0C8B6F30D1C4}" sibTransId="{79F46D58-C85A-4464-BD9F-A891A3BDD87A}"/>
    <dgm:cxn modelId="{3E08278B-6770-4FB9-96BE-CCD7550F2D74}" type="presOf" srcId="{6B26DED8-FE0B-4624-8785-C4FF09B964D4}" destId="{6778C096-4451-4904-ADF4-C2F9156B1773}" srcOrd="0" destOrd="1" presId="urn:microsoft.com/office/officeart/2005/8/layout/hList1"/>
    <dgm:cxn modelId="{4653FA22-DB0E-4C24-9A11-EB2209891CFC}" type="presOf" srcId="{85283634-D0E2-45FA-A61C-FF03952B6510}" destId="{EF7EDE82-14EA-4DD4-AC73-7163835341E1}" srcOrd="0" destOrd="10" presId="urn:microsoft.com/office/officeart/2005/8/layout/hList1"/>
    <dgm:cxn modelId="{C1FB01C2-9F95-4DA1-8D0C-C0344F2EE9B1}" type="presOf" srcId="{66BC1010-9330-4591-B759-12DA9DBBD5CA}" destId="{EF7EDE82-14EA-4DD4-AC73-7163835341E1}" srcOrd="0" destOrd="1" presId="urn:microsoft.com/office/officeart/2005/8/layout/hList1"/>
    <dgm:cxn modelId="{3696B3C5-32BE-4C58-9FB0-9AB82E5C1CF1}" type="presOf" srcId="{18221A84-5C6B-4DF1-B00E-8C9ED1C9F1FD}" destId="{6778C096-4451-4904-ADF4-C2F9156B1773}" srcOrd="0" destOrd="0" presId="urn:microsoft.com/office/officeart/2005/8/layout/hList1"/>
    <dgm:cxn modelId="{135535F5-3B22-4D28-8FEA-6885C444A090}" srcId="{C0E181AB-0C1E-4300-A230-AFD1A44A014F}" destId="{E50330D9-7FAF-4E51-A445-CD56ABD62856}" srcOrd="1" destOrd="0" parTransId="{DD27C50A-9C41-4352-9838-636289A50297}" sibTransId="{0FEAB4FA-876C-46E1-8155-E5EFB752393C}"/>
    <dgm:cxn modelId="{7FC7025C-40CA-41D8-92E4-871A6F8B7D49}" type="presOf" srcId="{F7E7E89A-2458-4775-B468-4B4724B6783E}" destId="{8CD77C37-EB6B-45A4-85DF-E31A1F13D010}" srcOrd="0" destOrd="3" presId="urn:microsoft.com/office/officeart/2005/8/layout/hList1"/>
    <dgm:cxn modelId="{334A0BE5-8754-4384-892B-77DF4E45C374}" srcId="{C1A5D9E2-2D70-4743-AAF8-DF85A5B2A668}" destId="{8785BC30-1471-4486-8636-8B62C9D20252}" srcOrd="0" destOrd="0" parTransId="{E48B083C-2FA4-42F3-ADDA-5399EAAEB5BE}" sibTransId="{E6A4A355-8FE7-4408-A01B-2F334EABFB4D}"/>
    <dgm:cxn modelId="{AACEE4D6-F271-401F-810C-2C1CDA02877F}" type="presOf" srcId="{2BD317AF-94F1-413E-92D3-09E42CA7130F}" destId="{EF7EDE82-14EA-4DD4-AC73-7163835341E1}" srcOrd="0" destOrd="8" presId="urn:microsoft.com/office/officeart/2005/8/layout/hList1"/>
    <dgm:cxn modelId="{1CFF684C-3266-4560-B0CD-3C1391D81B40}" type="presOf" srcId="{C0E181AB-0C1E-4300-A230-AFD1A44A014F}" destId="{54192077-BCAE-482D-BB23-0AD3E36541B1}" srcOrd="0" destOrd="0" presId="urn:microsoft.com/office/officeart/2005/8/layout/hList1"/>
    <dgm:cxn modelId="{1B64D98E-FF33-49CB-BE84-10070C59F680}" srcId="{DED98833-F250-4EF6-986D-A89D72E672AC}" destId="{18221A84-5C6B-4DF1-B00E-8C9ED1C9F1FD}" srcOrd="0" destOrd="0" parTransId="{45758FB9-ADC9-4BE8-BA2F-22B03B171027}" sibTransId="{1D3CC9F0-538E-4FF1-87B0-4CE9BDB05993}"/>
    <dgm:cxn modelId="{CFB67431-39CA-47CA-BE22-F3080ED2CCBB}" srcId="{C1A5D9E2-2D70-4743-AAF8-DF85A5B2A668}" destId="{DED98833-F250-4EF6-986D-A89D72E672AC}" srcOrd="2" destOrd="0" parTransId="{4A0AAF1C-1B33-4CDA-8B7C-63D61F2A7F1B}" sibTransId="{CB97D041-06D8-4F89-B8DC-1ED77678FE05}"/>
    <dgm:cxn modelId="{C53C8A78-46BF-4418-B3CB-2F5FE8900655}" srcId="{DED98833-F250-4EF6-986D-A89D72E672AC}" destId="{FFF186F1-0CD7-470B-8589-D54A900D6221}" srcOrd="4" destOrd="0" parTransId="{A78F5935-5D86-44A1-9808-689E7747F8FF}" sibTransId="{EE0AC427-EBD3-4D97-84B1-36AFB58318C7}"/>
    <dgm:cxn modelId="{071AB442-7D4B-43B1-9FDB-35A108F501BA}" srcId="{C1A5D9E2-2D70-4743-AAF8-DF85A5B2A668}" destId="{C0E181AB-0C1E-4300-A230-AFD1A44A014F}" srcOrd="1" destOrd="0" parTransId="{CD43CE0F-B742-42AD-9804-85009F7C83FD}" sibTransId="{861CDBBA-35CD-4658-AD25-A32351407F74}"/>
    <dgm:cxn modelId="{C1ECA2D9-300A-44E2-8A0B-7DB6C544C77E}" srcId="{C0E181AB-0C1E-4300-A230-AFD1A44A014F}" destId="{F1EFDE9B-089F-44FC-AD57-D6019A9B2B1D}" srcOrd="5" destOrd="0" parTransId="{38510E0C-7FFB-45E1-98E1-3CB8AC3596ED}" sibTransId="{F847A396-1239-4DB7-9D08-1D6AE63CB265}"/>
    <dgm:cxn modelId="{D647907E-60D2-4A05-86A1-E8A3F9180B63}" srcId="{8785BC30-1471-4486-8636-8B62C9D20252}" destId="{0BC7269B-31E8-4912-9FC2-06E129F00F1D}" srcOrd="3" destOrd="0" parTransId="{99C58F76-8AA7-41DF-AAED-A816396CFB6D}" sibTransId="{2DF05441-640B-4BDA-8C8A-BD0CC56DA166}"/>
    <dgm:cxn modelId="{426A92D5-43BD-4B42-B47A-4FE97FD64529}" srcId="{C0E181AB-0C1E-4300-A230-AFD1A44A014F}" destId="{1ECB2C8E-51A0-4ED5-BD75-C3D7442B58A2}" srcOrd="4" destOrd="0" parTransId="{1C42D6D5-5DCB-4F21-B752-9C3F7F1C8F6E}" sibTransId="{610F79B3-F883-458D-B210-61690679D24E}"/>
    <dgm:cxn modelId="{FF93309E-CAEF-40C3-A44B-4865556B3398}" type="presOf" srcId="{3A9FD14F-0CC8-4BB4-8FAE-6C7E4BC8C83F}" destId="{8CD77C37-EB6B-45A4-85DF-E31A1F13D010}" srcOrd="0" destOrd="2" presId="urn:microsoft.com/office/officeart/2005/8/layout/hList1"/>
    <dgm:cxn modelId="{A2CA18AC-FE41-4E91-B1B1-64077D359089}" type="presOf" srcId="{DED98833-F250-4EF6-986D-A89D72E672AC}" destId="{BFD9AAAD-9E35-4774-A1C8-54510521CBEA}" srcOrd="0" destOrd="0" presId="urn:microsoft.com/office/officeart/2005/8/layout/hList1"/>
    <dgm:cxn modelId="{07B685CD-E52F-4819-83E9-D7BAF20D6BE3}" type="presOf" srcId="{FFF186F1-0CD7-470B-8589-D54A900D6221}" destId="{6778C096-4451-4904-ADF4-C2F9156B1773}" srcOrd="0" destOrd="4" presId="urn:microsoft.com/office/officeart/2005/8/layout/hList1"/>
    <dgm:cxn modelId="{454D7B7C-BA38-4588-B82D-4B30E13566AD}" type="presOf" srcId="{2D06D9DC-E3F3-4176-9C92-0F9D093AAD84}" destId="{EF7EDE82-14EA-4DD4-AC73-7163835341E1}" srcOrd="0" destOrd="5" presId="urn:microsoft.com/office/officeart/2005/8/layout/hList1"/>
    <dgm:cxn modelId="{35D2439C-84BD-4D48-8797-EEFC8E0018BB}" type="presOf" srcId="{972A70E7-70F2-4ED4-B664-D9990ED16C84}" destId="{6778C096-4451-4904-ADF4-C2F9156B1773}" srcOrd="0" destOrd="3" presId="urn:microsoft.com/office/officeart/2005/8/layout/hList1"/>
    <dgm:cxn modelId="{DAFC98E1-28B4-422C-94A1-3365408A4AC7}" type="presOf" srcId="{A4828553-EA1A-40A9-89D8-9946C23CA8AD}" destId="{EF7EDE82-14EA-4DD4-AC73-7163835341E1}" srcOrd="0" destOrd="9" presId="urn:microsoft.com/office/officeart/2005/8/layout/hList1"/>
    <dgm:cxn modelId="{42670BDB-D328-4BF9-87C6-88A1A7FB8264}" type="presParOf" srcId="{2DEB2C3A-AA0B-46FA-BFBD-E352FD1DC770}" destId="{EAD92618-628D-4B67-BA65-C43A8F3987B2}" srcOrd="0" destOrd="0" presId="urn:microsoft.com/office/officeart/2005/8/layout/hList1"/>
    <dgm:cxn modelId="{738CE8C3-C73F-4DF1-9DA2-809FE540DC52}" type="presParOf" srcId="{EAD92618-628D-4B67-BA65-C43A8F3987B2}" destId="{66FDF53B-0701-454F-8F68-155928754423}" srcOrd="0" destOrd="0" presId="urn:microsoft.com/office/officeart/2005/8/layout/hList1"/>
    <dgm:cxn modelId="{DE654DB4-0D05-4152-B986-9F2317CB1ABB}" type="presParOf" srcId="{EAD92618-628D-4B67-BA65-C43A8F3987B2}" destId="{EF7EDE82-14EA-4DD4-AC73-7163835341E1}" srcOrd="1" destOrd="0" presId="urn:microsoft.com/office/officeart/2005/8/layout/hList1"/>
    <dgm:cxn modelId="{56BC4E7C-8464-4E0D-AA82-8DFF997B842D}" type="presParOf" srcId="{2DEB2C3A-AA0B-46FA-BFBD-E352FD1DC770}" destId="{CD701654-C620-4DDC-8C12-BAAB9F7D16CE}" srcOrd="1" destOrd="0" presId="urn:microsoft.com/office/officeart/2005/8/layout/hList1"/>
    <dgm:cxn modelId="{40BF843F-9BCF-4BB3-BD3B-63163B2F6253}" type="presParOf" srcId="{2DEB2C3A-AA0B-46FA-BFBD-E352FD1DC770}" destId="{469DA1E5-F176-4C97-8084-05F4774D096A}" srcOrd="2" destOrd="0" presId="urn:microsoft.com/office/officeart/2005/8/layout/hList1"/>
    <dgm:cxn modelId="{CD1D64B7-0777-45E4-B8D9-0A93F7F4F7EA}" type="presParOf" srcId="{469DA1E5-F176-4C97-8084-05F4774D096A}" destId="{54192077-BCAE-482D-BB23-0AD3E36541B1}" srcOrd="0" destOrd="0" presId="urn:microsoft.com/office/officeart/2005/8/layout/hList1"/>
    <dgm:cxn modelId="{FA636724-DB29-458E-B7C5-8FC86AD2E0A9}" type="presParOf" srcId="{469DA1E5-F176-4C97-8084-05F4774D096A}" destId="{8CD77C37-EB6B-45A4-85DF-E31A1F13D010}" srcOrd="1" destOrd="0" presId="urn:microsoft.com/office/officeart/2005/8/layout/hList1"/>
    <dgm:cxn modelId="{AD232411-39BC-446F-90AF-ADED764D9AE3}" type="presParOf" srcId="{2DEB2C3A-AA0B-46FA-BFBD-E352FD1DC770}" destId="{EEEDE37F-E1A6-4EC1-8E2F-73FA8A152130}" srcOrd="3" destOrd="0" presId="urn:microsoft.com/office/officeart/2005/8/layout/hList1"/>
    <dgm:cxn modelId="{75730E38-0B24-4A68-90F5-4621D3EE4A12}" type="presParOf" srcId="{2DEB2C3A-AA0B-46FA-BFBD-E352FD1DC770}" destId="{3516FB39-625C-41C3-8011-082DD45A7ADB}" srcOrd="4" destOrd="0" presId="urn:microsoft.com/office/officeart/2005/8/layout/hList1"/>
    <dgm:cxn modelId="{0A9DBF71-2658-4518-8A1E-4920BB12BADF}" type="presParOf" srcId="{3516FB39-625C-41C3-8011-082DD45A7ADB}" destId="{BFD9AAAD-9E35-4774-A1C8-54510521CBEA}" srcOrd="0" destOrd="0" presId="urn:microsoft.com/office/officeart/2005/8/layout/hList1"/>
    <dgm:cxn modelId="{F587D465-F512-4A4B-8C5D-320DF2DE1D77}" type="presParOf" srcId="{3516FB39-625C-41C3-8011-082DD45A7ADB}" destId="{6778C096-4451-4904-ADF4-C2F9156B177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DF53B-0701-454F-8F68-155928754423}">
      <dsp:nvSpPr>
        <dsp:cNvPr id="0" name=""/>
        <dsp:cNvSpPr/>
      </dsp:nvSpPr>
      <dsp:spPr>
        <a:xfrm>
          <a:off x="2857" y="1034504"/>
          <a:ext cx="2786062" cy="1028253"/>
        </a:xfrm>
        <a:prstGeom prst="rect">
          <a:avLst/>
        </a:prstGeom>
        <a:solidFill>
          <a:srgbClr val="00B0F0"/>
        </a:soli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AU" sz="1600" b="1" kern="1200" dirty="0" smtClean="0">
              <a:solidFill>
                <a:srgbClr val="FFFF00"/>
              </a:solidFill>
            </a:rPr>
            <a:t>SOCIO-CULTURAL</a:t>
          </a:r>
          <a:r>
            <a:rPr lang="en-AU" sz="1600" kern="1200" dirty="0" smtClean="0">
              <a:solidFill>
                <a:srgbClr val="FFFF00"/>
              </a:solidFill>
            </a:rPr>
            <a:t> (family, peers, religion, culture and media)</a:t>
          </a:r>
          <a:endParaRPr lang="en-AU" sz="1600" kern="1200" dirty="0">
            <a:solidFill>
              <a:srgbClr val="FFFF00"/>
            </a:solidFill>
          </a:endParaRPr>
        </a:p>
      </dsp:txBody>
      <dsp:txXfrm>
        <a:off x="2857" y="1034504"/>
        <a:ext cx="2786062" cy="1028253"/>
      </dsp:txXfrm>
    </dsp:sp>
    <dsp:sp modelId="{EF7EDE82-14EA-4DD4-AC73-7163835341E1}">
      <dsp:nvSpPr>
        <dsp:cNvPr id="0" name=""/>
        <dsp:cNvSpPr/>
      </dsp:nvSpPr>
      <dsp:spPr>
        <a:xfrm>
          <a:off x="2857" y="2062757"/>
          <a:ext cx="2786062" cy="2635200"/>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AU" sz="1050" kern="1200" dirty="0" smtClean="0"/>
            <a:t>Less educated</a:t>
          </a:r>
          <a:endParaRPr lang="en-AU" sz="1050" kern="1200" dirty="0"/>
        </a:p>
        <a:p>
          <a:pPr marL="57150" lvl="1" indent="-57150" algn="l" defTabSz="466725">
            <a:lnSpc>
              <a:spcPct val="90000"/>
            </a:lnSpc>
            <a:spcBef>
              <a:spcPct val="0"/>
            </a:spcBef>
            <a:spcAft>
              <a:spcPct val="15000"/>
            </a:spcAft>
            <a:buChar char="••"/>
          </a:pPr>
          <a:r>
            <a:rPr lang="en-AU" sz="1050" kern="1200" dirty="0" smtClean="0"/>
            <a:t>Less money – contributes to family upbringing</a:t>
          </a:r>
          <a:endParaRPr lang="en-AU" sz="1050" kern="1200" dirty="0"/>
        </a:p>
        <a:p>
          <a:pPr marL="57150" lvl="1" indent="-57150" algn="l" defTabSz="466725">
            <a:lnSpc>
              <a:spcPct val="90000"/>
            </a:lnSpc>
            <a:spcBef>
              <a:spcPct val="0"/>
            </a:spcBef>
            <a:spcAft>
              <a:spcPct val="15000"/>
            </a:spcAft>
            <a:buChar char="••"/>
          </a:pPr>
          <a:r>
            <a:rPr lang="en-AU" sz="1050" kern="1200" dirty="0" smtClean="0"/>
            <a:t>Higher rates of domestic violence</a:t>
          </a:r>
          <a:endParaRPr lang="en-AU" sz="1050" kern="1200" dirty="0"/>
        </a:p>
        <a:p>
          <a:pPr marL="57150" lvl="1" indent="-57150" algn="l" defTabSz="466725">
            <a:lnSpc>
              <a:spcPct val="90000"/>
            </a:lnSpc>
            <a:spcBef>
              <a:spcPct val="0"/>
            </a:spcBef>
            <a:spcAft>
              <a:spcPct val="15000"/>
            </a:spcAft>
            <a:buChar char="••"/>
          </a:pPr>
          <a:r>
            <a:rPr lang="en-AU" sz="1050" kern="1200" dirty="0" smtClean="0"/>
            <a:t>Higher rates of imprisonment</a:t>
          </a:r>
          <a:endParaRPr lang="en-AU" sz="1050" kern="1200" dirty="0"/>
        </a:p>
        <a:p>
          <a:pPr marL="57150" lvl="1" indent="-57150" algn="l" defTabSz="466725">
            <a:lnSpc>
              <a:spcPct val="90000"/>
            </a:lnSpc>
            <a:spcBef>
              <a:spcPct val="0"/>
            </a:spcBef>
            <a:spcAft>
              <a:spcPct val="15000"/>
            </a:spcAft>
            <a:buChar char="••"/>
          </a:pPr>
          <a:r>
            <a:rPr lang="en-AU" sz="1050" kern="1200" dirty="0" smtClean="0"/>
            <a:t>Low community self esteem</a:t>
          </a:r>
          <a:endParaRPr lang="en-AU" sz="1050" kern="1200" dirty="0"/>
        </a:p>
        <a:p>
          <a:pPr marL="57150" lvl="1" indent="-57150" algn="l" defTabSz="466725">
            <a:lnSpc>
              <a:spcPct val="90000"/>
            </a:lnSpc>
            <a:spcBef>
              <a:spcPct val="0"/>
            </a:spcBef>
            <a:spcAft>
              <a:spcPct val="15000"/>
            </a:spcAft>
            <a:buChar char="••"/>
          </a:pPr>
          <a:r>
            <a:rPr lang="en-AU" sz="1050" kern="1200" dirty="0" smtClean="0"/>
            <a:t>Loss of dignity with community</a:t>
          </a:r>
          <a:endParaRPr lang="en-AU" sz="1050" kern="1200" dirty="0"/>
        </a:p>
        <a:p>
          <a:pPr marL="57150" lvl="1" indent="-57150" algn="l" defTabSz="466725">
            <a:lnSpc>
              <a:spcPct val="90000"/>
            </a:lnSpc>
            <a:spcBef>
              <a:spcPct val="0"/>
            </a:spcBef>
            <a:spcAft>
              <a:spcPct val="15000"/>
            </a:spcAft>
            <a:buChar char="••"/>
          </a:pPr>
          <a:r>
            <a:rPr lang="en-AU" sz="1050" kern="1200" dirty="0" smtClean="0"/>
            <a:t>Feeling little control over their environment</a:t>
          </a:r>
          <a:endParaRPr lang="en-AU" sz="1050" kern="1200" dirty="0"/>
        </a:p>
        <a:p>
          <a:pPr marL="57150" lvl="1" indent="-57150" algn="l" defTabSz="466725">
            <a:lnSpc>
              <a:spcPct val="90000"/>
            </a:lnSpc>
            <a:spcBef>
              <a:spcPct val="0"/>
            </a:spcBef>
            <a:spcAft>
              <a:spcPct val="15000"/>
            </a:spcAft>
            <a:buChar char="••"/>
          </a:pPr>
          <a:r>
            <a:rPr lang="en-AU" sz="1050" kern="1200" dirty="0" smtClean="0"/>
            <a:t>Restriction to connect with their traditional culture</a:t>
          </a:r>
          <a:endParaRPr lang="en-AU" sz="1050" kern="1200" dirty="0"/>
        </a:p>
        <a:p>
          <a:pPr marL="57150" lvl="1" indent="-57150" algn="l" defTabSz="466725">
            <a:lnSpc>
              <a:spcPct val="90000"/>
            </a:lnSpc>
            <a:spcBef>
              <a:spcPct val="0"/>
            </a:spcBef>
            <a:spcAft>
              <a:spcPct val="15000"/>
            </a:spcAft>
            <a:buChar char="••"/>
          </a:pPr>
          <a:r>
            <a:rPr lang="en-AU" sz="1050" kern="1200" dirty="0" smtClean="0"/>
            <a:t>Racism – stress affecting mental health</a:t>
          </a:r>
          <a:endParaRPr lang="en-AU" sz="1050" kern="1200" dirty="0"/>
        </a:p>
        <a:p>
          <a:pPr marL="57150" lvl="1" indent="-57150" algn="l" defTabSz="466725">
            <a:lnSpc>
              <a:spcPct val="90000"/>
            </a:lnSpc>
            <a:spcBef>
              <a:spcPct val="0"/>
            </a:spcBef>
            <a:spcAft>
              <a:spcPct val="15000"/>
            </a:spcAft>
            <a:buChar char="••"/>
          </a:pPr>
          <a:r>
            <a:rPr lang="en-AU" sz="1050" kern="1200" dirty="0" smtClean="0"/>
            <a:t>History of discrimination</a:t>
          </a:r>
          <a:endParaRPr lang="en-AU" sz="1050" kern="1200" dirty="0"/>
        </a:p>
        <a:p>
          <a:pPr marL="57150" lvl="1" indent="-57150" algn="l" defTabSz="466725">
            <a:lnSpc>
              <a:spcPct val="90000"/>
            </a:lnSpc>
            <a:spcBef>
              <a:spcPct val="0"/>
            </a:spcBef>
            <a:spcAft>
              <a:spcPct val="15000"/>
            </a:spcAft>
            <a:buChar char="••"/>
          </a:pPr>
          <a:r>
            <a:rPr lang="en-AU" sz="1050" kern="1200" dirty="0" smtClean="0"/>
            <a:t>Language barriers and poor access to health services</a:t>
          </a:r>
          <a:endParaRPr lang="en-AU" sz="1050" kern="1200" dirty="0"/>
        </a:p>
      </dsp:txBody>
      <dsp:txXfrm>
        <a:off x="2857" y="2062757"/>
        <a:ext cx="2786062" cy="2635200"/>
      </dsp:txXfrm>
    </dsp:sp>
    <dsp:sp modelId="{54192077-BCAE-482D-BB23-0AD3E36541B1}">
      <dsp:nvSpPr>
        <dsp:cNvPr id="0" name=""/>
        <dsp:cNvSpPr/>
      </dsp:nvSpPr>
      <dsp:spPr>
        <a:xfrm>
          <a:off x="3178968" y="1034504"/>
          <a:ext cx="2786062" cy="1028253"/>
        </a:xfrm>
        <a:prstGeom prst="rect">
          <a:avLst/>
        </a:prstGeom>
        <a:solidFill>
          <a:srgbClr val="FFFF00"/>
        </a:solidFill>
        <a:ln w="9525" cap="rnd" cmpd="sng" algn="ctr">
          <a:solidFill>
            <a:schemeClr val="accent5">
              <a:hueOff val="2404066"/>
              <a:satOff val="-4882"/>
              <a:lumOff val="3137"/>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AU" sz="1600" b="1" kern="1200" dirty="0" smtClean="0">
              <a:solidFill>
                <a:srgbClr val="00B0F0"/>
              </a:solidFill>
            </a:rPr>
            <a:t>SOCIO-ECONOMIC </a:t>
          </a:r>
          <a:r>
            <a:rPr lang="en-AU" sz="1600" b="0" kern="1200" dirty="0" smtClean="0">
              <a:solidFill>
                <a:srgbClr val="00B0F0"/>
              </a:solidFill>
            </a:rPr>
            <a:t>(Education, employment and income)</a:t>
          </a:r>
          <a:endParaRPr lang="en-AU" sz="1600" b="1" kern="1200" dirty="0">
            <a:solidFill>
              <a:srgbClr val="00B0F0"/>
            </a:solidFill>
          </a:endParaRPr>
        </a:p>
      </dsp:txBody>
      <dsp:txXfrm>
        <a:off x="3178968" y="1034504"/>
        <a:ext cx="2786062" cy="1028253"/>
      </dsp:txXfrm>
    </dsp:sp>
    <dsp:sp modelId="{8CD77C37-EB6B-45A4-85DF-E31A1F13D010}">
      <dsp:nvSpPr>
        <dsp:cNvPr id="0" name=""/>
        <dsp:cNvSpPr/>
      </dsp:nvSpPr>
      <dsp:spPr>
        <a:xfrm>
          <a:off x="3178968" y="2062757"/>
          <a:ext cx="2786062" cy="2635200"/>
        </a:xfrm>
        <a:prstGeom prst="rect">
          <a:avLst/>
        </a:prstGeom>
        <a:solidFill>
          <a:schemeClr val="accent5">
            <a:tint val="40000"/>
            <a:alpha val="90000"/>
            <a:hueOff val="2149088"/>
            <a:satOff val="-1732"/>
            <a:lumOff val="463"/>
            <a:alphaOff val="0"/>
          </a:schemeClr>
        </a:solidFill>
        <a:ln w="9525" cap="rnd" cmpd="sng" algn="ctr">
          <a:solidFill>
            <a:schemeClr val="accent5">
              <a:tint val="40000"/>
              <a:alpha val="90000"/>
              <a:hueOff val="2149088"/>
              <a:satOff val="-1732"/>
              <a:lumOff val="463"/>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AU" sz="1100" kern="1200" dirty="0" smtClean="0"/>
            <a:t>Lowest income bracket</a:t>
          </a:r>
          <a:endParaRPr lang="en-AU" sz="1100" kern="1200" dirty="0"/>
        </a:p>
        <a:p>
          <a:pPr marL="57150" lvl="1" indent="-57150" algn="l" defTabSz="488950">
            <a:lnSpc>
              <a:spcPct val="90000"/>
            </a:lnSpc>
            <a:spcBef>
              <a:spcPct val="0"/>
            </a:spcBef>
            <a:spcAft>
              <a:spcPct val="15000"/>
            </a:spcAft>
            <a:buChar char="••"/>
          </a:pPr>
          <a:r>
            <a:rPr lang="en-AU" sz="1100" kern="1200" dirty="0" smtClean="0"/>
            <a:t>Unemployment is higher – jobless families </a:t>
          </a:r>
          <a:endParaRPr lang="en-AU" sz="1100" kern="1200" dirty="0"/>
        </a:p>
        <a:p>
          <a:pPr marL="57150" lvl="1" indent="-57150" algn="l" defTabSz="488950">
            <a:lnSpc>
              <a:spcPct val="90000"/>
            </a:lnSpc>
            <a:spcBef>
              <a:spcPct val="0"/>
            </a:spcBef>
            <a:spcAft>
              <a:spcPct val="15000"/>
            </a:spcAft>
            <a:buChar char="••"/>
          </a:pPr>
          <a:r>
            <a:rPr lang="en-AU" sz="1100" kern="1200" dirty="0" smtClean="0"/>
            <a:t>Poor behavioural choices which increases risk factors (smoking, inactivity)</a:t>
          </a:r>
          <a:endParaRPr lang="en-AU" sz="1100" kern="1200" dirty="0"/>
        </a:p>
        <a:p>
          <a:pPr marL="57150" lvl="1" indent="-57150" algn="l" defTabSz="488950">
            <a:lnSpc>
              <a:spcPct val="90000"/>
            </a:lnSpc>
            <a:spcBef>
              <a:spcPct val="0"/>
            </a:spcBef>
            <a:spcAft>
              <a:spcPct val="15000"/>
            </a:spcAft>
            <a:buChar char="••"/>
          </a:pPr>
          <a:r>
            <a:rPr lang="en-AU" sz="1100" kern="1200" dirty="0" smtClean="0"/>
            <a:t>Being poorer leads to lower health care</a:t>
          </a:r>
          <a:endParaRPr lang="en-AU" sz="1100" kern="1200" dirty="0"/>
        </a:p>
        <a:p>
          <a:pPr marL="57150" lvl="1" indent="-57150" algn="l" defTabSz="488950">
            <a:lnSpc>
              <a:spcPct val="90000"/>
            </a:lnSpc>
            <a:spcBef>
              <a:spcPct val="0"/>
            </a:spcBef>
            <a:spcAft>
              <a:spcPct val="15000"/>
            </a:spcAft>
            <a:buChar char="••"/>
          </a:pPr>
          <a:r>
            <a:rPr lang="en-AU" sz="1100" kern="1200" dirty="0" smtClean="0"/>
            <a:t>Lower health care leads to more risk of disease  </a:t>
          </a:r>
          <a:endParaRPr lang="en-AU" sz="1100" kern="1200" dirty="0"/>
        </a:p>
        <a:p>
          <a:pPr marL="57150" lvl="1" indent="-57150" algn="l" defTabSz="488950">
            <a:lnSpc>
              <a:spcPct val="90000"/>
            </a:lnSpc>
            <a:spcBef>
              <a:spcPct val="0"/>
            </a:spcBef>
            <a:spcAft>
              <a:spcPct val="15000"/>
            </a:spcAft>
            <a:buChar char="••"/>
          </a:pPr>
          <a:r>
            <a:rPr lang="en-AU" sz="1100" kern="1200" dirty="0" smtClean="0"/>
            <a:t>Indigenous students half as likely to finish yr 12 education.</a:t>
          </a:r>
          <a:endParaRPr lang="en-AU" sz="1100" kern="1200" dirty="0"/>
        </a:p>
        <a:p>
          <a:pPr marL="57150" lvl="1" indent="-57150" algn="l" defTabSz="488950">
            <a:lnSpc>
              <a:spcPct val="90000"/>
            </a:lnSpc>
            <a:spcBef>
              <a:spcPct val="0"/>
            </a:spcBef>
            <a:spcAft>
              <a:spcPct val="15000"/>
            </a:spcAft>
            <a:buChar char="••"/>
          </a:pPr>
          <a:r>
            <a:rPr lang="en-AU" sz="1100" kern="1200" dirty="0" smtClean="0"/>
            <a:t>Poor literacy – leads to reduced capacity to use health information</a:t>
          </a:r>
          <a:endParaRPr lang="en-AU" sz="1100" kern="1200" dirty="0"/>
        </a:p>
      </dsp:txBody>
      <dsp:txXfrm>
        <a:off x="3178968" y="2062757"/>
        <a:ext cx="2786062" cy="2635200"/>
      </dsp:txXfrm>
    </dsp:sp>
    <dsp:sp modelId="{BFD9AAAD-9E35-4774-A1C8-54510521CBEA}">
      <dsp:nvSpPr>
        <dsp:cNvPr id="0" name=""/>
        <dsp:cNvSpPr/>
      </dsp:nvSpPr>
      <dsp:spPr>
        <a:xfrm>
          <a:off x="6355080" y="998790"/>
          <a:ext cx="2786062" cy="1028253"/>
        </a:xfrm>
        <a:prstGeom prst="rect">
          <a:avLst/>
        </a:prstGeom>
        <a:solidFill>
          <a:srgbClr val="00B050"/>
        </a:solidFill>
        <a:ln w="9525" cap="rnd" cmpd="sng" algn="ctr">
          <a:solidFill>
            <a:schemeClr val="accent5">
              <a:hueOff val="4808133"/>
              <a:satOff val="-9764"/>
              <a:lumOff val="6275"/>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AU" sz="1600" b="1" kern="1200" dirty="0" smtClean="0">
              <a:solidFill>
                <a:srgbClr val="7030A0"/>
              </a:solidFill>
            </a:rPr>
            <a:t>ENVIRONMENTAL </a:t>
          </a:r>
          <a:r>
            <a:rPr lang="en-AU" sz="1600" b="0" kern="1200" dirty="0" smtClean="0">
              <a:solidFill>
                <a:srgbClr val="7030A0"/>
              </a:solidFill>
            </a:rPr>
            <a:t>(Geographical location and access to health services and technology)</a:t>
          </a:r>
          <a:endParaRPr lang="en-AU" sz="1600" b="1" kern="1200" dirty="0">
            <a:solidFill>
              <a:srgbClr val="7030A0"/>
            </a:solidFill>
          </a:endParaRPr>
        </a:p>
      </dsp:txBody>
      <dsp:txXfrm>
        <a:off x="6355080" y="998790"/>
        <a:ext cx="2786062" cy="1028253"/>
      </dsp:txXfrm>
    </dsp:sp>
    <dsp:sp modelId="{6778C096-4451-4904-ADF4-C2F9156B1773}">
      <dsp:nvSpPr>
        <dsp:cNvPr id="0" name=""/>
        <dsp:cNvSpPr/>
      </dsp:nvSpPr>
      <dsp:spPr>
        <a:xfrm>
          <a:off x="6357937" y="2069919"/>
          <a:ext cx="2786062" cy="2506470"/>
        </a:xfrm>
        <a:prstGeom prst="rect">
          <a:avLst/>
        </a:prstGeom>
        <a:solidFill>
          <a:schemeClr val="accent5">
            <a:tint val="40000"/>
            <a:alpha val="90000"/>
            <a:hueOff val="4298175"/>
            <a:satOff val="-3465"/>
            <a:lumOff val="926"/>
            <a:alphaOff val="0"/>
          </a:schemeClr>
        </a:solidFill>
        <a:ln w="9525" cap="rnd" cmpd="sng" algn="ctr">
          <a:solidFill>
            <a:schemeClr val="accent5">
              <a:tint val="40000"/>
              <a:alpha val="90000"/>
              <a:hueOff val="4298175"/>
              <a:satOff val="-3465"/>
              <a:lumOff val="926"/>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AU" sz="1000" kern="1200" dirty="0" smtClean="0"/>
            <a:t>Limited access to health services due to location</a:t>
          </a:r>
          <a:endParaRPr lang="en-AU" sz="1000" kern="1200" dirty="0"/>
        </a:p>
        <a:p>
          <a:pPr marL="57150" lvl="1" indent="-57150" algn="l" defTabSz="444500">
            <a:lnSpc>
              <a:spcPct val="90000"/>
            </a:lnSpc>
            <a:spcBef>
              <a:spcPct val="0"/>
            </a:spcBef>
            <a:spcAft>
              <a:spcPct val="15000"/>
            </a:spcAft>
            <a:buChar char="••"/>
          </a:pPr>
          <a:r>
            <a:rPr lang="en-AU" sz="1000" kern="1200" dirty="0" smtClean="0"/>
            <a:t>Difficulty accessing dentists and GP’s due to long waiting times/unavailability of services</a:t>
          </a:r>
          <a:endParaRPr lang="en-AU" sz="1000" kern="1200" dirty="0"/>
        </a:p>
        <a:p>
          <a:pPr marL="57150" lvl="1" indent="-57150" algn="l" defTabSz="444500">
            <a:lnSpc>
              <a:spcPct val="90000"/>
            </a:lnSpc>
            <a:spcBef>
              <a:spcPct val="0"/>
            </a:spcBef>
            <a:spcAft>
              <a:spcPct val="15000"/>
            </a:spcAft>
            <a:buChar char="••"/>
          </a:pPr>
          <a:r>
            <a:rPr lang="en-AU" sz="1000" kern="1200" dirty="0" smtClean="0"/>
            <a:t>Poorer living conditions – rural remote (culture)</a:t>
          </a:r>
          <a:endParaRPr lang="en-AU" sz="1000" kern="1200" dirty="0"/>
        </a:p>
        <a:p>
          <a:pPr marL="57150" lvl="1" indent="-57150" algn="l" defTabSz="444500">
            <a:lnSpc>
              <a:spcPct val="90000"/>
            </a:lnSpc>
            <a:spcBef>
              <a:spcPct val="0"/>
            </a:spcBef>
            <a:spcAft>
              <a:spcPct val="15000"/>
            </a:spcAft>
            <a:buChar char="••"/>
          </a:pPr>
          <a:r>
            <a:rPr lang="en-AU" sz="1000" kern="1200" dirty="0" smtClean="0"/>
            <a:t>Overcrowded and run down housing</a:t>
          </a:r>
          <a:endParaRPr lang="en-AU" sz="1000" kern="1200" dirty="0"/>
        </a:p>
        <a:p>
          <a:pPr marL="57150" lvl="1" indent="-57150" algn="l" defTabSz="444500">
            <a:lnSpc>
              <a:spcPct val="90000"/>
            </a:lnSpc>
            <a:spcBef>
              <a:spcPct val="0"/>
            </a:spcBef>
            <a:spcAft>
              <a:spcPct val="15000"/>
            </a:spcAft>
            <a:buChar char="••"/>
          </a:pPr>
          <a:r>
            <a:rPr lang="en-AU" sz="1000" kern="1200" dirty="0" smtClean="0"/>
            <a:t>Lower safe drinking water in remote communities</a:t>
          </a:r>
          <a:endParaRPr lang="en-AU" sz="1000" kern="1200" dirty="0"/>
        </a:p>
        <a:p>
          <a:pPr marL="57150" lvl="1" indent="-57150" algn="l" defTabSz="444500">
            <a:lnSpc>
              <a:spcPct val="90000"/>
            </a:lnSpc>
            <a:spcBef>
              <a:spcPct val="0"/>
            </a:spcBef>
            <a:spcAft>
              <a:spcPct val="15000"/>
            </a:spcAft>
            <a:buChar char="••"/>
          </a:pPr>
          <a:r>
            <a:rPr lang="en-AU" sz="1000" kern="1200" dirty="0" smtClean="0"/>
            <a:t>Living in remote areas often has higher mental issues, less recreational opportunities</a:t>
          </a:r>
          <a:endParaRPr lang="en-AU" sz="1000" kern="1200" dirty="0"/>
        </a:p>
      </dsp:txBody>
      <dsp:txXfrm>
        <a:off x="6357937" y="2069919"/>
        <a:ext cx="2786062" cy="25064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35572-BEDC-4E0B-8E64-33661BD630B8}" type="datetimeFigureOut">
              <a:rPr lang="en-AU" smtClean="0"/>
              <a:t>28/09/2018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F54E5-096A-4B90-BDEE-7ECC20A65FA6}" type="slidenum">
              <a:rPr lang="en-AU" smtClean="0"/>
              <a:t>‹#›</a:t>
            </a:fld>
            <a:endParaRPr lang="en-AU"/>
          </a:p>
        </p:txBody>
      </p:sp>
    </p:spTree>
    <p:extLst>
      <p:ext uri="{BB962C8B-B14F-4D97-AF65-F5344CB8AC3E}">
        <p14:creationId xmlns:p14="http://schemas.microsoft.com/office/powerpoint/2010/main" val="225723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D71B0AA-CF18-4B95-B48D-7E593B4E889C}" type="slidenum">
              <a:rPr lang="en-AU" altLang="en-US" smtClean="0">
                <a:solidFill>
                  <a:prstClr val="black"/>
                </a:solidFill>
              </a:rPr>
              <a:pPr>
                <a:spcBef>
                  <a:spcPct val="0"/>
                </a:spcBef>
              </a:pPr>
              <a:t>3</a:t>
            </a:fld>
            <a:endParaRPr lang="en-AU" altLang="en-US" smtClean="0">
              <a:solidFill>
                <a:prstClr val="black"/>
              </a:solidFill>
            </a:endParaRPr>
          </a:p>
        </p:txBody>
      </p:sp>
    </p:spTree>
    <p:extLst>
      <p:ext uri="{BB962C8B-B14F-4D97-AF65-F5344CB8AC3E}">
        <p14:creationId xmlns:p14="http://schemas.microsoft.com/office/powerpoint/2010/main" val="121736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ED4EF99-F36C-40C9-978D-C02F622E7A9C}" type="slidenum">
              <a:rPr lang="en-AU" altLang="en-US" smtClean="0">
                <a:solidFill>
                  <a:prstClr val="black"/>
                </a:solidFill>
              </a:rPr>
              <a:pPr>
                <a:spcBef>
                  <a:spcPct val="0"/>
                </a:spcBef>
              </a:pPr>
              <a:t>4</a:t>
            </a:fld>
            <a:endParaRPr lang="en-AU" altLang="en-US" smtClean="0">
              <a:solidFill>
                <a:prstClr val="black"/>
              </a:solidFill>
            </a:endParaRPr>
          </a:p>
        </p:txBody>
      </p:sp>
    </p:spTree>
    <p:extLst>
      <p:ext uri="{BB962C8B-B14F-4D97-AF65-F5344CB8AC3E}">
        <p14:creationId xmlns:p14="http://schemas.microsoft.com/office/powerpoint/2010/main" val="66700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B2B8069-AEF6-4723-87A2-23BB4D675FE9}" type="slidenum">
              <a:rPr lang="en-AU" altLang="en-US" smtClean="0">
                <a:solidFill>
                  <a:prstClr val="black"/>
                </a:solidFill>
              </a:rPr>
              <a:pPr>
                <a:spcBef>
                  <a:spcPct val="0"/>
                </a:spcBef>
              </a:pPr>
              <a:t>5</a:t>
            </a:fld>
            <a:endParaRPr lang="en-AU" altLang="en-US" smtClean="0">
              <a:solidFill>
                <a:prstClr val="black"/>
              </a:solidFill>
            </a:endParaRPr>
          </a:p>
        </p:txBody>
      </p:sp>
    </p:spTree>
    <p:extLst>
      <p:ext uri="{BB962C8B-B14F-4D97-AF65-F5344CB8AC3E}">
        <p14:creationId xmlns:p14="http://schemas.microsoft.com/office/powerpoint/2010/main" val="1612185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B2B8069-AEF6-4723-87A2-23BB4D675FE9}" type="slidenum">
              <a:rPr lang="en-AU" altLang="en-US" smtClean="0">
                <a:solidFill>
                  <a:prstClr val="black"/>
                </a:solidFill>
              </a:rPr>
              <a:pPr>
                <a:spcBef>
                  <a:spcPct val="0"/>
                </a:spcBef>
              </a:pPr>
              <a:t>6</a:t>
            </a:fld>
            <a:endParaRPr lang="en-AU" altLang="en-US" smtClean="0">
              <a:solidFill>
                <a:prstClr val="black"/>
              </a:solidFill>
            </a:endParaRPr>
          </a:p>
        </p:txBody>
      </p:sp>
    </p:spTree>
    <p:extLst>
      <p:ext uri="{BB962C8B-B14F-4D97-AF65-F5344CB8AC3E}">
        <p14:creationId xmlns:p14="http://schemas.microsoft.com/office/powerpoint/2010/main" val="3457057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9E87257-5CAC-4C3C-968C-B8CAEA1AA95D}" type="slidenum">
              <a:rPr lang="en-AU" altLang="en-US" smtClean="0">
                <a:solidFill>
                  <a:prstClr val="black"/>
                </a:solidFill>
              </a:rPr>
              <a:pPr>
                <a:spcBef>
                  <a:spcPct val="0"/>
                </a:spcBef>
              </a:pPr>
              <a:t>8</a:t>
            </a:fld>
            <a:endParaRPr lang="en-AU" altLang="en-US" smtClean="0">
              <a:solidFill>
                <a:prstClr val="black"/>
              </a:solidFill>
            </a:endParaRPr>
          </a:p>
        </p:txBody>
      </p:sp>
    </p:spTree>
    <p:extLst>
      <p:ext uri="{BB962C8B-B14F-4D97-AF65-F5344CB8AC3E}">
        <p14:creationId xmlns:p14="http://schemas.microsoft.com/office/powerpoint/2010/main" val="2622872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C026CB2-8C70-4864-995C-CD61BB30AD88}" type="datetime1">
              <a:rPr lang="en-US" altLang="en-US" smtClean="0"/>
              <a:pPr>
                <a:defRPr/>
              </a:pPr>
              <a:t>9/28/2018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08533006-B52A-4B0A-B9BF-85B9C1892A76}" type="slidenum">
              <a:rPr lang="en-AU" altLang="en-US" smtClean="0"/>
              <a:pPr>
                <a:defRPr/>
              </a:pPr>
              <a:t>‹#›</a:t>
            </a:fld>
            <a:endParaRPr lang="en-AU" altLang="en-US"/>
          </a:p>
        </p:txBody>
      </p:sp>
    </p:spTree>
    <p:extLst>
      <p:ext uri="{BB962C8B-B14F-4D97-AF65-F5344CB8AC3E}">
        <p14:creationId xmlns:p14="http://schemas.microsoft.com/office/powerpoint/2010/main" val="3354060265"/>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68594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37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61264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012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1858559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8450ADE-5BC8-4C35-8DCC-44B8766E246C}" type="datetime1">
              <a:rPr lang="en-US" altLang="en-US" smtClean="0"/>
              <a:pPr>
                <a:defRPr/>
              </a:pPr>
              <a:t>9/28/2018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0AFA861-8706-453A-A2BE-28B2F5C9C5C7}" type="slidenum">
              <a:rPr lang="en-AU" altLang="en-US" smtClean="0"/>
              <a:pPr>
                <a:defRPr/>
              </a:pPr>
              <a:t>‹#›</a:t>
            </a:fld>
            <a:endParaRPr lang="en-AU" altLang="en-US"/>
          </a:p>
        </p:txBody>
      </p:sp>
    </p:spTree>
    <p:extLst>
      <p:ext uri="{BB962C8B-B14F-4D97-AF65-F5344CB8AC3E}">
        <p14:creationId xmlns:p14="http://schemas.microsoft.com/office/powerpoint/2010/main" val="334255719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C2FCF9F-1D20-4D49-801A-613DC5261FCE}" type="datetime1">
              <a:rPr lang="en-US" altLang="en-US" smtClean="0"/>
              <a:pPr>
                <a:defRPr/>
              </a:pPr>
              <a:t>9/28/2018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756099E-E2F7-4974-BCDD-709E5198512B}" type="slidenum">
              <a:rPr lang="en-AU" altLang="en-US" smtClean="0"/>
              <a:pPr>
                <a:defRPr/>
              </a:pPr>
              <a:t>‹#›</a:t>
            </a:fld>
            <a:endParaRPr lang="en-AU" altLang="en-US"/>
          </a:p>
        </p:txBody>
      </p:sp>
    </p:spTree>
    <p:extLst>
      <p:ext uri="{BB962C8B-B14F-4D97-AF65-F5344CB8AC3E}">
        <p14:creationId xmlns:p14="http://schemas.microsoft.com/office/powerpoint/2010/main" val="35602458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BDA5497-77F7-4897-AE92-735E9447617C}" type="datetime1">
              <a:rPr lang="en-US" altLang="en-US" smtClean="0"/>
              <a:pPr>
                <a:defRPr/>
              </a:pPr>
              <a:t>9/28/2018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F905F17-AF86-4655-90E3-817C0D19987A}" type="slidenum">
              <a:rPr lang="en-AU" altLang="en-US" smtClean="0"/>
              <a:pPr>
                <a:defRPr/>
              </a:pPr>
              <a:t>‹#›</a:t>
            </a:fld>
            <a:endParaRPr lang="en-AU" altLang="en-US"/>
          </a:p>
        </p:txBody>
      </p:sp>
    </p:spTree>
    <p:extLst>
      <p:ext uri="{BB962C8B-B14F-4D97-AF65-F5344CB8AC3E}">
        <p14:creationId xmlns:p14="http://schemas.microsoft.com/office/powerpoint/2010/main" val="8545736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AF16464B-E2C0-4FD0-B40F-7CF65938E1C7}" type="datetime1">
              <a:rPr lang="en-US" altLang="en-US" smtClean="0"/>
              <a:pPr>
                <a:defRPr/>
              </a:pPr>
              <a:t>9/28/2018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745F5EAC-0C39-47A3-ABE2-184EB3B64715}" type="slidenum">
              <a:rPr lang="en-AU" altLang="en-US" smtClean="0"/>
              <a:pPr>
                <a:defRPr/>
              </a:pPr>
              <a:t>‹#›</a:t>
            </a:fld>
            <a:endParaRPr lang="en-AU" altLang="en-US"/>
          </a:p>
        </p:txBody>
      </p:sp>
    </p:spTree>
    <p:extLst>
      <p:ext uri="{BB962C8B-B14F-4D97-AF65-F5344CB8AC3E}">
        <p14:creationId xmlns:p14="http://schemas.microsoft.com/office/powerpoint/2010/main" val="54316567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A59982E-A5CC-4D5B-B55E-16081B5BC3AE}" type="datetime1">
              <a:rPr lang="en-US" altLang="en-US" smtClean="0"/>
              <a:pPr>
                <a:defRPr/>
              </a:pPr>
              <a:t>9/28/2018</a:t>
            </a:fld>
            <a:endParaRPr lang="en-AU" altLang="en-US"/>
          </a:p>
        </p:txBody>
      </p:sp>
      <p:sp>
        <p:nvSpPr>
          <p:cNvPr id="6" name="Footer Placeholder 5"/>
          <p:cNvSpPr>
            <a:spLocks noGrp="1"/>
          </p:cNvSpPr>
          <p:nvPr>
            <p:ph type="ftr" sz="quarter" idx="11"/>
          </p:nvPr>
        </p:nvSpPr>
        <p:spPr/>
        <p:txBody>
          <a:bodyPr/>
          <a:lstStyle/>
          <a:p>
            <a:pPr>
              <a:defRPr/>
            </a:pPr>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F1D2983B-4940-4AF8-81DC-AC989FF19567}" type="slidenum">
              <a:rPr lang="en-AU" altLang="en-US" smtClean="0"/>
              <a:pPr>
                <a:defRPr/>
              </a:pPr>
              <a:t>‹#›</a:t>
            </a:fld>
            <a:endParaRPr lang="en-AU" altLang="en-US"/>
          </a:p>
        </p:txBody>
      </p:sp>
    </p:spTree>
    <p:extLst>
      <p:ext uri="{BB962C8B-B14F-4D97-AF65-F5344CB8AC3E}">
        <p14:creationId xmlns:p14="http://schemas.microsoft.com/office/powerpoint/2010/main" val="4174507047"/>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6345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E405BA33-C5FA-4B03-B6EE-BE89D4214B53}" type="datetime1">
              <a:rPr lang="en-US" altLang="en-US" smtClean="0"/>
              <a:pPr>
                <a:defRPr/>
              </a:pPr>
              <a:t>9/28/2018</a:t>
            </a:fld>
            <a:endParaRPr lang="en-AU" altLang="en-US"/>
          </a:p>
        </p:txBody>
      </p:sp>
      <p:sp>
        <p:nvSpPr>
          <p:cNvPr id="4" name="Footer Placeholder 3"/>
          <p:cNvSpPr>
            <a:spLocks noGrp="1"/>
          </p:cNvSpPr>
          <p:nvPr>
            <p:ph type="ftr" sz="quarter" idx="11"/>
          </p:nvPr>
        </p:nvSpPr>
        <p:spPr/>
        <p:txBody>
          <a:bodyPr/>
          <a:lstStyle/>
          <a:p>
            <a:pPr>
              <a:defRPr/>
            </a:pPr>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36D3EDED-4165-4B5A-A761-7358F373ECCB}" type="slidenum">
              <a:rPr lang="en-AU" altLang="en-US" smtClean="0"/>
              <a:pPr>
                <a:defRPr/>
              </a:pPr>
              <a:t>‹#›</a:t>
            </a:fld>
            <a:endParaRPr lang="en-AU" altLang="en-US"/>
          </a:p>
        </p:txBody>
      </p:sp>
    </p:spTree>
    <p:extLst>
      <p:ext uri="{BB962C8B-B14F-4D97-AF65-F5344CB8AC3E}">
        <p14:creationId xmlns:p14="http://schemas.microsoft.com/office/powerpoint/2010/main" val="1218486175"/>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36B96A9-68EF-4D76-88A2-5A4E7B744C0D}" type="datetime1">
              <a:rPr lang="en-US" altLang="en-US" smtClean="0"/>
              <a:pPr>
                <a:defRPr/>
              </a:pPr>
              <a:t>9/28/2018</a:t>
            </a:fld>
            <a:endParaRPr lang="en-AU" altLang="en-US"/>
          </a:p>
        </p:txBody>
      </p:sp>
      <p:sp>
        <p:nvSpPr>
          <p:cNvPr id="3" name="Footer Placeholder 2"/>
          <p:cNvSpPr>
            <a:spLocks noGrp="1"/>
          </p:cNvSpPr>
          <p:nvPr>
            <p:ph type="ftr" sz="quarter" idx="11"/>
          </p:nvPr>
        </p:nvSpPr>
        <p:spPr/>
        <p:txBody>
          <a:bodyPr/>
          <a:lstStyle/>
          <a:p>
            <a:pPr>
              <a:defRPr/>
            </a:pPr>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645DD402-5C67-42FB-9339-0E6991C9C904}" type="slidenum">
              <a:rPr lang="en-AU" altLang="en-US" smtClean="0"/>
              <a:pPr>
                <a:defRPr/>
              </a:pPr>
              <a:t>‹#›</a:t>
            </a:fld>
            <a:endParaRPr lang="en-AU" altLang="en-US"/>
          </a:p>
        </p:txBody>
      </p:sp>
    </p:spTree>
    <p:extLst>
      <p:ext uri="{BB962C8B-B14F-4D97-AF65-F5344CB8AC3E}">
        <p14:creationId xmlns:p14="http://schemas.microsoft.com/office/powerpoint/2010/main" val="342627028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39FFC9C1-958D-4ABA-80C7-1757A1BC8881}" type="datetime1">
              <a:rPr lang="en-US" altLang="en-US" smtClean="0"/>
              <a:pPr>
                <a:defRPr/>
              </a:pPr>
              <a:t>9/28/2018</a:t>
            </a:fld>
            <a:endParaRPr lang="en-AU" altLang="en-US"/>
          </a:p>
        </p:txBody>
      </p:sp>
      <p:sp>
        <p:nvSpPr>
          <p:cNvPr id="6" name="Footer Placeholder 5"/>
          <p:cNvSpPr>
            <a:spLocks noGrp="1"/>
          </p:cNvSpPr>
          <p:nvPr>
            <p:ph type="ftr" sz="quarter" idx="11"/>
          </p:nvPr>
        </p:nvSpPr>
        <p:spPr/>
        <p:txBody>
          <a:bodyPr/>
          <a:lstStyle/>
          <a:p>
            <a:pPr>
              <a:defRPr/>
            </a:pPr>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3F2F4228-ECCB-4127-9DD2-40A4C79B7600}" type="slidenum">
              <a:rPr lang="en-AU" altLang="en-US" smtClean="0"/>
              <a:pPr>
                <a:defRPr/>
              </a:pPr>
              <a:t>‹#›</a:t>
            </a:fld>
            <a:endParaRPr lang="en-AU" altLang="en-US"/>
          </a:p>
        </p:txBody>
      </p:sp>
    </p:spTree>
    <p:extLst>
      <p:ext uri="{BB962C8B-B14F-4D97-AF65-F5344CB8AC3E}">
        <p14:creationId xmlns:p14="http://schemas.microsoft.com/office/powerpoint/2010/main" val="2553060241"/>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CE7CA68-2E4C-400C-AAC7-A607E84D0F34}" type="datetime1">
              <a:rPr lang="en-US" altLang="en-US" smtClean="0"/>
              <a:pPr>
                <a:defRPr/>
              </a:pPr>
              <a:t>9/28/2018</a:t>
            </a:fld>
            <a:endParaRPr lang="en-AU" altLang="en-US"/>
          </a:p>
        </p:txBody>
      </p:sp>
      <p:sp>
        <p:nvSpPr>
          <p:cNvPr id="6" name="Footer Placeholder 5"/>
          <p:cNvSpPr>
            <a:spLocks noGrp="1"/>
          </p:cNvSpPr>
          <p:nvPr>
            <p:ph type="ftr" sz="quarter" idx="11"/>
          </p:nvPr>
        </p:nvSpPr>
        <p:spPr/>
        <p:txBody>
          <a:bodyPr/>
          <a:lstStyle/>
          <a:p>
            <a:pPr>
              <a:defRPr/>
            </a:pPr>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58E08C7B-D3ED-4F82-8D5C-E05D618DAB82}" type="slidenum">
              <a:rPr lang="en-AU" altLang="en-US" smtClean="0"/>
              <a:pPr>
                <a:defRPr/>
              </a:pPr>
              <a:t>‹#›</a:t>
            </a:fld>
            <a:endParaRPr lang="en-AU" altLang="en-US"/>
          </a:p>
        </p:txBody>
      </p:sp>
    </p:spTree>
    <p:extLst>
      <p:ext uri="{BB962C8B-B14F-4D97-AF65-F5344CB8AC3E}">
        <p14:creationId xmlns:p14="http://schemas.microsoft.com/office/powerpoint/2010/main" val="301783722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F6309C55-235A-4F1A-99B0-4428FEA769B6}" type="datetime1">
              <a:rPr lang="en-US" altLang="en-US" smtClean="0">
                <a:ea typeface="MS PGothic" panose="020B0600070205080204" pitchFamily="34" charset="-128"/>
              </a:rPr>
              <a:pPr fontAlgn="base">
                <a:spcBef>
                  <a:spcPct val="0"/>
                </a:spcBef>
                <a:spcAft>
                  <a:spcPct val="0"/>
                </a:spcAft>
                <a:defRPr/>
              </a:pPr>
              <a:t>9/28/2018</a:t>
            </a:fld>
            <a:endParaRPr lang="en-AU" altLang="en-US">
              <a:ea typeface="MS PGothic" panose="020B0600070205080204" pitchFamily="34" charset="-128"/>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fontAlgn="base">
              <a:spcBef>
                <a:spcPct val="0"/>
              </a:spcBef>
              <a:spcAft>
                <a:spcPct val="0"/>
              </a:spcAft>
              <a:defRPr/>
            </a:pPr>
            <a:fld id="{1ADEBEDD-9B85-41DC-9A79-B2C4B960DDEC}"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4082135870"/>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 id="2147484021" r:id="rId13"/>
    <p:sldLayoutId id="2147484022" r:id="rId14"/>
    <p:sldLayoutId id="2147484023" r:id="rId15"/>
    <p:sldLayoutId id="2147484024"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oxfam.org.au/explore/indigenous-australia/close-the-ga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2798" y="262048"/>
            <a:ext cx="8915399" cy="1577904"/>
          </a:xfrm>
        </p:spPr>
        <p:txBody>
          <a:bodyPr anchor="ctr">
            <a:normAutofit fontScale="90000"/>
          </a:bodyPr>
          <a:lstStyle/>
          <a:p>
            <a:pPr algn="ctr"/>
            <a:r>
              <a:rPr lang="en-AU" b="1" dirty="0" smtClean="0"/>
              <a:t>GROUPS EXPERIENCING HEALTH INEQUITIES</a:t>
            </a:r>
            <a:endParaRPr lang="en-AU" b="1" dirty="0"/>
          </a:p>
        </p:txBody>
      </p:sp>
      <p:sp>
        <p:nvSpPr>
          <p:cNvPr id="3" name="Subtitle 2"/>
          <p:cNvSpPr>
            <a:spLocks noGrp="1"/>
          </p:cNvSpPr>
          <p:nvPr>
            <p:ph type="subTitle" idx="1"/>
          </p:nvPr>
        </p:nvSpPr>
        <p:spPr>
          <a:xfrm>
            <a:off x="1806498" y="1990494"/>
            <a:ext cx="10247970" cy="4761570"/>
          </a:xfrm>
        </p:spPr>
        <p:txBody>
          <a:bodyPr numCol="2"/>
          <a:lstStyle/>
          <a:p>
            <a:r>
              <a:rPr lang="en-AU" dirty="0" smtClean="0"/>
              <a:t>STUDENTS LEARN ABOUT:</a:t>
            </a:r>
          </a:p>
          <a:p>
            <a:pPr marL="285750" indent="-285750">
              <a:buFont typeface="Arial" panose="020B0604020202020204" pitchFamily="34" charset="0"/>
              <a:buChar char="•"/>
            </a:pPr>
            <a:r>
              <a:rPr lang="en-AU" dirty="0" smtClean="0"/>
              <a:t>Aboriginal and Torres Strait Islander Peoples</a:t>
            </a:r>
          </a:p>
          <a:p>
            <a:pPr marL="285750" indent="-285750">
              <a:buFont typeface="Arial" panose="020B0604020202020204" pitchFamily="34" charset="0"/>
              <a:buChar char="•"/>
            </a:pPr>
            <a:r>
              <a:rPr lang="en-AU" dirty="0" smtClean="0"/>
              <a:t>Socioeconomically disadvantaged people</a:t>
            </a:r>
          </a:p>
          <a:p>
            <a:pPr marL="285750" indent="-285750">
              <a:buFont typeface="Arial" panose="020B0604020202020204" pitchFamily="34" charset="0"/>
              <a:buChar char="•"/>
            </a:pPr>
            <a:r>
              <a:rPr lang="en-AU" dirty="0" smtClean="0"/>
              <a:t>People in rural and remote areas</a:t>
            </a:r>
          </a:p>
          <a:p>
            <a:pPr marL="285750" indent="-285750">
              <a:buFont typeface="Arial" panose="020B0604020202020204" pitchFamily="34" charset="0"/>
              <a:buChar char="•"/>
            </a:pPr>
            <a:r>
              <a:rPr lang="en-AU" dirty="0" smtClean="0"/>
              <a:t>Overseas-born people</a:t>
            </a:r>
          </a:p>
          <a:p>
            <a:pPr marL="285750" indent="-285750">
              <a:buFont typeface="Arial" panose="020B0604020202020204" pitchFamily="34" charset="0"/>
              <a:buChar char="•"/>
            </a:pPr>
            <a:r>
              <a:rPr lang="en-AU" dirty="0" smtClean="0"/>
              <a:t>The elderly</a:t>
            </a:r>
          </a:p>
          <a:p>
            <a:pPr marL="285750" indent="-285750">
              <a:buFont typeface="Arial" panose="020B0604020202020204" pitchFamily="34" charset="0"/>
              <a:buChar char="•"/>
            </a:pPr>
            <a:r>
              <a:rPr lang="en-AU" dirty="0" smtClean="0"/>
              <a:t>People with disabilities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endParaRPr lang="en-AU" dirty="0"/>
          </a:p>
          <a:p>
            <a:r>
              <a:rPr lang="en-AU" dirty="0" smtClean="0"/>
              <a:t>STUDENTS LEARN TO:</a:t>
            </a:r>
          </a:p>
          <a:p>
            <a:pPr marL="285750" indent="-285750">
              <a:buFont typeface="Arial" panose="020B0604020202020204" pitchFamily="34" charset="0"/>
              <a:buChar char="•"/>
            </a:pPr>
            <a:r>
              <a:rPr lang="en-AU" dirty="0" smtClean="0"/>
              <a:t>Research and analyse Aboriginal and Torres Strait Islander peoples and </a:t>
            </a:r>
            <a:r>
              <a:rPr lang="en-AU" dirty="0" smtClean="0">
                <a:solidFill>
                  <a:srgbClr val="FF0000"/>
                </a:solidFill>
              </a:rPr>
              <a:t>ONE </a:t>
            </a:r>
            <a:r>
              <a:rPr lang="en-AU" dirty="0" smtClean="0"/>
              <a:t>other group experiencing health inequities by investigating:</a:t>
            </a:r>
          </a:p>
          <a:p>
            <a:pPr marL="742950" lvl="1" indent="-285750" algn="l">
              <a:buFont typeface="Arial" panose="020B0604020202020204" pitchFamily="34" charset="0"/>
              <a:buChar char="•"/>
            </a:pPr>
            <a:r>
              <a:rPr lang="en-AU" dirty="0" smtClean="0"/>
              <a:t>The nature and extent of the health inequities</a:t>
            </a:r>
          </a:p>
          <a:p>
            <a:pPr marL="742950" lvl="1" indent="-285750" algn="l">
              <a:buFont typeface="Arial" panose="020B0604020202020204" pitchFamily="34" charset="0"/>
              <a:buChar char="•"/>
            </a:pPr>
            <a:r>
              <a:rPr lang="en-AU" dirty="0" smtClean="0"/>
              <a:t>The sociocultural, socioeconomic and environmental determinants</a:t>
            </a:r>
          </a:p>
          <a:p>
            <a:pPr marL="742950" lvl="1" indent="-285750" algn="l">
              <a:buFont typeface="Arial" panose="020B0604020202020204" pitchFamily="34" charset="0"/>
              <a:buChar char="•"/>
            </a:pPr>
            <a:r>
              <a:rPr lang="en-AU" dirty="0" smtClean="0"/>
              <a:t>The roles of individuals, communities and governments in addressing the health inequities</a:t>
            </a:r>
            <a:endParaRPr lang="en-AU" dirty="0"/>
          </a:p>
        </p:txBody>
      </p:sp>
    </p:spTree>
    <p:extLst>
      <p:ext uri="{BB962C8B-B14F-4D97-AF65-F5344CB8AC3E}">
        <p14:creationId xmlns:p14="http://schemas.microsoft.com/office/powerpoint/2010/main" val="64689957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5692"/>
            <a:ext cx="11772900" cy="1188720"/>
          </a:xfrm>
        </p:spPr>
        <p:txBody>
          <a:bodyPr>
            <a:noAutofit/>
          </a:bodyPr>
          <a:lstStyle/>
          <a:p>
            <a:pPr algn="ctr"/>
            <a:r>
              <a:rPr lang="en-AU" sz="3200" b="1" dirty="0" smtClean="0">
                <a:solidFill>
                  <a:srgbClr val="FF0000"/>
                </a:solidFill>
              </a:rPr>
              <a:t>ROLES OF INDIVIDUALS, COMMUNITIES AND GOVERNMENTS IN ADDRESSING HEALTH INEQUITIES</a:t>
            </a:r>
            <a:endParaRPr lang="en-AU" sz="3200" b="1" dirty="0">
              <a:solidFill>
                <a:srgbClr val="FF0000"/>
              </a:solidFill>
            </a:endParaRPr>
          </a:p>
        </p:txBody>
      </p:sp>
      <p:sp>
        <p:nvSpPr>
          <p:cNvPr id="3" name="Content Placeholder 2"/>
          <p:cNvSpPr>
            <a:spLocks noGrp="1"/>
          </p:cNvSpPr>
          <p:nvPr>
            <p:ph idx="1"/>
          </p:nvPr>
        </p:nvSpPr>
        <p:spPr>
          <a:xfrm>
            <a:off x="190500" y="1498600"/>
            <a:ext cx="11772900" cy="4241427"/>
          </a:xfrm>
        </p:spPr>
        <p:txBody>
          <a:bodyPr>
            <a:normAutofit fontScale="25000" lnSpcReduction="20000"/>
          </a:bodyPr>
          <a:lstStyle/>
          <a:p>
            <a:pPr>
              <a:spcBef>
                <a:spcPct val="0"/>
              </a:spcBef>
              <a:buNone/>
            </a:pPr>
            <a:r>
              <a:rPr lang="en-AU" altLang="en-US" sz="12800" b="1" dirty="0">
                <a:latin typeface="Tw Cen MT" panose="020B0602020104020603" pitchFamily="34" charset="0"/>
              </a:rPr>
              <a:t>Community</a:t>
            </a:r>
          </a:p>
          <a:p>
            <a:pPr>
              <a:spcBef>
                <a:spcPct val="0"/>
              </a:spcBef>
            </a:pPr>
            <a:r>
              <a:rPr lang="en-AU" altLang="en-US" sz="8000" dirty="0" smtClean="0">
                <a:latin typeface="Tw Cen MT" panose="020B0602020104020603" pitchFamily="34" charset="0"/>
              </a:rPr>
              <a:t>Communities and ATSI leaders were and are involved with the implementation of Close the Gap programs</a:t>
            </a:r>
          </a:p>
          <a:p>
            <a:pPr>
              <a:spcBef>
                <a:spcPct val="0"/>
              </a:spcBef>
            </a:pPr>
            <a:r>
              <a:rPr lang="en-AU" altLang="en-US" sz="8000" dirty="0" smtClean="0">
                <a:latin typeface="Tw Cen MT" panose="020B0602020104020603" pitchFamily="34" charset="0"/>
              </a:rPr>
              <a:t>Indigenous </a:t>
            </a:r>
            <a:r>
              <a:rPr lang="en-AU" altLang="en-US" sz="8000" dirty="0">
                <a:latin typeface="Tw Cen MT" panose="020B0602020104020603" pitchFamily="34" charset="0"/>
              </a:rPr>
              <a:t>Australians do not access primary healthcare services. Mainly due to:</a:t>
            </a:r>
          </a:p>
          <a:p>
            <a:pPr>
              <a:spcBef>
                <a:spcPct val="0"/>
              </a:spcBef>
              <a:buFont typeface="Arial" panose="020B0604020202020204" pitchFamily="34" charset="0"/>
              <a:buChar char="•"/>
            </a:pPr>
            <a:r>
              <a:rPr lang="en-AU" altLang="en-US" sz="8000" dirty="0">
                <a:latin typeface="Tw Cen MT" panose="020B0602020104020603" pitchFamily="34" charset="0"/>
              </a:rPr>
              <a:t>lack of availability of services, </a:t>
            </a:r>
          </a:p>
          <a:p>
            <a:pPr>
              <a:spcBef>
                <a:spcPct val="0"/>
              </a:spcBef>
              <a:buFont typeface="Arial" panose="020B0604020202020204" pitchFamily="34" charset="0"/>
              <a:buChar char="•"/>
            </a:pPr>
            <a:r>
              <a:rPr lang="en-AU" altLang="en-US" sz="8000" dirty="0">
                <a:latin typeface="Tw Cen MT" panose="020B0602020104020603" pitchFamily="34" charset="0"/>
              </a:rPr>
              <a:t>transport and distance to services, </a:t>
            </a:r>
          </a:p>
          <a:p>
            <a:pPr>
              <a:spcBef>
                <a:spcPct val="0"/>
              </a:spcBef>
              <a:buFont typeface="Arial" panose="020B0604020202020204" pitchFamily="34" charset="0"/>
              <a:buChar char="•"/>
            </a:pPr>
            <a:r>
              <a:rPr lang="en-AU" altLang="en-US" sz="8000" dirty="0">
                <a:latin typeface="Tw Cen MT" panose="020B0602020104020603" pitchFamily="34" charset="0"/>
              </a:rPr>
              <a:t>cost and language or cultural </a:t>
            </a:r>
            <a:r>
              <a:rPr lang="en-AU" altLang="en-US" sz="8000" dirty="0" smtClean="0">
                <a:latin typeface="Tw Cen MT" panose="020B0602020104020603" pitchFamily="34" charset="0"/>
              </a:rPr>
              <a:t>barriers</a:t>
            </a:r>
          </a:p>
          <a:p>
            <a:pPr>
              <a:spcBef>
                <a:spcPct val="0"/>
              </a:spcBef>
              <a:buFont typeface="Arial" panose="020B0604020202020204" pitchFamily="34" charset="0"/>
              <a:buChar char="•"/>
            </a:pPr>
            <a:endParaRPr lang="en-AU" altLang="en-US" sz="8000" dirty="0">
              <a:latin typeface="Tw Cen MT" panose="020B0602020104020603" pitchFamily="34" charset="0"/>
            </a:endParaRPr>
          </a:p>
          <a:p>
            <a:pPr>
              <a:spcBef>
                <a:spcPct val="0"/>
              </a:spcBef>
            </a:pPr>
            <a:r>
              <a:rPr lang="en-AU" altLang="en-US" sz="8000" dirty="0" smtClean="0">
                <a:latin typeface="Tw Cen MT" panose="020B0602020104020603" pitchFamily="34" charset="0"/>
              </a:rPr>
              <a:t>Community groups include:</a:t>
            </a:r>
          </a:p>
          <a:p>
            <a:pPr lvl="1">
              <a:spcBef>
                <a:spcPct val="0"/>
              </a:spcBef>
            </a:pPr>
            <a:r>
              <a:rPr lang="en-AU" altLang="en-US" sz="8000" dirty="0" smtClean="0">
                <a:latin typeface="Tw Cen MT" panose="020B0602020104020603" pitchFamily="34" charset="0"/>
              </a:rPr>
              <a:t>Australian Indigenous Doctors Association</a:t>
            </a:r>
          </a:p>
          <a:p>
            <a:pPr lvl="1">
              <a:spcBef>
                <a:spcPct val="0"/>
              </a:spcBef>
            </a:pPr>
            <a:r>
              <a:rPr lang="en-AU" altLang="en-US" sz="8000" dirty="0" smtClean="0">
                <a:latin typeface="Tw Cen MT" panose="020B0602020104020603" pitchFamily="34" charset="0"/>
              </a:rPr>
              <a:t>National Community Controlled Health Organisation</a:t>
            </a:r>
          </a:p>
          <a:p>
            <a:pPr lvl="1">
              <a:spcBef>
                <a:spcPct val="0"/>
              </a:spcBef>
            </a:pPr>
            <a:r>
              <a:rPr lang="en-AU" altLang="en-US" sz="8000" dirty="0" smtClean="0">
                <a:latin typeface="Tw Cen MT" panose="020B0602020104020603" pitchFamily="34" charset="0"/>
              </a:rPr>
              <a:t>Aboriginal Community Controlled Health Services</a:t>
            </a:r>
          </a:p>
          <a:p>
            <a:pPr lvl="1">
              <a:spcBef>
                <a:spcPct val="0"/>
              </a:spcBef>
            </a:pPr>
            <a:r>
              <a:rPr lang="en-AU" altLang="en-US" sz="8000" dirty="0" smtClean="0">
                <a:latin typeface="Tw Cen MT" panose="020B0602020104020603" pitchFamily="34" charset="0"/>
              </a:rPr>
              <a:t>Aboriginal Medical Services</a:t>
            </a:r>
          </a:p>
          <a:p>
            <a:pPr>
              <a:spcBef>
                <a:spcPct val="0"/>
              </a:spcBef>
            </a:pPr>
            <a:endParaRPr lang="en-AU" altLang="en-US" sz="8000" dirty="0">
              <a:latin typeface="Tw Cen MT" panose="020B0602020104020603" pitchFamily="34" charset="0"/>
            </a:endParaRPr>
          </a:p>
          <a:p>
            <a:pPr>
              <a:spcBef>
                <a:spcPct val="0"/>
              </a:spcBef>
              <a:buNone/>
            </a:pPr>
            <a:endParaRPr lang="en-AU" altLang="en-US" sz="8000" dirty="0">
              <a:latin typeface="Tw Cen MT" panose="020B0602020104020603" pitchFamily="34" charset="0"/>
            </a:endParaRPr>
          </a:p>
          <a:p>
            <a:pPr>
              <a:spcBef>
                <a:spcPct val="0"/>
              </a:spcBef>
              <a:buNone/>
            </a:pPr>
            <a:r>
              <a:rPr lang="en-AU" altLang="en-US" sz="8000" b="1" dirty="0">
                <a:latin typeface="Tw Cen MT" panose="020B0602020104020603" pitchFamily="34" charset="0"/>
              </a:rPr>
              <a:t>Aboriginal Community Controlled Health Services (ACCHSs</a:t>
            </a:r>
            <a:r>
              <a:rPr lang="en-AU" altLang="en-US" sz="8000" b="1" dirty="0" smtClean="0">
                <a:latin typeface="Tw Cen MT" panose="020B0602020104020603" pitchFamily="34" charset="0"/>
              </a:rPr>
              <a:t>)</a:t>
            </a:r>
          </a:p>
          <a:p>
            <a:pPr>
              <a:spcBef>
                <a:spcPct val="0"/>
              </a:spcBef>
            </a:pPr>
            <a:r>
              <a:rPr lang="en-AU" altLang="en-US" sz="8000" dirty="0" smtClean="0">
                <a:latin typeface="Tw Cen MT" panose="020B0602020104020603" pitchFamily="34" charset="0"/>
              </a:rPr>
              <a:t>Aims to deliver holistic, comprehensive and culturally appropriate healthcare to the community that controls it. </a:t>
            </a:r>
          </a:p>
          <a:p>
            <a:pPr lvl="1">
              <a:spcBef>
                <a:spcPct val="0"/>
              </a:spcBef>
            </a:pPr>
            <a:r>
              <a:rPr lang="en-AU" altLang="en-US" sz="8000" dirty="0" smtClean="0">
                <a:latin typeface="Tw Cen MT" panose="020B0602020104020603" pitchFamily="34" charset="0"/>
              </a:rPr>
              <a:t>Services </a:t>
            </a:r>
            <a:r>
              <a:rPr lang="en-AU" altLang="en-US" sz="8000" dirty="0">
                <a:latin typeface="Tw Cen MT" panose="020B0602020104020603" pitchFamily="34" charset="0"/>
              </a:rPr>
              <a:t>include clinical care, health education, promotion, screening, immunisation and counselling, as well </a:t>
            </a:r>
            <a:r>
              <a:rPr lang="en-AU" altLang="en-US" sz="8000" dirty="0" smtClean="0">
                <a:latin typeface="Tw Cen MT" panose="020B0602020104020603" pitchFamily="34" charset="0"/>
              </a:rPr>
              <a:t>as  specific </a:t>
            </a:r>
            <a:r>
              <a:rPr lang="en-AU" altLang="en-US" sz="8000" dirty="0">
                <a:latin typeface="Tw Cen MT" panose="020B0602020104020603" pitchFamily="34" charset="0"/>
              </a:rPr>
              <a:t>programs such as men’s and women’s health, aged care, transport to medical appointments, hearing health, sexual health, substance use and mental health.</a:t>
            </a:r>
          </a:p>
          <a:p>
            <a:pPr marL="0" indent="0">
              <a:buNone/>
            </a:pPr>
            <a:endParaRPr lang="en-AU" dirty="0"/>
          </a:p>
        </p:txBody>
      </p:sp>
    </p:spTree>
    <p:extLst>
      <p:ext uri="{BB962C8B-B14F-4D97-AF65-F5344CB8AC3E}">
        <p14:creationId xmlns:p14="http://schemas.microsoft.com/office/powerpoint/2010/main" val="109396332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62992"/>
            <a:ext cx="11785600" cy="1188720"/>
          </a:xfrm>
        </p:spPr>
        <p:txBody>
          <a:bodyPr>
            <a:noAutofit/>
          </a:bodyPr>
          <a:lstStyle/>
          <a:p>
            <a:pPr algn="ctr"/>
            <a:r>
              <a:rPr lang="en-AU" sz="3200" b="1" dirty="0" smtClean="0">
                <a:solidFill>
                  <a:srgbClr val="FF0000"/>
                </a:solidFill>
              </a:rPr>
              <a:t>ROLES OF INDIVIDUALS, COMMUNITIES AND GOVERNMENTS IN ADDRESSING HEALTH INEQUITIES</a:t>
            </a:r>
            <a:endParaRPr lang="en-AU" sz="3200" b="1" dirty="0">
              <a:solidFill>
                <a:srgbClr val="FF0000"/>
              </a:solidFill>
            </a:endParaRPr>
          </a:p>
        </p:txBody>
      </p:sp>
      <p:sp>
        <p:nvSpPr>
          <p:cNvPr id="3" name="Content Placeholder 2"/>
          <p:cNvSpPr>
            <a:spLocks noGrp="1"/>
          </p:cNvSpPr>
          <p:nvPr>
            <p:ph idx="1"/>
          </p:nvPr>
        </p:nvSpPr>
        <p:spPr>
          <a:xfrm>
            <a:off x="190500" y="1435100"/>
            <a:ext cx="11785600" cy="4853136"/>
          </a:xfrm>
        </p:spPr>
        <p:txBody>
          <a:bodyPr>
            <a:normAutofit fontScale="92500" lnSpcReduction="10000"/>
          </a:bodyPr>
          <a:lstStyle/>
          <a:p>
            <a:pPr>
              <a:spcBef>
                <a:spcPct val="0"/>
              </a:spcBef>
              <a:buNone/>
            </a:pPr>
            <a:r>
              <a:rPr lang="en-AU" altLang="en-US" sz="3500" b="1" dirty="0">
                <a:latin typeface="Tw Cen MT" panose="020B0602020104020603" pitchFamily="34" charset="0"/>
              </a:rPr>
              <a:t>Government</a:t>
            </a:r>
          </a:p>
          <a:p>
            <a:pPr>
              <a:spcBef>
                <a:spcPct val="0"/>
              </a:spcBef>
            </a:pPr>
            <a:r>
              <a:rPr lang="en-AU" altLang="en-US" sz="2200" dirty="0" smtClean="0">
                <a:latin typeface="Tw Cen MT" panose="020B0602020104020603" pitchFamily="34" charset="0"/>
              </a:rPr>
              <a:t>Main role is larger health promotion and funding. </a:t>
            </a:r>
          </a:p>
          <a:p>
            <a:pPr lvl="1">
              <a:spcBef>
                <a:spcPct val="0"/>
              </a:spcBef>
            </a:pPr>
            <a:r>
              <a:rPr lang="en-AU" altLang="en-US" sz="2200" dirty="0" smtClean="0">
                <a:latin typeface="Tw Cen MT" panose="020B0602020104020603" pitchFamily="34" charset="0"/>
              </a:rPr>
              <a:t>For </a:t>
            </a:r>
            <a:r>
              <a:rPr lang="en-AU" altLang="en-US" sz="2200" dirty="0" err="1" smtClean="0">
                <a:latin typeface="Tw Cen MT" panose="020B0602020104020603" pitchFamily="34" charset="0"/>
              </a:rPr>
              <a:t>Eg</a:t>
            </a:r>
            <a:r>
              <a:rPr lang="en-AU" altLang="en-US" sz="2200" dirty="0" smtClean="0">
                <a:latin typeface="Tw Cen MT" panose="020B0602020104020603" pitchFamily="34" charset="0"/>
              </a:rPr>
              <a:t> - $805 million Indigenous Chronic Disease Package (aims to improve the way the health-care system prevents, treats and manages the chronic diseases that affect Indigenous Australians)</a:t>
            </a:r>
          </a:p>
          <a:p>
            <a:pPr lvl="1">
              <a:spcBef>
                <a:spcPct val="0"/>
              </a:spcBef>
            </a:pPr>
            <a:r>
              <a:rPr lang="en-AU" altLang="en-US" sz="2200" dirty="0" smtClean="0">
                <a:latin typeface="Tw Cen MT" panose="020B0602020104020603" pitchFamily="34" charset="0"/>
              </a:rPr>
              <a:t>Goal to reduce key risk factors (</a:t>
            </a:r>
            <a:r>
              <a:rPr lang="en-AU" altLang="en-US" sz="2200" dirty="0" err="1" smtClean="0">
                <a:latin typeface="Tw Cen MT" panose="020B0602020104020603" pitchFamily="34" charset="0"/>
              </a:rPr>
              <a:t>eg</a:t>
            </a:r>
            <a:r>
              <a:rPr lang="en-AU" altLang="en-US" sz="2200" dirty="0" smtClean="0">
                <a:latin typeface="Tw Cen MT" panose="020B0602020104020603" pitchFamily="34" charset="0"/>
              </a:rPr>
              <a:t> smoking), improve management of chronic disease and follow-up, increase ability of primary care workforce to deliver effective care.</a:t>
            </a:r>
          </a:p>
          <a:p>
            <a:pPr>
              <a:spcBef>
                <a:spcPct val="0"/>
              </a:spcBef>
              <a:buNone/>
            </a:pPr>
            <a:r>
              <a:rPr lang="en-AU" altLang="en-US" sz="2200" dirty="0" smtClean="0">
                <a:latin typeface="Tw Cen MT" panose="020B0602020104020603" pitchFamily="34" charset="0"/>
              </a:rPr>
              <a:t>There </a:t>
            </a:r>
            <a:r>
              <a:rPr lang="en-AU" altLang="en-US" sz="2200" dirty="0">
                <a:latin typeface="Tw Cen MT" panose="020B0602020104020603" pitchFamily="34" charset="0"/>
              </a:rPr>
              <a:t>are two peak agencies which coordinate Indigenous health services at the federal government level, while a third peak body in New South Wales oversees Indigenous health at a state level. </a:t>
            </a:r>
            <a:endParaRPr lang="en-AU" altLang="en-US" sz="2200" dirty="0" smtClean="0">
              <a:latin typeface="Tw Cen MT" panose="020B0602020104020603" pitchFamily="34" charset="0"/>
            </a:endParaRPr>
          </a:p>
          <a:p>
            <a:pPr>
              <a:spcBef>
                <a:spcPct val="0"/>
              </a:spcBef>
            </a:pPr>
            <a:r>
              <a:rPr lang="en-AU" altLang="en-US" sz="2200" dirty="0" smtClean="0">
                <a:latin typeface="Tw Cen MT" panose="020B0602020104020603" pitchFamily="34" charset="0"/>
              </a:rPr>
              <a:t>Close the Gap </a:t>
            </a:r>
          </a:p>
          <a:p>
            <a:pPr lvl="1">
              <a:spcBef>
                <a:spcPct val="0"/>
              </a:spcBef>
            </a:pPr>
            <a:r>
              <a:rPr lang="en-AU" altLang="en-US" sz="1900" dirty="0" smtClean="0">
                <a:latin typeface="Tw Cen MT" panose="020B0602020104020603" pitchFamily="34" charset="0"/>
              </a:rPr>
              <a:t>Statement of intent signed by Australia’s governments (state, territory &amp; commonwealth)</a:t>
            </a:r>
          </a:p>
          <a:p>
            <a:pPr lvl="1">
              <a:spcBef>
                <a:spcPct val="0"/>
              </a:spcBef>
            </a:pPr>
            <a:r>
              <a:rPr lang="en-AU" altLang="en-US" sz="1900" dirty="0" smtClean="0">
                <a:latin typeface="Tw Cen MT" panose="020B0602020104020603" pitchFamily="34" charset="0"/>
              </a:rPr>
              <a:t>Aims to achieve equality in health by:</a:t>
            </a:r>
          </a:p>
          <a:p>
            <a:pPr lvl="2">
              <a:spcBef>
                <a:spcPct val="0"/>
              </a:spcBef>
            </a:pPr>
            <a:r>
              <a:rPr lang="en-AU" altLang="en-US" sz="1700" dirty="0" smtClean="0">
                <a:latin typeface="Tw Cen MT" panose="020B0602020104020603" pitchFamily="34" charset="0"/>
              </a:rPr>
              <a:t>Reducing infant mortality</a:t>
            </a:r>
          </a:p>
          <a:p>
            <a:pPr lvl="2">
              <a:spcBef>
                <a:spcPct val="0"/>
              </a:spcBef>
            </a:pPr>
            <a:r>
              <a:rPr lang="en-AU" altLang="en-US" sz="1700" dirty="0" smtClean="0">
                <a:latin typeface="Tw Cen MT" panose="020B0602020104020603" pitchFamily="34" charset="0"/>
              </a:rPr>
              <a:t>Increasing life expectancy</a:t>
            </a:r>
          </a:p>
          <a:p>
            <a:pPr lvl="1">
              <a:spcBef>
                <a:spcPct val="0"/>
              </a:spcBef>
            </a:pPr>
            <a:r>
              <a:rPr lang="en-AU" altLang="en-US" sz="1900" dirty="0" smtClean="0">
                <a:latin typeface="Tw Cen MT" panose="020B0602020104020603" pitchFamily="34" charset="0"/>
              </a:rPr>
              <a:t>Closing the gap in education and employment outcomes</a:t>
            </a:r>
          </a:p>
          <a:p>
            <a:pPr lvl="1">
              <a:spcBef>
                <a:spcPct val="0"/>
              </a:spcBef>
            </a:pPr>
            <a:r>
              <a:rPr lang="en-AU" altLang="en-US" sz="1900" dirty="0" smtClean="0">
                <a:latin typeface="Tw Cen MT" panose="020B0602020104020603" pitchFamily="34" charset="0"/>
              </a:rPr>
              <a:t>Improving accessibility of health care in remote areas</a:t>
            </a:r>
          </a:p>
          <a:p>
            <a:pPr lvl="1">
              <a:spcBef>
                <a:spcPct val="0"/>
              </a:spcBef>
            </a:pPr>
            <a:r>
              <a:rPr lang="en-AU" altLang="en-US" sz="1900" dirty="0" smtClean="0">
                <a:latin typeface="Tw Cen MT" panose="020B0602020104020603" pitchFamily="34" charset="0"/>
              </a:rPr>
              <a:t>Specific programs/campaigns addressing risk taking behaviours of the individual</a:t>
            </a:r>
          </a:p>
          <a:p>
            <a:pPr>
              <a:spcBef>
                <a:spcPct val="0"/>
              </a:spcBef>
            </a:pPr>
            <a:endParaRPr lang="en-AU" altLang="en-US" sz="1600" dirty="0">
              <a:latin typeface="Tw Cen MT" panose="020B0602020104020603" pitchFamily="34" charset="0"/>
            </a:endParaRPr>
          </a:p>
          <a:p>
            <a:pPr>
              <a:spcBef>
                <a:spcPct val="0"/>
              </a:spcBef>
              <a:buNone/>
            </a:pPr>
            <a:endParaRPr lang="en-AU" altLang="en-US" sz="4400" b="1" dirty="0">
              <a:latin typeface="Tw Cen MT" panose="020B0602020104020603" pitchFamily="34" charset="0"/>
            </a:endParaRPr>
          </a:p>
          <a:p>
            <a:pPr marL="0" indent="0">
              <a:buNone/>
            </a:pPr>
            <a:endParaRPr lang="en-AU" dirty="0"/>
          </a:p>
        </p:txBody>
      </p:sp>
    </p:spTree>
    <p:extLst>
      <p:ext uri="{BB962C8B-B14F-4D97-AF65-F5344CB8AC3E}">
        <p14:creationId xmlns:p14="http://schemas.microsoft.com/office/powerpoint/2010/main" val="14943192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7639"/>
            <a:ext cx="8911687" cy="761343"/>
          </a:xfrm>
        </p:spPr>
        <p:txBody>
          <a:bodyPr anchor="ctr"/>
          <a:lstStyle/>
          <a:p>
            <a:pPr algn="ctr"/>
            <a:r>
              <a:rPr lang="en-AU" b="1" dirty="0" smtClean="0">
                <a:solidFill>
                  <a:srgbClr val="FF0000"/>
                </a:solidFill>
              </a:rPr>
              <a:t>SUMMARY SNAPSHOT</a:t>
            </a:r>
            <a:endParaRPr lang="en-AU"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2311409" y="1339273"/>
            <a:ext cx="9046204" cy="5126182"/>
          </a:xfrm>
          <a:prstGeom prst="rect">
            <a:avLst/>
          </a:prstGeom>
        </p:spPr>
      </p:pic>
    </p:spTree>
    <p:extLst>
      <p:ext uri="{BB962C8B-B14F-4D97-AF65-F5344CB8AC3E}">
        <p14:creationId xmlns:p14="http://schemas.microsoft.com/office/powerpoint/2010/main" val="336001139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43398" y="261097"/>
            <a:ext cx="8439872" cy="6418449"/>
          </a:xfrm>
          <a:prstGeom prst="rect">
            <a:avLst/>
          </a:prstGeom>
        </p:spPr>
      </p:pic>
    </p:spTree>
    <p:extLst>
      <p:ext uri="{BB962C8B-B14F-4D97-AF65-F5344CB8AC3E}">
        <p14:creationId xmlns:p14="http://schemas.microsoft.com/office/powerpoint/2010/main" val="216556764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8707" y="109814"/>
            <a:ext cx="8686748" cy="6651210"/>
          </a:xfrm>
          <a:prstGeom prst="rect">
            <a:avLst/>
          </a:prstGeom>
        </p:spPr>
      </p:pic>
    </p:spTree>
    <p:extLst>
      <p:ext uri="{BB962C8B-B14F-4D97-AF65-F5344CB8AC3E}">
        <p14:creationId xmlns:p14="http://schemas.microsoft.com/office/powerpoint/2010/main" val="323725827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CHOICE OF GROUP EXPERIENCING HEALTH INEQUITIES </a:t>
            </a:r>
            <a:endParaRPr lang="en-AU" b="1"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AU" dirty="0" smtClean="0"/>
              <a:t>We have researched </a:t>
            </a:r>
            <a:r>
              <a:rPr lang="en-AU" dirty="0"/>
              <a:t>and </a:t>
            </a:r>
            <a:r>
              <a:rPr lang="en-AU" dirty="0" smtClean="0"/>
              <a:t>analysed </a:t>
            </a:r>
            <a:r>
              <a:rPr lang="en-AU" dirty="0"/>
              <a:t>Aboriginal and Torres Strait Islander </a:t>
            </a:r>
            <a:r>
              <a:rPr lang="en-AU" dirty="0" smtClean="0"/>
              <a:t>peoples, you now need to choose </a:t>
            </a:r>
            <a:r>
              <a:rPr lang="en-AU" dirty="0">
                <a:solidFill>
                  <a:srgbClr val="FF0000"/>
                </a:solidFill>
              </a:rPr>
              <a:t>ONE </a:t>
            </a:r>
            <a:r>
              <a:rPr lang="en-AU" dirty="0"/>
              <a:t>other group experiencing health inequities by investigating:</a:t>
            </a:r>
          </a:p>
          <a:p>
            <a:pPr lvl="1">
              <a:buFont typeface="Arial" panose="020B0604020202020204" pitchFamily="34" charset="0"/>
              <a:buChar char="•"/>
            </a:pPr>
            <a:r>
              <a:rPr lang="en-AU" dirty="0"/>
              <a:t>The nature and extent of the health inequities</a:t>
            </a:r>
          </a:p>
          <a:p>
            <a:pPr lvl="1">
              <a:buFont typeface="Arial" panose="020B0604020202020204" pitchFamily="34" charset="0"/>
              <a:buChar char="•"/>
            </a:pPr>
            <a:r>
              <a:rPr lang="en-AU" dirty="0"/>
              <a:t>The sociocultural, socioeconomic and environmental determinants</a:t>
            </a:r>
          </a:p>
          <a:p>
            <a:pPr lvl="1">
              <a:buFont typeface="Arial" panose="020B0604020202020204" pitchFamily="34" charset="0"/>
              <a:buChar char="•"/>
            </a:pPr>
            <a:r>
              <a:rPr lang="en-AU" dirty="0"/>
              <a:t>The roles of individuals, communities and governments in addressing the health inequities</a:t>
            </a:r>
          </a:p>
          <a:p>
            <a:endParaRPr lang="en-AU" dirty="0"/>
          </a:p>
        </p:txBody>
      </p:sp>
    </p:spTree>
    <p:extLst>
      <p:ext uri="{BB962C8B-B14F-4D97-AF65-F5344CB8AC3E}">
        <p14:creationId xmlns:p14="http://schemas.microsoft.com/office/powerpoint/2010/main" val="361913725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87" y="50290"/>
            <a:ext cx="11728174" cy="1188720"/>
          </a:xfrm>
        </p:spPr>
        <p:txBody>
          <a:bodyPr anchor="ctr"/>
          <a:lstStyle/>
          <a:p>
            <a:pPr algn="ctr"/>
            <a:r>
              <a:rPr lang="en-US" b="1" dirty="0" smtClean="0">
                <a:solidFill>
                  <a:srgbClr val="FF0000"/>
                </a:solidFill>
              </a:rPr>
              <a:t>GROUPS EXPERIENCING HEALTH INEQUITIES</a:t>
            </a:r>
            <a:endParaRPr lang="en-US" b="1" dirty="0"/>
          </a:p>
        </p:txBody>
      </p:sp>
      <p:sp>
        <p:nvSpPr>
          <p:cNvPr id="3" name="TextBox 2"/>
          <p:cNvSpPr txBox="1"/>
          <p:nvPr/>
        </p:nvSpPr>
        <p:spPr>
          <a:xfrm>
            <a:off x="225287" y="1364974"/>
            <a:ext cx="11728174" cy="5078313"/>
          </a:xfrm>
          <a:prstGeom prst="rect">
            <a:avLst/>
          </a:prstGeom>
          <a:noFill/>
        </p:spPr>
        <p:txBody>
          <a:bodyPr wrap="square" rtlCol="0">
            <a:spAutoFit/>
          </a:bodyPr>
          <a:lstStyle/>
          <a:p>
            <a:pPr marL="285750" indent="-285750">
              <a:buFont typeface="Arial" charset="0"/>
              <a:buChar char="•"/>
            </a:pPr>
            <a:r>
              <a:rPr lang="en-US" dirty="0" smtClean="0"/>
              <a:t>Health is not only the responsibility of the individual. Governments and health authorities </a:t>
            </a:r>
            <a:r>
              <a:rPr lang="en-US" dirty="0" err="1" smtClean="0"/>
              <a:t>recognise</a:t>
            </a:r>
            <a:r>
              <a:rPr lang="en-US" dirty="0" smtClean="0"/>
              <a:t> that people cannot always choose a particular lifestyle.</a:t>
            </a:r>
          </a:p>
          <a:p>
            <a:pPr marL="285750" indent="-285750">
              <a:buFont typeface="Arial" charset="0"/>
              <a:buChar char="•"/>
            </a:pPr>
            <a:r>
              <a:rPr lang="en-US" dirty="0" smtClean="0"/>
              <a:t>Health promotion and illness prevention campaigns attempt to address the </a:t>
            </a:r>
            <a:r>
              <a:rPr lang="en-US" b="1" dirty="0" smtClean="0"/>
              <a:t>determinants </a:t>
            </a:r>
            <a:r>
              <a:rPr lang="en-US" dirty="0" smtClean="0"/>
              <a:t>that impact on health or affect people’s ability to make good decisions about their health.  </a:t>
            </a:r>
          </a:p>
          <a:p>
            <a:pPr marL="285750" indent="-285750">
              <a:buFont typeface="Arial" charset="0"/>
              <a:buChar char="•"/>
            </a:pPr>
            <a:endParaRPr lang="en-US" dirty="0"/>
          </a:p>
          <a:p>
            <a:pPr marL="285750" indent="-285750">
              <a:buFont typeface="Arial" charset="0"/>
              <a:buChar char="•"/>
            </a:pPr>
            <a:r>
              <a:rPr lang="en-US" dirty="0" smtClean="0"/>
              <a:t>These can be classified as:</a:t>
            </a:r>
          </a:p>
          <a:p>
            <a:pPr marL="742950" lvl="1" indent="-285750">
              <a:buFont typeface="Arial" charset="0"/>
              <a:buChar char="•"/>
            </a:pPr>
            <a:r>
              <a:rPr lang="en-US" b="1" dirty="0" smtClean="0">
                <a:solidFill>
                  <a:srgbClr val="FF0000"/>
                </a:solidFill>
              </a:rPr>
              <a:t>Sociocultural determinants of health </a:t>
            </a:r>
            <a:r>
              <a:rPr lang="mr-IN" dirty="0" smtClean="0"/>
              <a:t>–</a:t>
            </a:r>
            <a:r>
              <a:rPr lang="en-US" dirty="0" smtClean="0"/>
              <a:t> including family, peers, media, religion and culture</a:t>
            </a:r>
          </a:p>
          <a:p>
            <a:pPr marL="742950" lvl="1" indent="-285750">
              <a:buFont typeface="Arial" charset="0"/>
              <a:buChar char="•"/>
            </a:pPr>
            <a:r>
              <a:rPr lang="en-US" b="1" dirty="0" smtClean="0">
                <a:solidFill>
                  <a:srgbClr val="FF0000"/>
                </a:solidFill>
              </a:rPr>
              <a:t>Socioeconomic determinants of health</a:t>
            </a:r>
            <a:r>
              <a:rPr lang="en-US" dirty="0" smtClean="0">
                <a:solidFill>
                  <a:srgbClr val="FF0000"/>
                </a:solidFill>
              </a:rPr>
              <a:t> </a:t>
            </a:r>
            <a:r>
              <a:rPr lang="mr-IN" dirty="0" smtClean="0"/>
              <a:t>–</a:t>
            </a:r>
            <a:r>
              <a:rPr lang="en-US" dirty="0" smtClean="0"/>
              <a:t> including employment, education and income</a:t>
            </a:r>
          </a:p>
          <a:p>
            <a:pPr marL="742950" lvl="1" indent="-285750">
              <a:buFont typeface="Arial" charset="0"/>
              <a:buChar char="•"/>
            </a:pPr>
            <a:r>
              <a:rPr lang="en-US" b="1" dirty="0" smtClean="0">
                <a:solidFill>
                  <a:srgbClr val="FF0000"/>
                </a:solidFill>
              </a:rPr>
              <a:t>Environmental determinants of health </a:t>
            </a:r>
            <a:r>
              <a:rPr lang="mr-IN" dirty="0" smtClean="0"/>
              <a:t>–</a:t>
            </a:r>
            <a:r>
              <a:rPr lang="en-US" dirty="0" smtClean="0"/>
              <a:t> including geographical location, and access to health services and technology</a:t>
            </a:r>
          </a:p>
          <a:p>
            <a:pPr marL="742950" lvl="1" indent="-285750">
              <a:buFont typeface="Arial" charset="0"/>
              <a:buChar char="•"/>
            </a:pPr>
            <a:endParaRPr lang="en-US" b="1" dirty="0"/>
          </a:p>
          <a:p>
            <a:pPr marL="285750" indent="-285750">
              <a:buFont typeface="Arial" charset="0"/>
              <a:buChar char="•"/>
            </a:pPr>
            <a:r>
              <a:rPr lang="en-US" dirty="0" smtClean="0"/>
              <a:t>The main groups that experience health inequities in Australia are:</a:t>
            </a:r>
          </a:p>
          <a:p>
            <a:pPr marL="742950" lvl="1" indent="-285750">
              <a:buFont typeface="Arial" charset="0"/>
              <a:buChar char="•"/>
            </a:pPr>
            <a:r>
              <a:rPr lang="en-US" dirty="0" smtClean="0"/>
              <a:t>Aboriginal and Torres Strait Islander peoples</a:t>
            </a:r>
          </a:p>
          <a:p>
            <a:pPr marL="742950" lvl="1" indent="-285750">
              <a:buFont typeface="Arial" charset="0"/>
              <a:buChar char="•"/>
            </a:pPr>
            <a:r>
              <a:rPr lang="en-US" dirty="0" smtClean="0"/>
              <a:t>Socioeconomically disadvantaged people</a:t>
            </a:r>
          </a:p>
          <a:p>
            <a:pPr marL="742950" lvl="1" indent="-285750">
              <a:buFont typeface="Arial" charset="0"/>
              <a:buChar char="•"/>
            </a:pPr>
            <a:r>
              <a:rPr lang="en-US" dirty="0" smtClean="0"/>
              <a:t>People in rural and remote areas</a:t>
            </a:r>
          </a:p>
          <a:p>
            <a:pPr marL="742950" lvl="1" indent="-285750">
              <a:buFont typeface="Arial" charset="0"/>
              <a:buChar char="•"/>
            </a:pPr>
            <a:r>
              <a:rPr lang="en-US" dirty="0" smtClean="0"/>
              <a:t>Overseas-born people</a:t>
            </a:r>
          </a:p>
          <a:p>
            <a:pPr marL="742950" lvl="1" indent="-285750">
              <a:buFont typeface="Arial" charset="0"/>
              <a:buChar char="•"/>
            </a:pPr>
            <a:r>
              <a:rPr lang="en-US" dirty="0" smtClean="0"/>
              <a:t>Elderly people</a:t>
            </a:r>
          </a:p>
          <a:p>
            <a:pPr marL="742950" lvl="1" indent="-285750">
              <a:buFont typeface="Arial" charset="0"/>
              <a:buChar char="•"/>
            </a:pPr>
            <a:r>
              <a:rPr lang="en-US" dirty="0" smtClean="0"/>
              <a:t>People with disabilities</a:t>
            </a:r>
            <a:endParaRPr lang="en-US" dirty="0"/>
          </a:p>
        </p:txBody>
      </p:sp>
    </p:spTree>
    <p:extLst>
      <p:ext uri="{BB962C8B-B14F-4D97-AF65-F5344CB8AC3E}">
        <p14:creationId xmlns:p14="http://schemas.microsoft.com/office/powerpoint/2010/main" val="94494936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55" descr="http://t3.gstatic.com/images?q=tbn:ANd9GcQbrDxKuLmXRXdFVOmr2gc4O3tP4xCHGoQXnMyAQ2QuFUStzhk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5147" y="4611681"/>
            <a:ext cx="1498813" cy="200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1" name="Picture 53" descr="http://t1.gstatic.com/images?q=tbn:ANd9GcRTWifSherhBphyPUHHgzjGsfdZzV4o7CXGE8r0o37UtF_oLk_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3613" y="5147896"/>
            <a:ext cx="1931615" cy="128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2" name="Title 1"/>
          <p:cNvSpPr>
            <a:spLocks noGrp="1"/>
          </p:cNvSpPr>
          <p:nvPr>
            <p:ph type="title"/>
          </p:nvPr>
        </p:nvSpPr>
        <p:spPr>
          <a:xfrm>
            <a:off x="1679577" y="83634"/>
            <a:ext cx="10341438" cy="1115776"/>
          </a:xfrm>
        </p:spPr>
        <p:txBody>
          <a:bodyPr>
            <a:normAutofit fontScale="90000"/>
          </a:bodyPr>
          <a:lstStyle/>
          <a:p>
            <a:pPr algn="ctr" eaLnBrk="1" hangingPunct="1"/>
            <a:r>
              <a:rPr lang="en-AU" altLang="en-US" sz="2000" b="1" u="sng" dirty="0">
                <a:solidFill>
                  <a:srgbClr val="FF0000"/>
                </a:solidFill>
              </a:rPr>
              <a:t/>
            </a:r>
            <a:br>
              <a:rPr lang="en-AU" altLang="en-US" sz="2000" b="1" u="sng" dirty="0">
                <a:solidFill>
                  <a:srgbClr val="FF0000"/>
                </a:solidFill>
              </a:rPr>
            </a:br>
            <a:r>
              <a:rPr lang="en-AU" altLang="en-US" b="1" dirty="0" smtClean="0">
                <a:solidFill>
                  <a:srgbClr val="FF0000"/>
                </a:solidFill>
              </a:rPr>
              <a:t> </a:t>
            </a:r>
            <a:r>
              <a:rPr lang="en-AU" altLang="en-US" sz="3200" b="1" dirty="0" smtClean="0">
                <a:solidFill>
                  <a:srgbClr val="FF0000"/>
                </a:solidFill>
              </a:rPr>
              <a:t>ABORIGINAL AND TORRES STRAIT ISLANDER PEOPLES </a:t>
            </a:r>
            <a:r>
              <a:rPr lang="en-AU" altLang="en-US" b="1" u="sng" dirty="0" smtClean="0">
                <a:solidFill>
                  <a:srgbClr val="FF0000"/>
                </a:solidFill>
              </a:rPr>
              <a:t/>
            </a:r>
            <a:br>
              <a:rPr lang="en-AU" altLang="en-US" b="1" u="sng" dirty="0" smtClean="0">
                <a:solidFill>
                  <a:srgbClr val="FF0000"/>
                </a:solidFill>
              </a:rPr>
            </a:br>
            <a:endParaRPr lang="en-AU" altLang="en-US" dirty="0" smtClean="0">
              <a:solidFill>
                <a:srgbClr val="FF0000"/>
              </a:solidFill>
            </a:endParaRPr>
          </a:p>
        </p:txBody>
      </p:sp>
      <p:sp>
        <p:nvSpPr>
          <p:cNvPr id="14339" name="Content Placeholder 2"/>
          <p:cNvSpPr>
            <a:spLocks noGrp="1"/>
          </p:cNvSpPr>
          <p:nvPr>
            <p:ph idx="1"/>
          </p:nvPr>
        </p:nvSpPr>
        <p:spPr>
          <a:xfrm>
            <a:off x="285008" y="1199411"/>
            <a:ext cx="11685319" cy="3657598"/>
          </a:xfrm>
        </p:spPr>
        <p:txBody>
          <a:bodyPr>
            <a:normAutofit lnSpcReduction="10000"/>
          </a:bodyPr>
          <a:lstStyle/>
          <a:p>
            <a:pPr eaLnBrk="1" hangingPunct="1">
              <a:buFont typeface="Arial" panose="020B0604020202020204" pitchFamily="34" charset="0"/>
              <a:buNone/>
            </a:pPr>
            <a:r>
              <a:rPr lang="en-US" altLang="en-US" sz="2400" b="1" dirty="0" smtClean="0">
                <a:solidFill>
                  <a:srgbClr val="FF0000"/>
                </a:solidFill>
              </a:rPr>
              <a:t>THE NATURE AND EXTENT OF THE HEALTH INEQUITIES</a:t>
            </a:r>
          </a:p>
          <a:p>
            <a:pPr eaLnBrk="1" hangingPunct="1"/>
            <a:r>
              <a:rPr lang="en-AU" altLang="en-US" sz="1600" dirty="0" smtClean="0">
                <a:solidFill>
                  <a:schemeClr val="tx1"/>
                </a:solidFill>
              </a:rPr>
              <a:t>No </a:t>
            </a:r>
            <a:r>
              <a:rPr lang="en-AU" altLang="en-US" sz="1600" dirty="0">
                <a:solidFill>
                  <a:schemeClr val="tx1"/>
                </a:solidFill>
              </a:rPr>
              <a:t>greater contrast in the extremes of health status can be found in Australia than that between Aboriginal and Torres Strait Islander peoples and the rest of the Australian population</a:t>
            </a:r>
          </a:p>
          <a:p>
            <a:pPr eaLnBrk="1" hangingPunct="1"/>
            <a:r>
              <a:rPr lang="en-AU" altLang="en-US" sz="1600" dirty="0">
                <a:solidFill>
                  <a:schemeClr val="tx1"/>
                </a:solidFill>
              </a:rPr>
              <a:t>ATSI </a:t>
            </a:r>
            <a:r>
              <a:rPr lang="en-AU" altLang="en-US" sz="1600" dirty="0" smtClean="0">
                <a:solidFill>
                  <a:schemeClr val="tx1"/>
                </a:solidFill>
              </a:rPr>
              <a:t>die </a:t>
            </a:r>
            <a:r>
              <a:rPr lang="en-AU" altLang="en-US" sz="1600" dirty="0">
                <a:solidFill>
                  <a:schemeClr val="tx1"/>
                </a:solidFill>
              </a:rPr>
              <a:t>at a much younger age and are more likely to experience disability and reduced quality of life because of ill-health</a:t>
            </a:r>
          </a:p>
          <a:p>
            <a:pPr eaLnBrk="1" hangingPunct="1"/>
            <a:r>
              <a:rPr lang="en-AU" altLang="en-US" sz="1600" dirty="0">
                <a:solidFill>
                  <a:schemeClr val="tx1"/>
                </a:solidFill>
              </a:rPr>
              <a:t>The</a:t>
            </a:r>
            <a:r>
              <a:rPr lang="en-AU" altLang="en-US" sz="1600" dirty="0">
                <a:solidFill>
                  <a:schemeClr val="bg1"/>
                </a:solidFill>
              </a:rPr>
              <a:t> </a:t>
            </a:r>
            <a:r>
              <a:rPr lang="en-AU" altLang="en-US" sz="1600" dirty="0">
                <a:solidFill>
                  <a:srgbClr val="00B0F0"/>
                </a:solidFill>
              </a:rPr>
              <a:t>life expectancy </a:t>
            </a:r>
            <a:r>
              <a:rPr lang="en-AU" altLang="en-US" sz="1600" dirty="0">
                <a:solidFill>
                  <a:schemeClr val="tx1"/>
                </a:solidFill>
              </a:rPr>
              <a:t>of Indigenous Australians is approximately 10 years less than the overall Australian life expectancy</a:t>
            </a:r>
          </a:p>
          <a:p>
            <a:pPr eaLnBrk="1" hangingPunct="1"/>
            <a:r>
              <a:rPr lang="en-AU" altLang="en-US" sz="1600" dirty="0">
                <a:solidFill>
                  <a:schemeClr val="tx1"/>
                </a:solidFill>
              </a:rPr>
              <a:t>The</a:t>
            </a:r>
            <a:r>
              <a:rPr lang="en-AU" altLang="en-US" sz="1600" dirty="0">
                <a:solidFill>
                  <a:schemeClr val="bg1"/>
                </a:solidFill>
              </a:rPr>
              <a:t> </a:t>
            </a:r>
            <a:r>
              <a:rPr lang="en-AU" altLang="en-US" sz="1600" dirty="0">
                <a:solidFill>
                  <a:srgbClr val="00B0F0"/>
                </a:solidFill>
              </a:rPr>
              <a:t>life expectancy</a:t>
            </a:r>
            <a:r>
              <a:rPr lang="en-AU" altLang="en-US" sz="1600" dirty="0">
                <a:solidFill>
                  <a:schemeClr val="bg1"/>
                </a:solidFill>
              </a:rPr>
              <a:t> </a:t>
            </a:r>
            <a:r>
              <a:rPr lang="en-AU" altLang="en-US" sz="1600" dirty="0">
                <a:solidFill>
                  <a:schemeClr val="tx1"/>
                </a:solidFill>
              </a:rPr>
              <a:t>at birth of a male is approximately 67 years and for a female is approximately 73 years.</a:t>
            </a:r>
          </a:p>
          <a:p>
            <a:pPr eaLnBrk="1" hangingPunct="1"/>
            <a:r>
              <a:rPr lang="en-AU" altLang="en-US" sz="1600" dirty="0">
                <a:solidFill>
                  <a:srgbClr val="00B0F0"/>
                </a:solidFill>
              </a:rPr>
              <a:t>Death rates </a:t>
            </a:r>
            <a:r>
              <a:rPr lang="en-AU" altLang="en-US" sz="1600" dirty="0">
                <a:solidFill>
                  <a:schemeClr val="tx1"/>
                </a:solidFill>
              </a:rPr>
              <a:t>for </a:t>
            </a:r>
            <a:r>
              <a:rPr lang="en-AU" altLang="en-US" sz="1600" dirty="0" smtClean="0">
                <a:solidFill>
                  <a:schemeClr val="tx1"/>
                </a:solidFill>
              </a:rPr>
              <a:t>ATSI is 4 times, and the child death rate is twice that of other Australian’s</a:t>
            </a:r>
            <a:endParaRPr lang="en-AU" altLang="en-US" sz="1600" dirty="0">
              <a:solidFill>
                <a:schemeClr val="tx1"/>
              </a:solidFill>
            </a:endParaRPr>
          </a:p>
          <a:p>
            <a:pPr eaLnBrk="1" hangingPunct="1"/>
            <a:r>
              <a:rPr lang="en-AU" altLang="en-US" sz="1600" dirty="0">
                <a:solidFill>
                  <a:srgbClr val="00B0F0"/>
                </a:solidFill>
              </a:rPr>
              <a:t>Infant mortality </a:t>
            </a:r>
            <a:r>
              <a:rPr lang="en-AU" altLang="en-US" sz="1600" dirty="0">
                <a:solidFill>
                  <a:schemeClr val="tx1"/>
                </a:solidFill>
              </a:rPr>
              <a:t>(estimated at two to three times higher than the overall Australian ﬁgure) and higher mortality rates.</a:t>
            </a:r>
            <a:endParaRPr lang="en-US" altLang="en-US" sz="1600" dirty="0">
              <a:solidFill>
                <a:schemeClr val="tx1"/>
              </a:solidFill>
            </a:endParaRPr>
          </a:p>
          <a:p>
            <a:pPr eaLnBrk="1" hangingPunct="1">
              <a:buFont typeface="Arial" panose="020B0604020202020204" pitchFamily="34" charset="0"/>
              <a:buNone/>
            </a:pPr>
            <a:endParaRPr lang="en-AU" altLang="en-US" sz="1900" dirty="0">
              <a:solidFill>
                <a:srgbClr val="FFFF00"/>
              </a:solidFill>
            </a:endParaRPr>
          </a:p>
        </p:txBody>
      </p:sp>
      <p:sp>
        <p:nvSpPr>
          <p:cNvPr id="119814" name="AutoShape 51" descr="data:image/jpg;base64,/9j/4AAQSkZJRgABAQAAAQABAAD/2wBDAAkGBwgHBgkIBwgKCgkLDRYPDQwMDRsUFRAWIB0iIiAdHx8kKDQsJCYxJx8fLT0tMTU3Ojo6Iys/RD84QzQ5Ojf/2wBDAQoKCg0MDRoPDxo3JR8lNzc3Nzc3Nzc3Nzc3Nzc3Nzc3Nzc3Nzc3Nzc3Nzc3Nzc3Nzc3Nzc3Nzc3Nzc3Nzc3Nzf/wAARCACVAPkDASIAAhEBAxEB/8QAHAABAAICAwEAAAAAAAAAAAAAAAEHBQYCAwgE/8QAOhABAAEDAgMFAwoEBwAAAAAAAAECAxEEBQYWUyFBUXGTIjFhBxITFCNCUoGRoSSxwfAVMkNyktHx/8QAGgEBAAIDAQAAAAAAAAAAAAAAAAQFAgMGAf/EACcRAQABAwMDBAIDAAAAAAAAAAABAgMEERRhBRUhEiIxQRNRIzOR/9oADAMBAAIRAxEAPwCjQAAAAAAAAAAAAAAAAAAAAAAAAAAAAAAAAAAAAAAAAAAAAABICBOAECUAAAAAAAAAAAAAAAAAAAAAAACQER73Zbt1XK4oopmquqcRFMZmZbNwbwVruJ7/AM+n+H0NE4uaiqO/8NMd8/tHeuzh3hbaOHbUU7dpafpce1qLntXKvOe7yjEK7M6laxvb81fpItY9Vzz8QpHbuAOJtwoiu1tdy1RMdlV+qLef+WGUj5KOJJoz/BRP4frEf+L0985kU1fXMiZ9sRCXGFR9vPmu+TrijRUTXVts3qY986e5Tc/aJy1m/prunu1Wr9qu1cp99FdM0zHnEvVPfnvY3e9i2zfdPNndNJbvRj2a5jFdP+2r3x/fZLdZ67VE/wAtP+MK8KNPbLzEhvHHHyf6rh2KtZo6qtVtsz/nx7dnwiuPD4+7yaQ6CzeovUeu3OsINdE0TpKBKGxiAAAAAAAAAAAAAAAAAAAAmGx8EcNXeJt4o0uZo01uPpNRcj7tHhHxn3Q12HoD5L9ko2jhXT3aqI+s637e7Mx2xEx7EflH7zKD1HL21iao+Z8Q349v116Nn0Wj0+g0lrSaO1Ta09mn5luin3RH99ue+cy7wcVMzVOsriI0jSAB4AAONy3Rdt1W7lMV0VxNNVNUZiqJ7JiY8FC/KRwly5uVN7R0z/h2qmZtdufo6u+ifLOY+HkvxheL9lo37h7WaGqmJuTR8+xV+G5T20z/ADjymVj03MnHvRrPtn5aMi1FdHLzVMY96HO5E01TFUTExOJie5wdmpwAAAAAAAAAE4kxKweVtp6V31Dlbaeld9RG3Vtb9lyeFfYkxKweVtp6V31Dlbaeld9Q3Vs7Lk8K+xJiVg8rbT0rvqHK209K76hurZ2XJ4V9iTErB5W2npXfUOVtp6V31DdWzsuTwr7EmJWDyttPSu+ocrbT0rvqG6tnZcnho2gsfWdbp9P1btNH6zEPU1FumzRTaojFNuIoiPhHYpza+G9ssblpbtFF2JovUVR9p4Tlcs9sz5qHrd6Lk0RHLOjDuYv9n2gBRNoAAAAROO3wCQebON9HToeLN101EYpp1Nc0+Uzn+rB4lbPF2w7druI9dqL9Fya664zMV47oYflbaeld9R29nKo/HTr+oR+0ZFfup00lX2JMSsHlbaeld9Q5W2npXfUbN1bOy5PCvsSYlYPK209K76hyttPSu+obq2dlyeFfYkxKweVtp6V31Dlbaeld9Q3Vs7Lk8K+xJiVg8rbT0rvqHK209K76hurZ2XJ4V9iTErB5W2npXfUOVtp6V31DdWzsuTwzmDAK91hgwAGDAAYMABgwAETNNUVU++JzHnCzNHfp1Wks36ZzFyiKoVm2vg/cImirQV1RFVPtW/jHfCv6ha9dEVR9IOdb9VEVR9NnAUipAAAAEV1RRTNVU4iIzMpYLircY0uinT0Vfa34mPKnvn+jbZom5XFLKiia6ophqGsvfWNXevz/AKlc1R+rpwDpaY9MaOhiIiNDBgHr0wYADBgAMGAAwYAAAAAAAAAAABzs3bli9TdtVTTcomJiY/v8nBLyYiY0kmImNJb9su72dztREzFF+mPbt5/ePGP5Mmq+3XXarprtVTTXTOYqicTE+bZNt4qqoiKNfbmqI7PpLcdv5x/1+ioycCYn1W/MKq/hVUzrb8w2wfDp942/Uxm3q7WfCqr5sx+Uvqi/ZmM/S28ePz4V9VFUeJhCmmqPmHYeL49Rumg08TN7V2o+EVZn9mE3HiuiImjQWprnqXIxH6d7Zbx7lydIhnRZuV+KYZrdNxsbbYm5en2vuUR76paDrNXd1upr1F+c1193dTHhDjqL97U3qr2ouTcuT96XUucbFizGv2tsfGizGs+ZAEtJAAAAAAAAAAAAAAAAAAAAAAAARjyTjsADHgTAAAAAAAAAAAAAAAAAAAAAAAAAAAAAAAAAAAAAAAAAAAAAAAAAAAAAAAAAAAAAAAAAAAAAAAAAAAAAAAA//9k="/>
          <p:cNvSpPr>
            <a:spLocks noChangeAspect="1" noChangeArrowheads="1"/>
          </p:cNvSpPr>
          <p:nvPr/>
        </p:nvSpPr>
        <p:spPr bwMode="auto">
          <a:xfrm>
            <a:off x="1679576" y="-533400"/>
            <a:ext cx="18764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endParaRPr lang="en-AU" altLang="en-US" sz="1800">
              <a:solidFill>
                <a:prstClr val="black"/>
              </a:solidFill>
              <a:latin typeface="Arial" panose="020B0604020202020204" pitchFamily="34" charset="0"/>
            </a:endParaRPr>
          </a:p>
        </p:txBody>
      </p:sp>
    </p:spTree>
    <p:extLst>
      <p:ext uri="{BB962C8B-B14F-4D97-AF65-F5344CB8AC3E}">
        <p14:creationId xmlns:p14="http://schemas.microsoft.com/office/powerpoint/2010/main" val="31666881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fade">
                                      <p:cBhvr>
                                        <p:cTn id="3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1722863" y="167268"/>
            <a:ext cx="10337181" cy="925552"/>
          </a:xfrm>
        </p:spPr>
        <p:txBody>
          <a:bodyPr anchor="ctr">
            <a:normAutofit fontScale="90000"/>
          </a:bodyPr>
          <a:lstStyle/>
          <a:p>
            <a:pPr algn="ctr" eaLnBrk="1" hangingPunct="1"/>
            <a:r>
              <a:rPr lang="en-AU" altLang="en-US" sz="2000" b="1" u="sng" dirty="0">
                <a:solidFill>
                  <a:srgbClr val="FF0000"/>
                </a:solidFill>
              </a:rPr>
              <a:t/>
            </a:r>
            <a:br>
              <a:rPr lang="en-AU" altLang="en-US" sz="2000" b="1" u="sng" dirty="0">
                <a:solidFill>
                  <a:srgbClr val="FF0000"/>
                </a:solidFill>
              </a:rPr>
            </a:br>
            <a:r>
              <a:rPr lang="en-AU" altLang="en-US" b="1" dirty="0" smtClean="0">
                <a:solidFill>
                  <a:srgbClr val="FF0000"/>
                </a:solidFill>
              </a:rPr>
              <a:t> </a:t>
            </a:r>
            <a:r>
              <a:rPr lang="en-AU" altLang="en-US" sz="3200" b="1" dirty="0" smtClean="0">
                <a:solidFill>
                  <a:srgbClr val="FF0000"/>
                </a:solidFill>
              </a:rPr>
              <a:t>ABORIGINAL AND TORRES STRAIT ISLANDER PEOPLES </a:t>
            </a:r>
            <a:r>
              <a:rPr lang="en-AU" altLang="en-US" b="1" u="sng" dirty="0" smtClean="0">
                <a:solidFill>
                  <a:srgbClr val="FF0000"/>
                </a:solidFill>
              </a:rPr>
              <a:t/>
            </a:r>
            <a:br>
              <a:rPr lang="en-AU" altLang="en-US" b="1" u="sng" dirty="0" smtClean="0">
                <a:solidFill>
                  <a:srgbClr val="FF0000"/>
                </a:solidFill>
              </a:rPr>
            </a:br>
            <a:endParaRPr lang="en-AU" altLang="en-US" dirty="0" smtClean="0">
              <a:solidFill>
                <a:srgbClr val="FF0000"/>
              </a:solidFill>
            </a:endParaRPr>
          </a:p>
        </p:txBody>
      </p:sp>
      <p:sp>
        <p:nvSpPr>
          <p:cNvPr id="14339" name="Content Placeholder 2"/>
          <p:cNvSpPr>
            <a:spLocks noGrp="1"/>
          </p:cNvSpPr>
          <p:nvPr>
            <p:ph idx="1"/>
          </p:nvPr>
        </p:nvSpPr>
        <p:spPr>
          <a:xfrm>
            <a:off x="213756" y="1282535"/>
            <a:ext cx="11720945" cy="4334494"/>
          </a:xfrm>
        </p:spPr>
        <p:txBody>
          <a:bodyPr>
            <a:normAutofit/>
          </a:bodyPr>
          <a:lstStyle/>
          <a:p>
            <a:pPr eaLnBrk="1" hangingPunct="1">
              <a:buFont typeface="Arial" panose="020B0604020202020204" pitchFamily="34" charset="0"/>
              <a:buNone/>
            </a:pPr>
            <a:r>
              <a:rPr lang="en-US" altLang="en-US" sz="2400" b="1" dirty="0" smtClean="0">
                <a:solidFill>
                  <a:srgbClr val="FF0000"/>
                </a:solidFill>
              </a:rPr>
              <a:t>THE NATURE AND EXTENT OF THE HEALTH INEQUITIES CONT…</a:t>
            </a:r>
          </a:p>
          <a:p>
            <a:pPr eaLnBrk="1" hangingPunct="1"/>
            <a:r>
              <a:rPr lang="en-AU" altLang="en-US" sz="1900" dirty="0" smtClean="0">
                <a:solidFill>
                  <a:schemeClr val="tx1"/>
                </a:solidFill>
              </a:rPr>
              <a:t>The</a:t>
            </a:r>
            <a:r>
              <a:rPr lang="en-AU" altLang="en-US" sz="1900" dirty="0" smtClean="0">
                <a:solidFill>
                  <a:schemeClr val="bg1"/>
                </a:solidFill>
              </a:rPr>
              <a:t> </a:t>
            </a:r>
            <a:r>
              <a:rPr lang="en-AU" altLang="en-US" sz="1900" dirty="0">
                <a:solidFill>
                  <a:srgbClr val="00B0F0"/>
                </a:solidFill>
              </a:rPr>
              <a:t>leading causes of death </a:t>
            </a:r>
            <a:r>
              <a:rPr lang="en-AU" altLang="en-US" sz="1900" dirty="0">
                <a:solidFill>
                  <a:schemeClr val="tx1"/>
                </a:solidFill>
              </a:rPr>
              <a:t>in the ATSI population are circulatory diseases, cancer, diabetes and respiratory diseases.</a:t>
            </a:r>
          </a:p>
          <a:p>
            <a:r>
              <a:rPr lang="en-AU" dirty="0">
                <a:solidFill>
                  <a:schemeClr val="tx1"/>
                </a:solidFill>
              </a:rPr>
              <a:t>ATSI people also suffer from larger death rates </a:t>
            </a:r>
            <a:r>
              <a:rPr lang="en-AU" dirty="0" smtClean="0">
                <a:solidFill>
                  <a:schemeClr val="tx1"/>
                </a:solidFill>
              </a:rPr>
              <a:t>from:</a:t>
            </a:r>
          </a:p>
          <a:p>
            <a:pPr lvl="1"/>
            <a:r>
              <a:rPr lang="en-AU" dirty="0">
                <a:solidFill>
                  <a:schemeClr val="tx1"/>
                </a:solidFill>
              </a:rPr>
              <a:t>C</a:t>
            </a:r>
            <a:r>
              <a:rPr lang="en-AU" dirty="0" smtClean="0">
                <a:solidFill>
                  <a:schemeClr val="tx1"/>
                </a:solidFill>
              </a:rPr>
              <a:t>irculatory diseases</a:t>
            </a:r>
          </a:p>
          <a:p>
            <a:pPr lvl="1"/>
            <a:r>
              <a:rPr lang="en-AU" dirty="0" smtClean="0">
                <a:solidFill>
                  <a:schemeClr val="tx1"/>
                </a:solidFill>
              </a:rPr>
              <a:t>Endocrine</a:t>
            </a:r>
          </a:p>
          <a:p>
            <a:pPr lvl="1"/>
            <a:r>
              <a:rPr lang="en-AU" dirty="0" smtClean="0">
                <a:solidFill>
                  <a:schemeClr val="tx1"/>
                </a:solidFill>
              </a:rPr>
              <a:t>Metabolic</a:t>
            </a:r>
          </a:p>
          <a:p>
            <a:pPr lvl="1"/>
            <a:r>
              <a:rPr lang="en-AU" dirty="0" smtClean="0">
                <a:solidFill>
                  <a:schemeClr val="tx1"/>
                </a:solidFill>
              </a:rPr>
              <a:t>and </a:t>
            </a:r>
            <a:r>
              <a:rPr lang="en-AU" dirty="0">
                <a:solidFill>
                  <a:schemeClr val="tx1"/>
                </a:solidFill>
              </a:rPr>
              <a:t>nutritional disorders, with an emphasis in diabetes. </a:t>
            </a:r>
            <a:endParaRPr lang="en-AU" dirty="0" smtClean="0">
              <a:solidFill>
                <a:schemeClr val="tx1"/>
              </a:solidFill>
            </a:endParaRPr>
          </a:p>
          <a:p>
            <a:r>
              <a:rPr lang="en-AU" dirty="0" smtClean="0">
                <a:solidFill>
                  <a:schemeClr val="tx1"/>
                </a:solidFill>
              </a:rPr>
              <a:t>ATSI </a:t>
            </a:r>
            <a:r>
              <a:rPr lang="en-AU" dirty="0">
                <a:solidFill>
                  <a:schemeClr val="tx1"/>
                </a:solidFill>
              </a:rPr>
              <a:t>people are 5 times more likely to die from endocrine, metabolic, and nutritional disorders than other Australians and more likely to die of digestive conditions</a:t>
            </a:r>
            <a:r>
              <a:rPr lang="en-AU" dirty="0" smtClean="0">
                <a:solidFill>
                  <a:schemeClr val="tx1"/>
                </a:solidFill>
              </a:rPr>
              <a:t>.</a:t>
            </a:r>
          </a:p>
          <a:p>
            <a:pPr eaLnBrk="1" hangingPunct="1"/>
            <a:r>
              <a:rPr lang="en-AU" altLang="en-US" sz="1400" dirty="0" smtClean="0">
                <a:solidFill>
                  <a:schemeClr val="bg1"/>
                </a:solidFill>
                <a:hlinkClick r:id="rId3"/>
              </a:rPr>
              <a:t>http</a:t>
            </a:r>
            <a:r>
              <a:rPr lang="en-AU" altLang="en-US" sz="1400" dirty="0">
                <a:solidFill>
                  <a:schemeClr val="bg1"/>
                </a:solidFill>
                <a:hlinkClick r:id="rId3"/>
              </a:rPr>
              <a:t>://www.oxfam.org.au/explore/indigenous-australia/close-the-gap</a:t>
            </a:r>
            <a:endParaRPr lang="en-AU" altLang="en-US" sz="1400" dirty="0">
              <a:solidFill>
                <a:schemeClr val="bg1"/>
              </a:solidFill>
            </a:endParaRPr>
          </a:p>
          <a:p>
            <a:pPr eaLnBrk="1" hangingPunct="1"/>
            <a:endParaRPr lang="en-AU" altLang="en-US" sz="1400" dirty="0">
              <a:solidFill>
                <a:schemeClr val="bg1"/>
              </a:solidFill>
            </a:endParaRPr>
          </a:p>
        </p:txBody>
      </p:sp>
      <p:sp>
        <p:nvSpPr>
          <p:cNvPr id="121860" name="AutoShape 51" descr="data:image/jpg;base64,/9j/4AAQSkZJRgABAQAAAQABAAD/2wBDAAkGBwgHBgkIBwgKCgkLDRYPDQwMDRsUFRAWIB0iIiAdHx8kKDQsJCYxJx8fLT0tMTU3Ojo6Iys/RD84QzQ5Ojf/2wBDAQoKCg0MDRoPDxo3JR8lNzc3Nzc3Nzc3Nzc3Nzc3Nzc3Nzc3Nzc3Nzc3Nzc3Nzc3Nzc3Nzc3Nzc3Nzc3Nzc3Nzf/wAARCACVAPkDASIAAhEBAxEB/8QAHAABAAICAwEAAAAAAAAAAAAAAAEHBQYCAwgE/8QAOhABAAEDAgMFAwoEBwAAAAAAAAECAxEEBQYWUyFBUXGTIjFhBxITFCNCUoGRoSSxwfAVMkNyktHx/8QAGgEBAAIDAQAAAAAAAAAAAAAAAAQFAgMGAf/EACcRAQABAwMDBAIDAAAAAAAAAAABAgMEERRhBRUhEiIxQRNRIzOR/9oADAMBAAIRAxEAPwCjQAAAAAAAAAAAAAAAAAAAAAAAAAAAAAAAAAAAAAAAAAAAAABICBOAECUAAAAAAAAAAAAAAAAAAAAAAACQER73Zbt1XK4oopmquqcRFMZmZbNwbwVruJ7/AM+n+H0NE4uaiqO/8NMd8/tHeuzh3hbaOHbUU7dpafpce1qLntXKvOe7yjEK7M6laxvb81fpItY9Vzz8QpHbuAOJtwoiu1tdy1RMdlV+qLef+WGUj5KOJJoz/BRP4frEf+L0985kU1fXMiZ9sRCXGFR9vPmu+TrijRUTXVts3qY986e5Tc/aJy1m/prunu1Wr9qu1cp99FdM0zHnEvVPfnvY3e9i2zfdPNndNJbvRj2a5jFdP+2r3x/fZLdZ67VE/wAtP+MK8KNPbLzEhvHHHyf6rh2KtZo6qtVtsz/nx7dnwiuPD4+7yaQ6CzeovUeu3OsINdE0TpKBKGxiAAAAAAAAAAAAAAAAAAAAmGx8EcNXeJt4o0uZo01uPpNRcj7tHhHxn3Q12HoD5L9ko2jhXT3aqI+s637e7Mx2xEx7EflH7zKD1HL21iao+Z8Q349v116Nn0Wj0+g0lrSaO1Ta09mn5luin3RH99ue+cy7wcVMzVOsriI0jSAB4AAONy3Rdt1W7lMV0VxNNVNUZiqJ7JiY8FC/KRwly5uVN7R0z/h2qmZtdufo6u+ifLOY+HkvxheL9lo37h7WaGqmJuTR8+xV+G5T20z/ADjymVj03MnHvRrPtn5aMi1FdHLzVMY96HO5E01TFUTExOJie5wdmpwAAAAAAAAAE4kxKweVtp6V31Dlbaeld9RG3Vtb9lyeFfYkxKweVtp6V31Dlbaeld9Q3Vs7Lk8K+xJiVg8rbT0rvqHK209K76hurZ2XJ4V9iTErB5W2npXfUOVtp6V31DdWzsuTwr7EmJWDyttPSu+ocrbT0rvqG6tnZcnho2gsfWdbp9P1btNH6zEPU1FumzRTaojFNuIoiPhHYpza+G9ssblpbtFF2JovUVR9p4Tlcs9sz5qHrd6Lk0RHLOjDuYv9n2gBRNoAAAAROO3wCQebON9HToeLN101EYpp1Nc0+Uzn+rB4lbPF2w7druI9dqL9Fya664zMV47oYflbaeld9R29nKo/HTr+oR+0ZFfup00lX2JMSsHlbaeld9Q5W2npXfUbN1bOy5PCvsSYlYPK209K76hyttPSu+obq2dlyeFfYkxKweVtp6V31Dlbaeld9Q3Vs7Lk8K+xJiVg8rbT0rvqHK209K76hurZ2XJ4V9iTErB5W2npXfUOVtp6V31DdWzsuTwzmDAK91hgwAGDAAYMABgwAETNNUVU++JzHnCzNHfp1Wks36ZzFyiKoVm2vg/cImirQV1RFVPtW/jHfCv6ha9dEVR9IOdb9VEVR9NnAUipAAAAEV1RRTNVU4iIzMpYLircY0uinT0Vfa34mPKnvn+jbZom5XFLKiia6ophqGsvfWNXevz/AKlc1R+rpwDpaY9MaOhiIiNDBgHr0wYADBgAMGAAwYAAAAAAAAAAABzs3bli9TdtVTTcomJiY/v8nBLyYiY0kmImNJb9su72dztREzFF+mPbt5/ePGP5Mmq+3XXarprtVTTXTOYqicTE+bZNt4qqoiKNfbmqI7PpLcdv5x/1+ioycCYn1W/MKq/hVUzrb8w2wfDp942/Uxm3q7WfCqr5sx+Uvqi/ZmM/S28ePz4V9VFUeJhCmmqPmHYeL49Rumg08TN7V2o+EVZn9mE3HiuiImjQWprnqXIxH6d7Zbx7lydIhnRZuV+KYZrdNxsbbYm5en2vuUR76paDrNXd1upr1F+c1193dTHhDjqL97U3qr2ouTcuT96XUucbFizGv2tsfGizGs+ZAEtJAAAAAAAAAAAAAAAAAAAAAAAARjyTjsADHgTAAAAAAAAAAAAAAAAAAAAAAAAAAAAAAAAAAAAAAAAAAAAAAAAAAAAAAAAAAAAAAAAAAAAAAAAAAAAAAAA//9k="/>
          <p:cNvSpPr>
            <a:spLocks noChangeAspect="1" noChangeArrowheads="1"/>
          </p:cNvSpPr>
          <p:nvPr/>
        </p:nvSpPr>
        <p:spPr bwMode="auto">
          <a:xfrm>
            <a:off x="1679576" y="-533400"/>
            <a:ext cx="18764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endParaRPr lang="en-AU" altLang="en-US" sz="1800">
              <a:solidFill>
                <a:prstClr val="black"/>
              </a:solidFill>
              <a:latin typeface="Arial" panose="020B0604020202020204" pitchFamily="34" charset="0"/>
            </a:endParaRPr>
          </a:p>
        </p:txBody>
      </p:sp>
      <p:pic>
        <p:nvPicPr>
          <p:cNvPr id="121861" name="Picture 2" descr="http://t1.gstatic.com/images?q=tbn:ANd9GcQXDdLxfQf2k9Ibgnnxp27qAv5XLzlZWbsTWp_Gt8ETYZP9exR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1191" y="5165766"/>
            <a:ext cx="1746519" cy="169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3410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fade">
                                      <p:cBhvr>
                                        <p:cTn id="20" dur="500"/>
                                        <p:tgtEl>
                                          <p:spTgt spid="14339">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fade">
                                      <p:cBhvr>
                                        <p:cTn id="23" dur="500"/>
                                        <p:tgtEl>
                                          <p:spTgt spid="1433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fade">
                                      <p:cBhvr>
                                        <p:cTn id="26" dur="500"/>
                                        <p:tgtEl>
                                          <p:spTgt spid="1433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339">
                                            <p:txEl>
                                              <p:pRg st="6" end="6"/>
                                            </p:txEl>
                                          </p:spTgt>
                                        </p:tgtEl>
                                        <p:attrNameLst>
                                          <p:attrName>style.visibility</p:attrName>
                                        </p:attrNameLst>
                                      </p:cBhvr>
                                      <p:to>
                                        <p:strVal val="visible"/>
                                      </p:to>
                                    </p:set>
                                    <p:animEffect transition="in" filter="fade">
                                      <p:cBhvr>
                                        <p:cTn id="29" dur="500"/>
                                        <p:tgtEl>
                                          <p:spTgt spid="1433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339">
                                            <p:txEl>
                                              <p:pRg st="7" end="7"/>
                                            </p:txEl>
                                          </p:spTgt>
                                        </p:tgtEl>
                                        <p:attrNameLst>
                                          <p:attrName>style.visibility</p:attrName>
                                        </p:attrNameLst>
                                      </p:cBhvr>
                                      <p:to>
                                        <p:strVal val="visible"/>
                                      </p:to>
                                    </p:set>
                                    <p:animEffect transition="in" filter="fade">
                                      <p:cBhvr>
                                        <p:cTn id="34" dur="500"/>
                                        <p:tgtEl>
                                          <p:spTgt spid="14339">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animEffect transition="in" filter="fade">
                                      <p:cBhvr>
                                        <p:cTn id="39"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1847849" y="0"/>
            <a:ext cx="9883233" cy="1143000"/>
          </a:xfrm>
        </p:spPr>
        <p:txBody>
          <a:bodyPr>
            <a:normAutofit fontScale="90000"/>
          </a:bodyPr>
          <a:lstStyle/>
          <a:p>
            <a:pPr eaLnBrk="1" hangingPunct="1"/>
            <a:r>
              <a:rPr lang="en-AU" altLang="en-US" sz="2000" b="1" u="sng" dirty="0">
                <a:solidFill>
                  <a:srgbClr val="FF0000"/>
                </a:solidFill>
              </a:rPr>
              <a:t/>
            </a:r>
            <a:br>
              <a:rPr lang="en-AU" altLang="en-US" sz="2000" b="1" u="sng" dirty="0">
                <a:solidFill>
                  <a:srgbClr val="FF0000"/>
                </a:solidFill>
              </a:rPr>
            </a:br>
            <a:r>
              <a:rPr lang="en-AU" altLang="en-US" b="1" dirty="0" smtClean="0">
                <a:solidFill>
                  <a:srgbClr val="FF0000"/>
                </a:solidFill>
              </a:rPr>
              <a:t> </a:t>
            </a:r>
            <a:r>
              <a:rPr lang="en-AU" altLang="en-US" sz="3200" b="1" dirty="0" smtClean="0">
                <a:solidFill>
                  <a:srgbClr val="FF0000"/>
                </a:solidFill>
              </a:rPr>
              <a:t>ABORIGINAL AND TORRES STRAIT ISLANDER PEOPLES </a:t>
            </a:r>
            <a:r>
              <a:rPr lang="en-AU" altLang="en-US" b="1" u="sng" dirty="0" smtClean="0">
                <a:solidFill>
                  <a:srgbClr val="FF0000"/>
                </a:solidFill>
              </a:rPr>
              <a:t/>
            </a:r>
            <a:br>
              <a:rPr lang="en-AU" altLang="en-US" b="1" u="sng" dirty="0" smtClean="0">
                <a:solidFill>
                  <a:srgbClr val="FF0000"/>
                </a:solidFill>
              </a:rPr>
            </a:br>
            <a:endParaRPr lang="en-AU" altLang="en-US" dirty="0" smtClean="0">
              <a:solidFill>
                <a:srgbClr val="FF0000"/>
              </a:solidFill>
            </a:endParaRPr>
          </a:p>
        </p:txBody>
      </p:sp>
      <p:sp>
        <p:nvSpPr>
          <p:cNvPr id="14339" name="Content Placeholder 2"/>
          <p:cNvSpPr>
            <a:spLocks noGrp="1"/>
          </p:cNvSpPr>
          <p:nvPr>
            <p:ph idx="1"/>
          </p:nvPr>
        </p:nvSpPr>
        <p:spPr>
          <a:xfrm>
            <a:off x="249382" y="1246909"/>
            <a:ext cx="11697195" cy="5422180"/>
          </a:xfrm>
        </p:spPr>
        <p:txBody>
          <a:bodyPr>
            <a:normAutofit lnSpcReduction="10000"/>
          </a:bodyPr>
          <a:lstStyle/>
          <a:p>
            <a:pPr eaLnBrk="1" hangingPunct="1">
              <a:buFont typeface="Arial" panose="020B0604020202020204" pitchFamily="34" charset="0"/>
              <a:buNone/>
            </a:pPr>
            <a:r>
              <a:rPr lang="en-US" altLang="en-US" sz="2400" b="1" dirty="0" smtClean="0">
                <a:solidFill>
                  <a:srgbClr val="FF0000"/>
                </a:solidFill>
              </a:rPr>
              <a:t>THE NATURE AND EXTENT OF THE HEALTH INEQUITIES CONT…</a:t>
            </a:r>
          </a:p>
          <a:p>
            <a:pPr eaLnBrk="1" hangingPunct="1"/>
            <a:r>
              <a:rPr lang="en-AU" altLang="en-US" sz="1900" dirty="0" smtClean="0">
                <a:solidFill>
                  <a:schemeClr val="tx1"/>
                </a:solidFill>
              </a:rPr>
              <a:t>Trauma </a:t>
            </a:r>
            <a:r>
              <a:rPr lang="en-AU" altLang="en-US" sz="1900" dirty="0">
                <a:solidFill>
                  <a:schemeClr val="tx1"/>
                </a:solidFill>
              </a:rPr>
              <a:t>and grief related to the history of a new settlement invading Indigenous communities, the impact of colonisation by Europeans, loss of land and culture, high rates of premature mortality, high levels of Jail, family separations and Aboriginal deaths in custody have been identiﬁed as underlying the great burden among Indigenous people of ‘</a:t>
            </a:r>
            <a:r>
              <a:rPr lang="en-AU" altLang="ja-JP" sz="1900" dirty="0">
                <a:solidFill>
                  <a:srgbClr val="00B0F0"/>
                </a:solidFill>
              </a:rPr>
              <a:t>mental health problems</a:t>
            </a:r>
            <a:r>
              <a:rPr lang="en-AU" altLang="en-US" sz="1900" dirty="0">
                <a:solidFill>
                  <a:schemeClr val="tx1"/>
                </a:solidFill>
              </a:rPr>
              <a:t>’</a:t>
            </a:r>
            <a:r>
              <a:rPr lang="en-AU" altLang="ja-JP" sz="1900" dirty="0">
                <a:solidFill>
                  <a:schemeClr val="tx1"/>
                </a:solidFill>
              </a:rPr>
              <a:t>, which may lead to </a:t>
            </a:r>
            <a:r>
              <a:rPr lang="en-AU" altLang="en-US" sz="1900" dirty="0">
                <a:solidFill>
                  <a:schemeClr val="tx1"/>
                </a:solidFill>
              </a:rPr>
              <a:t>‘</a:t>
            </a:r>
            <a:r>
              <a:rPr lang="en-AU" altLang="ja-JP" sz="1900" dirty="0">
                <a:solidFill>
                  <a:schemeClr val="tx1"/>
                </a:solidFill>
              </a:rPr>
              <a:t>mental illness</a:t>
            </a:r>
            <a:r>
              <a:rPr lang="en-AU" altLang="en-US" sz="1900" dirty="0">
                <a:solidFill>
                  <a:schemeClr val="tx1"/>
                </a:solidFill>
              </a:rPr>
              <a:t>’</a:t>
            </a:r>
            <a:r>
              <a:rPr lang="en-AU" altLang="ja-JP" sz="1900" dirty="0">
                <a:solidFill>
                  <a:schemeClr val="tx1"/>
                </a:solidFill>
              </a:rPr>
              <a:t>.</a:t>
            </a:r>
          </a:p>
          <a:p>
            <a:r>
              <a:rPr lang="en-AU" dirty="0" smtClean="0">
                <a:solidFill>
                  <a:schemeClr val="tx1"/>
                </a:solidFill>
              </a:rPr>
              <a:t>More </a:t>
            </a:r>
            <a:r>
              <a:rPr lang="en-AU" dirty="0">
                <a:solidFill>
                  <a:schemeClr val="tx1"/>
                </a:solidFill>
              </a:rPr>
              <a:t>likely to suffer from long term health </a:t>
            </a:r>
            <a:r>
              <a:rPr lang="en-AU" dirty="0" smtClean="0">
                <a:solidFill>
                  <a:schemeClr val="tx1"/>
                </a:solidFill>
              </a:rPr>
              <a:t>conditions:</a:t>
            </a:r>
          </a:p>
          <a:p>
            <a:pPr lvl="1"/>
            <a:r>
              <a:rPr lang="en-AU" dirty="0" smtClean="0">
                <a:solidFill>
                  <a:schemeClr val="tx1"/>
                </a:solidFill>
              </a:rPr>
              <a:t>Asthma</a:t>
            </a:r>
          </a:p>
          <a:p>
            <a:pPr lvl="1"/>
            <a:r>
              <a:rPr lang="en-AU" dirty="0" smtClean="0">
                <a:solidFill>
                  <a:schemeClr val="tx1"/>
                </a:solidFill>
              </a:rPr>
              <a:t>Diabetes</a:t>
            </a:r>
          </a:p>
          <a:p>
            <a:pPr lvl="1"/>
            <a:r>
              <a:rPr lang="en-AU" dirty="0" smtClean="0">
                <a:solidFill>
                  <a:schemeClr val="tx1"/>
                </a:solidFill>
              </a:rPr>
              <a:t>Arthritis</a:t>
            </a:r>
          </a:p>
          <a:p>
            <a:pPr lvl="1"/>
            <a:r>
              <a:rPr lang="en-AU" dirty="0" smtClean="0">
                <a:solidFill>
                  <a:schemeClr val="tx1"/>
                </a:solidFill>
              </a:rPr>
              <a:t>Hearing </a:t>
            </a:r>
            <a:r>
              <a:rPr lang="en-AU" dirty="0">
                <a:solidFill>
                  <a:schemeClr val="tx1"/>
                </a:solidFill>
              </a:rPr>
              <a:t>problems – with the largest gap in </a:t>
            </a:r>
            <a:r>
              <a:rPr lang="en-AU" dirty="0" smtClean="0">
                <a:solidFill>
                  <a:schemeClr val="tx1"/>
                </a:solidFill>
              </a:rPr>
              <a:t>diabetes</a:t>
            </a:r>
          </a:p>
          <a:p>
            <a:r>
              <a:rPr lang="en-AU" dirty="0"/>
              <a:t>Overall ATSI people have an extensive gap in health outcomes compared with other Australians. </a:t>
            </a:r>
            <a:endParaRPr lang="en-AU" dirty="0" smtClean="0"/>
          </a:p>
          <a:p>
            <a:r>
              <a:rPr lang="en-AU" dirty="0" smtClean="0"/>
              <a:t>This </a:t>
            </a:r>
            <a:r>
              <a:rPr lang="en-AU" dirty="0"/>
              <a:t>includes 7 times more kidney disease, 3 times more diabetes, 1.5 times more obesity and cancer death rates as well as a youth suicide rate that is 6 times more for females and 4 times more for males. ATSI people are more likely to require assistant with daily living activities as reported in the 2011 census, particularly in the under 65 age groups. There are also large gaps in self-purported mental health.</a:t>
            </a:r>
            <a:endParaRPr lang="en-AU" altLang="en-US" sz="1900" dirty="0">
              <a:solidFill>
                <a:schemeClr val="tx1"/>
              </a:solidFill>
            </a:endParaRPr>
          </a:p>
        </p:txBody>
      </p:sp>
      <p:sp>
        <p:nvSpPr>
          <p:cNvPr id="123908" name="AutoShape 51" descr="data:image/jpg;base64,/9j/4AAQSkZJRgABAQAAAQABAAD/2wBDAAkGBwgHBgkIBwgKCgkLDRYPDQwMDRsUFRAWIB0iIiAdHx8kKDQsJCYxJx8fLT0tMTU3Ojo6Iys/RD84QzQ5Ojf/2wBDAQoKCg0MDRoPDxo3JR8lNzc3Nzc3Nzc3Nzc3Nzc3Nzc3Nzc3Nzc3Nzc3Nzc3Nzc3Nzc3Nzc3Nzc3Nzc3Nzc3Nzf/wAARCACVAPkDASIAAhEBAxEB/8QAHAABAAICAwEAAAAAAAAAAAAAAAEHBQYCAwgE/8QAOhABAAEDAgMFAwoEBwAAAAAAAAECAxEEBQYWUyFBUXGTIjFhBxITFCNCUoGRoSSxwfAVMkNyktHx/8QAGgEBAAIDAQAAAAAAAAAAAAAAAAQFAgMGAf/EACcRAQABAwMDBAIDAAAAAAAAAAABAgMEERRhBRUhEiIxQRNRIzOR/9oADAMBAAIRAxEAPwCjQAAAAAAAAAAAAAAAAAAAAAAAAAAAAAAAAAAAAAAAAAAAAABICBOAECUAAAAAAAAAAAAAAAAAAAAAAACQER73Zbt1XK4oopmquqcRFMZmZbNwbwVruJ7/AM+n+H0NE4uaiqO/8NMd8/tHeuzh3hbaOHbUU7dpafpce1qLntXKvOe7yjEK7M6laxvb81fpItY9Vzz8QpHbuAOJtwoiu1tdy1RMdlV+qLef+WGUj5KOJJoz/BRP4frEf+L0985kU1fXMiZ9sRCXGFR9vPmu+TrijRUTXVts3qY986e5Tc/aJy1m/prunu1Wr9qu1cp99FdM0zHnEvVPfnvY3e9i2zfdPNndNJbvRj2a5jFdP+2r3x/fZLdZ67VE/wAtP+MK8KNPbLzEhvHHHyf6rh2KtZo6qtVtsz/nx7dnwiuPD4+7yaQ6CzeovUeu3OsINdE0TpKBKGxiAAAAAAAAAAAAAAAAAAAAmGx8EcNXeJt4o0uZo01uPpNRcj7tHhHxn3Q12HoD5L9ko2jhXT3aqI+s637e7Mx2xEx7EflH7zKD1HL21iao+Z8Q349v116Nn0Wj0+g0lrSaO1Ta09mn5luin3RH99ue+cy7wcVMzVOsriI0jSAB4AAONy3Rdt1W7lMV0VxNNVNUZiqJ7JiY8FC/KRwly5uVN7R0z/h2qmZtdufo6u+ifLOY+HkvxheL9lo37h7WaGqmJuTR8+xV+G5T20z/ADjymVj03MnHvRrPtn5aMi1FdHLzVMY96HO5E01TFUTExOJie5wdmpwAAAAAAAAAE4kxKweVtp6V31Dlbaeld9RG3Vtb9lyeFfYkxKweVtp6V31Dlbaeld9Q3Vs7Lk8K+xJiVg8rbT0rvqHK209K76hurZ2XJ4V9iTErB5W2npXfUOVtp6V31DdWzsuTwr7EmJWDyttPSu+ocrbT0rvqG6tnZcnho2gsfWdbp9P1btNH6zEPU1FumzRTaojFNuIoiPhHYpza+G9ssblpbtFF2JovUVR9p4Tlcs9sz5qHrd6Lk0RHLOjDuYv9n2gBRNoAAAAROO3wCQebON9HToeLN101EYpp1Nc0+Uzn+rB4lbPF2w7druI9dqL9Fya664zMV47oYflbaeld9R29nKo/HTr+oR+0ZFfup00lX2JMSsHlbaeld9Q5W2npXfUbN1bOy5PCvsSYlYPK209K76hyttPSu+obq2dlyeFfYkxKweVtp6V31Dlbaeld9Q3Vs7Lk8K+xJiVg8rbT0rvqHK209K76hurZ2XJ4V9iTErB5W2npXfUOVtp6V31DdWzsuTwzmDAK91hgwAGDAAYMABgwAETNNUVU++JzHnCzNHfp1Wks36ZzFyiKoVm2vg/cImirQV1RFVPtW/jHfCv6ha9dEVR9IOdb9VEVR9NnAUipAAAAEV1RRTNVU4iIzMpYLircY0uinT0Vfa34mPKnvn+jbZom5XFLKiia6ophqGsvfWNXevz/AKlc1R+rpwDpaY9MaOhiIiNDBgHr0wYADBgAMGAAwYAAAAAAAAAAABzs3bli9TdtVTTcomJiY/v8nBLyYiY0kmImNJb9su72dztREzFF+mPbt5/ePGP5Mmq+3XXarprtVTTXTOYqicTE+bZNt4qqoiKNfbmqI7PpLcdv5x/1+ioycCYn1W/MKq/hVUzrb8w2wfDp942/Uxm3q7WfCqr5sx+Uvqi/ZmM/S28ePz4V9VFUeJhCmmqPmHYeL49Rumg08TN7V2o+EVZn9mE3HiuiImjQWprnqXIxH6d7Zbx7lydIhnRZuV+KYZrdNxsbbYm5en2vuUR76paDrNXd1upr1F+c1193dTHhDjqL97U3qr2ouTcuT96XUucbFizGv2tsfGizGs+ZAEtJAAAAAAAAAAAAAAAAAAAAAAAARjyTjsADHgTAAAAAAAAAAAAAAAAAAAAAAAAAAAAAAAAAAAAAAAAAAAAAAAAAAAAAAAAAAAAAAAAAAAAAAAAAAAAAAAA//9k="/>
          <p:cNvSpPr>
            <a:spLocks noChangeAspect="1" noChangeArrowheads="1"/>
          </p:cNvSpPr>
          <p:nvPr/>
        </p:nvSpPr>
        <p:spPr bwMode="auto">
          <a:xfrm>
            <a:off x="1679576" y="-533400"/>
            <a:ext cx="18764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endParaRPr lang="en-AU" altLang="en-US" sz="1800">
              <a:solidFill>
                <a:prstClr val="black"/>
              </a:solidFill>
              <a:latin typeface="Arial" panose="020B0604020202020204" pitchFamily="34" charset="0"/>
            </a:endParaRPr>
          </a:p>
        </p:txBody>
      </p:sp>
    </p:spTree>
    <p:extLst>
      <p:ext uri="{BB962C8B-B14F-4D97-AF65-F5344CB8AC3E}">
        <p14:creationId xmlns:p14="http://schemas.microsoft.com/office/powerpoint/2010/main" val="21990746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1847849" y="0"/>
            <a:ext cx="9883233" cy="1143000"/>
          </a:xfrm>
        </p:spPr>
        <p:txBody>
          <a:bodyPr>
            <a:normAutofit fontScale="90000"/>
          </a:bodyPr>
          <a:lstStyle/>
          <a:p>
            <a:pPr eaLnBrk="1" hangingPunct="1"/>
            <a:r>
              <a:rPr lang="en-AU" altLang="en-US" sz="2000" b="1" u="sng" dirty="0">
                <a:solidFill>
                  <a:srgbClr val="FF0000"/>
                </a:solidFill>
              </a:rPr>
              <a:t/>
            </a:r>
            <a:br>
              <a:rPr lang="en-AU" altLang="en-US" sz="2000" b="1" u="sng" dirty="0">
                <a:solidFill>
                  <a:srgbClr val="FF0000"/>
                </a:solidFill>
              </a:rPr>
            </a:br>
            <a:r>
              <a:rPr lang="en-AU" altLang="en-US" b="1" dirty="0" smtClean="0">
                <a:solidFill>
                  <a:srgbClr val="FF0000"/>
                </a:solidFill>
              </a:rPr>
              <a:t> </a:t>
            </a:r>
            <a:r>
              <a:rPr lang="en-AU" altLang="en-US" sz="3200" b="1" dirty="0" smtClean="0">
                <a:solidFill>
                  <a:srgbClr val="FF0000"/>
                </a:solidFill>
              </a:rPr>
              <a:t>ABORIGINAL AND TORRES STRAIT ISLANDER PEOPLES </a:t>
            </a:r>
            <a:r>
              <a:rPr lang="en-AU" altLang="en-US" b="1" u="sng" dirty="0" smtClean="0">
                <a:solidFill>
                  <a:srgbClr val="FF0000"/>
                </a:solidFill>
              </a:rPr>
              <a:t/>
            </a:r>
            <a:br>
              <a:rPr lang="en-AU" altLang="en-US" b="1" u="sng" dirty="0" smtClean="0">
                <a:solidFill>
                  <a:srgbClr val="FF0000"/>
                </a:solidFill>
              </a:rPr>
            </a:br>
            <a:endParaRPr lang="en-AU" altLang="en-US" dirty="0" smtClean="0">
              <a:solidFill>
                <a:srgbClr val="FF0000"/>
              </a:solidFill>
            </a:endParaRPr>
          </a:p>
        </p:txBody>
      </p:sp>
      <p:sp>
        <p:nvSpPr>
          <p:cNvPr id="14339" name="Content Placeholder 2"/>
          <p:cNvSpPr>
            <a:spLocks noGrp="1"/>
          </p:cNvSpPr>
          <p:nvPr>
            <p:ph idx="1"/>
          </p:nvPr>
        </p:nvSpPr>
        <p:spPr>
          <a:xfrm>
            <a:off x="249382" y="1246909"/>
            <a:ext cx="11697195" cy="5422180"/>
          </a:xfrm>
        </p:spPr>
        <p:txBody>
          <a:bodyPr>
            <a:normAutofit/>
          </a:bodyPr>
          <a:lstStyle/>
          <a:p>
            <a:pPr eaLnBrk="1" hangingPunct="1">
              <a:buFont typeface="Arial" panose="020B0604020202020204" pitchFamily="34" charset="0"/>
              <a:buNone/>
            </a:pPr>
            <a:r>
              <a:rPr lang="en-US" altLang="en-US" sz="2400" b="1" dirty="0" smtClean="0">
                <a:solidFill>
                  <a:srgbClr val="FF0000"/>
                </a:solidFill>
              </a:rPr>
              <a:t>THE NATURE AND EXTENT OF THE HEALTH INEQUITIES CONT…</a:t>
            </a:r>
          </a:p>
          <a:p>
            <a:r>
              <a:rPr lang="en-AU" dirty="0" smtClean="0"/>
              <a:t>There is an extensive gap overall between the health of ATSI people compared </a:t>
            </a:r>
            <a:r>
              <a:rPr lang="en-AU" dirty="0"/>
              <a:t>with other Australians. </a:t>
            </a:r>
            <a:endParaRPr lang="en-AU" dirty="0" smtClean="0"/>
          </a:p>
          <a:p>
            <a:r>
              <a:rPr lang="en-AU" dirty="0" smtClean="0"/>
              <a:t>This includes:</a:t>
            </a:r>
          </a:p>
          <a:p>
            <a:pPr lvl="1"/>
            <a:r>
              <a:rPr lang="en-AU" dirty="0" smtClean="0"/>
              <a:t>7 </a:t>
            </a:r>
            <a:r>
              <a:rPr lang="en-AU" dirty="0"/>
              <a:t>times more kidney </a:t>
            </a:r>
            <a:r>
              <a:rPr lang="en-AU" dirty="0" smtClean="0"/>
              <a:t>disease</a:t>
            </a:r>
          </a:p>
          <a:p>
            <a:pPr lvl="1"/>
            <a:r>
              <a:rPr lang="en-AU" dirty="0" smtClean="0"/>
              <a:t>3 </a:t>
            </a:r>
            <a:r>
              <a:rPr lang="en-AU" dirty="0"/>
              <a:t>times more </a:t>
            </a:r>
            <a:r>
              <a:rPr lang="en-AU" dirty="0" smtClean="0"/>
              <a:t>diabetes</a:t>
            </a:r>
          </a:p>
          <a:p>
            <a:pPr lvl="1"/>
            <a:r>
              <a:rPr lang="en-AU" dirty="0" smtClean="0"/>
              <a:t>1.5 </a:t>
            </a:r>
            <a:r>
              <a:rPr lang="en-AU" dirty="0"/>
              <a:t>times more obesity and cancer death </a:t>
            </a:r>
            <a:r>
              <a:rPr lang="en-AU" dirty="0" smtClean="0"/>
              <a:t>rates</a:t>
            </a:r>
          </a:p>
          <a:p>
            <a:pPr lvl="1"/>
            <a:r>
              <a:rPr lang="en-AU" dirty="0" smtClean="0"/>
              <a:t>Youth </a:t>
            </a:r>
            <a:r>
              <a:rPr lang="en-AU" dirty="0"/>
              <a:t>suicide rate that is 6 times more for females and 4 times more for males. </a:t>
            </a:r>
            <a:endParaRPr lang="en-AU" dirty="0" smtClean="0"/>
          </a:p>
          <a:p>
            <a:pPr lvl="1"/>
            <a:r>
              <a:rPr lang="en-AU" dirty="0" smtClean="0"/>
              <a:t>ATSI </a:t>
            </a:r>
            <a:r>
              <a:rPr lang="en-AU" dirty="0"/>
              <a:t>people are more likely to require assistant with daily living </a:t>
            </a:r>
            <a:r>
              <a:rPr lang="en-AU" dirty="0" smtClean="0"/>
              <a:t>activities (2011 census) - particularly </a:t>
            </a:r>
            <a:r>
              <a:rPr lang="en-AU" dirty="0"/>
              <a:t>in the under 65 age groups. </a:t>
            </a:r>
            <a:endParaRPr lang="en-AU" dirty="0" smtClean="0"/>
          </a:p>
          <a:p>
            <a:pPr lvl="1"/>
            <a:r>
              <a:rPr lang="en-AU" dirty="0" smtClean="0"/>
              <a:t>Large </a:t>
            </a:r>
            <a:r>
              <a:rPr lang="en-AU" dirty="0"/>
              <a:t>gaps in self-purported mental health.</a:t>
            </a:r>
            <a:endParaRPr lang="en-AU" altLang="en-US" sz="1700" dirty="0">
              <a:solidFill>
                <a:schemeClr val="tx1"/>
              </a:solidFill>
            </a:endParaRPr>
          </a:p>
        </p:txBody>
      </p:sp>
      <p:sp>
        <p:nvSpPr>
          <p:cNvPr id="123908" name="AutoShape 51" descr="data:image/jpg;base64,/9j/4AAQSkZJRgABAQAAAQABAAD/2wBDAAkGBwgHBgkIBwgKCgkLDRYPDQwMDRsUFRAWIB0iIiAdHx8kKDQsJCYxJx8fLT0tMTU3Ojo6Iys/RD84QzQ5Ojf/2wBDAQoKCg0MDRoPDxo3JR8lNzc3Nzc3Nzc3Nzc3Nzc3Nzc3Nzc3Nzc3Nzc3Nzc3Nzc3Nzc3Nzc3Nzc3Nzc3Nzc3Nzf/wAARCACVAPkDASIAAhEBAxEB/8QAHAABAAICAwEAAAAAAAAAAAAAAAEHBQYCAwgE/8QAOhABAAEDAgMFAwoEBwAAAAAAAAECAxEEBQYWUyFBUXGTIjFhBxITFCNCUoGRoSSxwfAVMkNyktHx/8QAGgEBAAIDAQAAAAAAAAAAAAAAAAQFAgMGAf/EACcRAQABAwMDBAIDAAAAAAAAAAABAgMEERRhBRUhEiIxQRNRIzOR/9oADAMBAAIRAxEAPwCjQAAAAAAAAAAAAAAAAAAAAAAAAAAAAAAAAAAAAAAAAAAAAABICBOAECUAAAAAAAAAAAAAAAAAAAAAAACQER73Zbt1XK4oopmquqcRFMZmZbNwbwVruJ7/AM+n+H0NE4uaiqO/8NMd8/tHeuzh3hbaOHbUU7dpafpce1qLntXKvOe7yjEK7M6laxvb81fpItY9Vzz8QpHbuAOJtwoiu1tdy1RMdlV+qLef+WGUj5KOJJoz/BRP4frEf+L0985kU1fXMiZ9sRCXGFR9vPmu+TrijRUTXVts3qY986e5Tc/aJy1m/prunu1Wr9qu1cp99FdM0zHnEvVPfnvY3e9i2zfdPNndNJbvRj2a5jFdP+2r3x/fZLdZ67VE/wAtP+MK8KNPbLzEhvHHHyf6rh2KtZo6qtVtsz/nx7dnwiuPD4+7yaQ6CzeovUeu3OsINdE0TpKBKGxiAAAAAAAAAAAAAAAAAAAAmGx8EcNXeJt4o0uZo01uPpNRcj7tHhHxn3Q12HoD5L9ko2jhXT3aqI+s637e7Mx2xEx7EflH7zKD1HL21iao+Z8Q349v116Nn0Wj0+g0lrSaO1Ta09mn5luin3RH99ue+cy7wcVMzVOsriI0jSAB4AAONy3Rdt1W7lMV0VxNNVNUZiqJ7JiY8FC/KRwly5uVN7R0z/h2qmZtdufo6u+ifLOY+HkvxheL9lo37h7WaGqmJuTR8+xV+G5T20z/ADjymVj03MnHvRrPtn5aMi1FdHLzVMY96HO5E01TFUTExOJie5wdmpwAAAAAAAAAE4kxKweVtp6V31Dlbaeld9RG3Vtb9lyeFfYkxKweVtp6V31Dlbaeld9Q3Vs7Lk8K+xJiVg8rbT0rvqHK209K76hurZ2XJ4V9iTErB5W2npXfUOVtp6V31DdWzsuTwr7EmJWDyttPSu+ocrbT0rvqG6tnZcnho2gsfWdbp9P1btNH6zEPU1FumzRTaojFNuIoiPhHYpza+G9ssblpbtFF2JovUVR9p4Tlcs9sz5qHrd6Lk0RHLOjDuYv9n2gBRNoAAAAROO3wCQebON9HToeLN101EYpp1Nc0+Uzn+rB4lbPF2w7druI9dqL9Fya664zMV47oYflbaeld9R29nKo/HTr+oR+0ZFfup00lX2JMSsHlbaeld9Q5W2npXfUbN1bOy5PCvsSYlYPK209K76hyttPSu+obq2dlyeFfYkxKweVtp6V31Dlbaeld9Q3Vs7Lk8K+xJiVg8rbT0rvqHK209K76hurZ2XJ4V9iTErB5W2npXfUOVtp6V31DdWzsuTwzmDAK91hgwAGDAAYMABgwAETNNUVU++JzHnCzNHfp1Wks36ZzFyiKoVm2vg/cImirQV1RFVPtW/jHfCv6ha9dEVR9IOdb9VEVR9NnAUipAAAAEV1RRTNVU4iIzMpYLircY0uinT0Vfa34mPKnvn+jbZom5XFLKiia6ophqGsvfWNXevz/AKlc1R+rpwDpaY9MaOhiIiNDBgHr0wYADBgAMGAAwYAAAAAAAAAAABzs3bli9TdtVTTcomJiY/v8nBLyYiY0kmImNJb9su72dztREzFF+mPbt5/ePGP5Mmq+3XXarprtVTTXTOYqicTE+bZNt4qqoiKNfbmqI7PpLcdv5x/1+ioycCYn1W/MKq/hVUzrb8w2wfDp942/Uxm3q7WfCqr5sx+Uvqi/ZmM/S28ePz4V9VFUeJhCmmqPmHYeL49Rumg08TN7V2o+EVZn9mE3HiuiImjQWprnqXIxH6d7Zbx7lydIhnRZuV+KYZrdNxsbbYm5en2vuUR76paDrNXd1upr1F+c1193dTHhDjqL97U3qr2ouTcuT96XUucbFizGv2tsfGizGs+ZAEtJAAAAAAAAAAAAAAAAAAAAAAAARjyTjsADHgTAAAAAAAAAAAAAAAAAAAAAAAAAAAAAAAAAAAAAAAAAAAAAAAAAAAAAAAAAAAAAAAAAAAAAAAAAAAAAAAA//9k="/>
          <p:cNvSpPr>
            <a:spLocks noChangeAspect="1" noChangeArrowheads="1"/>
          </p:cNvSpPr>
          <p:nvPr/>
        </p:nvSpPr>
        <p:spPr bwMode="auto">
          <a:xfrm>
            <a:off x="1679576" y="-533400"/>
            <a:ext cx="18764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endParaRPr lang="en-AU" altLang="en-US" sz="1800">
              <a:solidFill>
                <a:prstClr val="black"/>
              </a:solidFill>
              <a:latin typeface="Arial" panose="020B0604020202020204" pitchFamily="34" charset="0"/>
            </a:endParaRPr>
          </a:p>
        </p:txBody>
      </p:sp>
    </p:spTree>
    <p:extLst>
      <p:ext uri="{BB962C8B-B14F-4D97-AF65-F5344CB8AC3E}">
        <p14:creationId xmlns:p14="http://schemas.microsoft.com/office/powerpoint/2010/main" val="1946117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602" y="585786"/>
            <a:ext cx="5582654" cy="5343055"/>
          </a:xfrm>
          <a:prstGeom prst="rect">
            <a:avLst/>
          </a:prstGeom>
        </p:spPr>
      </p:pic>
      <p:pic>
        <p:nvPicPr>
          <p:cNvPr id="5" name="Picture 4"/>
          <p:cNvPicPr>
            <a:picLocks noChangeAspect="1"/>
          </p:cNvPicPr>
          <p:nvPr/>
        </p:nvPicPr>
        <p:blipFill>
          <a:blip r:embed="rId3"/>
          <a:stretch>
            <a:fillRect/>
          </a:stretch>
        </p:blipFill>
        <p:spPr>
          <a:xfrm>
            <a:off x="6403805" y="585786"/>
            <a:ext cx="5658303" cy="5343055"/>
          </a:xfrm>
          <a:prstGeom prst="rect">
            <a:avLst/>
          </a:prstGeom>
        </p:spPr>
      </p:pic>
    </p:spTree>
    <p:extLst>
      <p:ext uri="{BB962C8B-B14F-4D97-AF65-F5344CB8AC3E}">
        <p14:creationId xmlns:p14="http://schemas.microsoft.com/office/powerpoint/2010/main" val="160160227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1689410" y="0"/>
            <a:ext cx="10370633" cy="1143000"/>
          </a:xfrm>
        </p:spPr>
        <p:txBody>
          <a:bodyPr>
            <a:noAutofit/>
          </a:bodyPr>
          <a:lstStyle/>
          <a:p>
            <a:pPr algn="ctr"/>
            <a:r>
              <a:rPr lang="en-AU" altLang="en-US" b="1" dirty="0" smtClean="0">
                <a:solidFill>
                  <a:srgbClr val="FF0000"/>
                </a:solidFill>
              </a:rPr>
              <a:t>SOCIO-CULTURAL, SOCIO-ECONOMIC AND ENVIRONMENTAL DETERMINANTS FOR ATSI</a:t>
            </a:r>
            <a:endParaRPr lang="en-AU" alt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2972444"/>
              </p:ext>
            </p:extLst>
          </p:nvPr>
        </p:nvGraphicFramePr>
        <p:xfrm>
          <a:off x="1524000" y="1125538"/>
          <a:ext cx="9144000" cy="5732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230419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2992"/>
            <a:ext cx="11760200" cy="1188720"/>
          </a:xfrm>
        </p:spPr>
        <p:txBody>
          <a:bodyPr>
            <a:noAutofit/>
          </a:bodyPr>
          <a:lstStyle/>
          <a:p>
            <a:pPr algn="ctr"/>
            <a:r>
              <a:rPr lang="en-AU" sz="3200" b="1" dirty="0" smtClean="0">
                <a:solidFill>
                  <a:srgbClr val="FF0000"/>
                </a:solidFill>
              </a:rPr>
              <a:t>ROLES OF INDIVIDUALS, COMMUNITIES AND GOVERNMENTS IN ADDRESSING HEALTH INEQUITIES</a:t>
            </a:r>
            <a:endParaRPr lang="en-AU" sz="3200" b="1" dirty="0">
              <a:solidFill>
                <a:srgbClr val="FF0000"/>
              </a:solidFill>
            </a:endParaRPr>
          </a:p>
        </p:txBody>
      </p:sp>
      <p:sp>
        <p:nvSpPr>
          <p:cNvPr id="3" name="Content Placeholder 2"/>
          <p:cNvSpPr>
            <a:spLocks noGrp="1"/>
          </p:cNvSpPr>
          <p:nvPr>
            <p:ph idx="1"/>
          </p:nvPr>
        </p:nvSpPr>
        <p:spPr>
          <a:xfrm>
            <a:off x="228600" y="1460500"/>
            <a:ext cx="11760200" cy="5029200"/>
          </a:xfrm>
        </p:spPr>
        <p:txBody>
          <a:bodyPr>
            <a:normAutofit fontScale="62500" lnSpcReduction="20000"/>
          </a:bodyPr>
          <a:lstStyle/>
          <a:p>
            <a:pPr>
              <a:spcBef>
                <a:spcPct val="0"/>
              </a:spcBef>
              <a:buNone/>
            </a:pPr>
            <a:r>
              <a:rPr lang="en-AU" altLang="en-US" sz="5100" b="1" dirty="0">
                <a:latin typeface="Tw Cen MT" panose="020B0602020104020603" pitchFamily="34" charset="0"/>
              </a:rPr>
              <a:t>Individuals</a:t>
            </a:r>
            <a:endParaRPr lang="en-AU" altLang="en-US" sz="4500" b="1" dirty="0">
              <a:latin typeface="Tw Cen MT" panose="020B0602020104020603" pitchFamily="34" charset="0"/>
            </a:endParaRPr>
          </a:p>
          <a:p>
            <a:pPr marL="342900" indent="-342900">
              <a:spcBef>
                <a:spcPct val="0"/>
              </a:spcBef>
            </a:pPr>
            <a:r>
              <a:rPr lang="en-AU" altLang="en-US" sz="3800" dirty="0" smtClean="0">
                <a:latin typeface="Tw Cen MT" panose="020B0602020104020603" pitchFamily="34" charset="0"/>
              </a:rPr>
              <a:t>Each individual is responsible to promote their own health and the health of others.</a:t>
            </a:r>
          </a:p>
          <a:p>
            <a:pPr marL="342900" indent="-342900">
              <a:spcBef>
                <a:spcPct val="0"/>
              </a:spcBef>
            </a:pPr>
            <a:r>
              <a:rPr lang="en-AU" altLang="en-US" sz="3800" dirty="0" smtClean="0">
                <a:latin typeface="Tw Cen MT" panose="020B0602020104020603" pitchFamily="34" charset="0"/>
              </a:rPr>
              <a:t>An individual is influenced by factors </a:t>
            </a:r>
            <a:r>
              <a:rPr lang="en-AU" altLang="en-US" sz="3800" dirty="0">
                <a:latin typeface="Tw Cen MT" panose="020B0602020104020603" pitchFamily="34" charset="0"/>
              </a:rPr>
              <a:t>including:</a:t>
            </a:r>
          </a:p>
          <a:p>
            <a:pPr lvl="1">
              <a:spcBef>
                <a:spcPct val="0"/>
              </a:spcBef>
            </a:pPr>
            <a:r>
              <a:rPr lang="en-AU" altLang="en-US" sz="3600" dirty="0" smtClean="0">
                <a:latin typeface="Tw Cen MT" panose="020B0602020104020603" pitchFamily="34" charset="0"/>
              </a:rPr>
              <a:t>Age</a:t>
            </a:r>
            <a:endParaRPr lang="en-AU" altLang="en-US" sz="3600" dirty="0">
              <a:latin typeface="Tw Cen MT" panose="020B0602020104020603" pitchFamily="34" charset="0"/>
            </a:endParaRPr>
          </a:p>
          <a:p>
            <a:pPr lvl="1">
              <a:spcBef>
                <a:spcPct val="0"/>
              </a:spcBef>
            </a:pPr>
            <a:r>
              <a:rPr lang="en-AU" altLang="en-US" sz="3600" dirty="0">
                <a:latin typeface="Tw Cen MT" panose="020B0602020104020603" pitchFamily="34" charset="0"/>
              </a:rPr>
              <a:t>Family</a:t>
            </a:r>
          </a:p>
          <a:p>
            <a:pPr lvl="1">
              <a:spcBef>
                <a:spcPct val="0"/>
              </a:spcBef>
            </a:pPr>
            <a:r>
              <a:rPr lang="en-AU" altLang="en-US" sz="3600" dirty="0">
                <a:latin typeface="Tw Cen MT" panose="020B0602020104020603" pitchFamily="34" charset="0"/>
              </a:rPr>
              <a:t>History</a:t>
            </a:r>
          </a:p>
          <a:p>
            <a:pPr lvl="1">
              <a:spcBef>
                <a:spcPct val="0"/>
              </a:spcBef>
            </a:pPr>
            <a:r>
              <a:rPr lang="en-AU" altLang="en-US" sz="3600" dirty="0">
                <a:latin typeface="Tw Cen MT" panose="020B0602020104020603" pitchFamily="34" charset="0"/>
              </a:rPr>
              <a:t>Community support</a:t>
            </a:r>
          </a:p>
          <a:p>
            <a:pPr lvl="1">
              <a:spcBef>
                <a:spcPct val="0"/>
              </a:spcBef>
            </a:pPr>
            <a:r>
              <a:rPr lang="en-AU" altLang="en-US" sz="3600" dirty="0">
                <a:latin typeface="Tw Cen MT" panose="020B0602020104020603" pitchFamily="34" charset="0"/>
              </a:rPr>
              <a:t>Education</a:t>
            </a:r>
          </a:p>
          <a:p>
            <a:pPr lvl="1">
              <a:spcBef>
                <a:spcPct val="0"/>
              </a:spcBef>
            </a:pPr>
            <a:r>
              <a:rPr lang="en-AU" altLang="en-US" sz="3600" dirty="0">
                <a:latin typeface="Tw Cen MT" panose="020B0602020104020603" pitchFamily="34" charset="0"/>
              </a:rPr>
              <a:t>Role modelling</a:t>
            </a:r>
          </a:p>
          <a:p>
            <a:pPr lvl="1">
              <a:spcBef>
                <a:spcPct val="0"/>
              </a:spcBef>
            </a:pPr>
            <a:r>
              <a:rPr lang="en-AU" altLang="en-US" sz="3600" dirty="0">
                <a:latin typeface="Tw Cen MT" panose="020B0602020104020603" pitchFamily="34" charset="0"/>
              </a:rPr>
              <a:t>Access to health services </a:t>
            </a:r>
          </a:p>
          <a:p>
            <a:pPr lvl="1">
              <a:spcBef>
                <a:spcPct val="0"/>
              </a:spcBef>
            </a:pPr>
            <a:r>
              <a:rPr lang="en-AU" altLang="en-US" sz="3600" dirty="0">
                <a:latin typeface="Tw Cen MT" panose="020B0602020104020603" pitchFamily="34" charset="0"/>
              </a:rPr>
              <a:t>SES</a:t>
            </a:r>
          </a:p>
          <a:p>
            <a:pPr>
              <a:spcBef>
                <a:spcPct val="0"/>
              </a:spcBef>
              <a:buNone/>
            </a:pPr>
            <a:endParaRPr lang="en-AU" altLang="en-US" sz="3200" dirty="0">
              <a:latin typeface="Tw Cen MT" panose="020B0602020104020603" pitchFamily="34" charset="0"/>
            </a:endParaRPr>
          </a:p>
          <a:p>
            <a:pPr marL="342900" indent="-342900">
              <a:spcBef>
                <a:spcPct val="0"/>
              </a:spcBef>
            </a:pPr>
            <a:r>
              <a:rPr lang="en-AU" altLang="en-US" sz="3800" dirty="0" smtClean="0">
                <a:latin typeface="Tw Cen MT" panose="020B0602020104020603" pitchFamily="34" charset="0"/>
              </a:rPr>
              <a:t>There are a number of interventions/campaigns available to aid with making informed choices about their behaviour and protective and risk behaviours.</a:t>
            </a:r>
            <a:endParaRPr lang="en-AU" altLang="en-US" sz="3800" dirty="0">
              <a:latin typeface="Tw Cen MT" panose="020B0602020104020603" pitchFamily="34" charset="0"/>
            </a:endParaRPr>
          </a:p>
          <a:p>
            <a:pPr marL="342900" indent="-342900">
              <a:spcBef>
                <a:spcPct val="0"/>
              </a:spcBef>
            </a:pPr>
            <a:r>
              <a:rPr lang="en-AU" altLang="en-US" sz="3800" dirty="0">
                <a:latin typeface="Tw Cen MT" panose="020B0602020104020603" pitchFamily="34" charset="0"/>
              </a:rPr>
              <a:t>Health services focus on improving the knowledge and skills of community members</a:t>
            </a:r>
            <a:r>
              <a:rPr lang="en-AU" altLang="en-US" sz="3800" dirty="0" smtClean="0">
                <a:latin typeface="Tw Cen MT" panose="020B0602020104020603" pitchFamily="34" charset="0"/>
              </a:rPr>
              <a:t>.</a:t>
            </a:r>
            <a:endParaRPr lang="en-AU" altLang="en-US" sz="3800" dirty="0">
              <a:latin typeface="Tw Cen MT" panose="020B0602020104020603" pitchFamily="34" charset="0"/>
            </a:endParaRPr>
          </a:p>
        </p:txBody>
      </p:sp>
    </p:spTree>
    <p:extLst>
      <p:ext uri="{BB962C8B-B14F-4D97-AF65-F5344CB8AC3E}">
        <p14:creationId xmlns:p14="http://schemas.microsoft.com/office/powerpoint/2010/main" val="1912226356"/>
      </p:ext>
    </p:extLst>
  </p:cSld>
  <p:clrMapOvr>
    <a:masterClrMapping/>
  </p:clrMapOvr>
  <p:transition>
    <p:fade/>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1418</Words>
  <Application>Microsoft Office PowerPoint</Application>
  <PresentationFormat>Widescreen</PresentationFormat>
  <Paragraphs>157</Paragraphs>
  <Slides>15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Arial</vt:lpstr>
      <vt:lpstr>Calibri</vt:lpstr>
      <vt:lpstr>Century Gothic</vt:lpstr>
      <vt:lpstr>Mangal</vt:lpstr>
      <vt:lpstr>メイリオ</vt:lpstr>
      <vt:lpstr>Tw Cen MT</vt:lpstr>
      <vt:lpstr>Wingdings 3</vt:lpstr>
      <vt:lpstr>Wisp</vt:lpstr>
      <vt:lpstr>GROUPS EXPERIENCING HEALTH INEQUITIES</vt:lpstr>
      <vt:lpstr>GROUPS EXPERIENCING HEALTH INEQUITIES</vt:lpstr>
      <vt:lpstr>  ABORIGINAL AND TORRES STRAIT ISLANDER PEOPLES  </vt:lpstr>
      <vt:lpstr>  ABORIGINAL AND TORRES STRAIT ISLANDER PEOPLES  </vt:lpstr>
      <vt:lpstr>  ABORIGINAL AND TORRES STRAIT ISLANDER PEOPLES  </vt:lpstr>
      <vt:lpstr>  ABORIGINAL AND TORRES STRAIT ISLANDER PEOPLES  </vt:lpstr>
      <vt:lpstr>PowerPoint Presentation</vt:lpstr>
      <vt:lpstr>SOCIO-CULTURAL, SOCIO-ECONOMIC AND ENVIRONMENTAL DETERMINANTS FOR ATSI</vt:lpstr>
      <vt:lpstr>ROLES OF INDIVIDUALS, COMMUNITIES AND GOVERNMENTS IN ADDRESSING HEALTH INEQUITIES</vt:lpstr>
      <vt:lpstr>ROLES OF INDIVIDUALS, COMMUNITIES AND GOVERNMENTS IN ADDRESSING HEALTH INEQUITIES</vt:lpstr>
      <vt:lpstr>ROLES OF INDIVIDUALS, COMMUNITIES AND GOVERNMENTS IN ADDRESSING HEALTH INEQUITIES</vt:lpstr>
      <vt:lpstr>SUMMARY SNAPSHOT</vt:lpstr>
      <vt:lpstr>PowerPoint Presentation</vt:lpstr>
      <vt:lpstr>PowerPoint Presentation</vt:lpstr>
      <vt:lpstr>CHOICE OF GROUP EXPERIENCING HEALTH INEQUITIES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priority issues for improving Australia's health?</dc:title>
  <dc:creator>Michelle Lumsden</dc:creator>
  <cp:lastModifiedBy>Lenovo</cp:lastModifiedBy>
  <cp:revision>26</cp:revision>
  <dcterms:created xsi:type="dcterms:W3CDTF">2015-08-09T21:42:23Z</dcterms:created>
  <dcterms:modified xsi:type="dcterms:W3CDTF">2018-09-28T04:17:54Z</dcterms:modified>
</cp:coreProperties>
</file>