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83" r:id="rId4"/>
    <p:sldId id="258" r:id="rId5"/>
    <p:sldId id="282" r:id="rId6"/>
    <p:sldId id="284" r:id="rId7"/>
    <p:sldId id="259" r:id="rId8"/>
    <p:sldId id="285" r:id="rId9"/>
    <p:sldId id="275" r:id="rId10"/>
    <p:sldId id="286" r:id="rId11"/>
    <p:sldId id="288" r:id="rId12"/>
    <p:sldId id="287" r:id="rId13"/>
    <p:sldId id="292" r:id="rId14"/>
    <p:sldId id="291" r:id="rId15"/>
    <p:sldId id="271" r:id="rId16"/>
    <p:sldId id="262" r:id="rId17"/>
    <p:sldId id="299" r:id="rId18"/>
    <p:sldId id="276" r:id="rId19"/>
    <p:sldId id="263" r:id="rId20"/>
    <p:sldId id="289" r:id="rId21"/>
    <p:sldId id="290" r:id="rId22"/>
    <p:sldId id="293" r:id="rId23"/>
    <p:sldId id="294" r:id="rId24"/>
    <p:sldId id="279" r:id="rId25"/>
    <p:sldId id="267" r:id="rId26"/>
    <p:sldId id="295" r:id="rId27"/>
    <p:sldId id="268" r:id="rId28"/>
    <p:sldId id="296" r:id="rId29"/>
    <p:sldId id="297" r:id="rId30"/>
    <p:sldId id="29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4660"/>
  </p:normalViewPr>
  <p:slideViewPr>
    <p:cSldViewPr snapToGrid="0">
      <p:cViewPr>
        <p:scale>
          <a:sx n="70" d="100"/>
          <a:sy n="70" d="100"/>
        </p:scale>
        <p:origin x="492" y="2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BC192B5-9755-4B0B-8EB4-D41344D972CA}" type="datetimeFigureOut">
              <a:rPr lang="en-AU" smtClean="0"/>
              <a:t>17/10/2018</a:t>
            </a:fld>
            <a:endParaRPr lang="en-AU"/>
          </a:p>
        </p:txBody>
      </p:sp>
      <p:sp>
        <p:nvSpPr>
          <p:cNvPr id="5" name="Footer Placeholder 4"/>
          <p:cNvSpPr>
            <a:spLocks noGrp="1"/>
          </p:cNvSpPr>
          <p:nvPr>
            <p:ph type="ftr" sz="quarter" idx="11"/>
          </p:nvPr>
        </p:nvSpPr>
        <p:spPr>
          <a:xfrm>
            <a:off x="1371600" y="4323845"/>
            <a:ext cx="6400800" cy="365125"/>
          </a:xfrm>
        </p:spPr>
        <p:txBody>
          <a:bodyPr/>
          <a:lstStyle/>
          <a:p>
            <a:endParaRPr lang="en-AU"/>
          </a:p>
        </p:txBody>
      </p:sp>
      <p:sp>
        <p:nvSpPr>
          <p:cNvPr id="6" name="Slide Number Placeholder 5"/>
          <p:cNvSpPr>
            <a:spLocks noGrp="1"/>
          </p:cNvSpPr>
          <p:nvPr>
            <p:ph type="sldNum" sz="quarter" idx="12"/>
          </p:nvPr>
        </p:nvSpPr>
        <p:spPr>
          <a:xfrm>
            <a:off x="8077200" y="1430866"/>
            <a:ext cx="2743200" cy="365125"/>
          </a:xfrm>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80760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C192B5-9755-4B0B-8EB4-D41344D972CA}" type="datetimeFigureOut">
              <a:rPr lang="en-AU" smtClean="0"/>
              <a:t>17/10/2018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419070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BC192B5-9755-4B0B-8EB4-D41344D972CA}" type="datetimeFigureOut">
              <a:rPr lang="en-AU" smtClean="0"/>
              <a:t>17/10/2018</a:t>
            </a:fld>
            <a:endParaRPr lang="en-AU"/>
          </a:p>
        </p:txBody>
      </p:sp>
      <p:sp>
        <p:nvSpPr>
          <p:cNvPr id="6" name="Footer Placeholder 5"/>
          <p:cNvSpPr>
            <a:spLocks noGrp="1"/>
          </p:cNvSpPr>
          <p:nvPr>
            <p:ph type="ftr" sz="quarter" idx="11"/>
          </p:nvPr>
        </p:nvSpPr>
        <p:spPr>
          <a:xfrm>
            <a:off x="685800" y="379941"/>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1876034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BC192B5-9755-4B0B-8EB4-D41344D972CA}" type="datetimeFigureOut">
              <a:rPr lang="en-AU" smtClean="0"/>
              <a:t>17/10/2018</a:t>
            </a:fld>
            <a:endParaRPr lang="en-AU"/>
          </a:p>
        </p:txBody>
      </p:sp>
      <p:sp>
        <p:nvSpPr>
          <p:cNvPr id="6" name="Footer Placeholder 5"/>
          <p:cNvSpPr>
            <a:spLocks noGrp="1"/>
          </p:cNvSpPr>
          <p:nvPr>
            <p:ph type="ftr" sz="quarter" idx="11"/>
          </p:nvPr>
        </p:nvSpPr>
        <p:spPr>
          <a:xfrm>
            <a:off x="685800" y="379941"/>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76462E6A-8C00-4ABD-8B5C-FB869E4765C1}" type="slidenum">
              <a:rPr lang="en-AU" smtClean="0"/>
              <a:t>‹#›</a:t>
            </a:fld>
            <a:endParaRPr lang="en-A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41692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BC192B5-9755-4B0B-8EB4-D41344D972CA}" type="datetimeFigureOut">
              <a:rPr lang="en-AU" smtClean="0"/>
              <a:t>17/10/2018</a:t>
            </a:fld>
            <a:endParaRPr lang="en-AU"/>
          </a:p>
        </p:txBody>
      </p:sp>
      <p:sp>
        <p:nvSpPr>
          <p:cNvPr id="6" name="Footer Placeholder 5"/>
          <p:cNvSpPr>
            <a:spLocks noGrp="1"/>
          </p:cNvSpPr>
          <p:nvPr>
            <p:ph type="ftr" sz="quarter" idx="11"/>
          </p:nvPr>
        </p:nvSpPr>
        <p:spPr>
          <a:xfrm>
            <a:off x="685800" y="378883"/>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91786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BC192B5-9755-4B0B-8EB4-D41344D972CA}" type="datetimeFigureOut">
              <a:rPr lang="en-AU" smtClean="0"/>
              <a:t>17/10/2018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4075770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BC192B5-9755-4B0B-8EB4-D41344D972CA}" type="datetimeFigureOut">
              <a:rPr lang="en-AU" smtClean="0"/>
              <a:t>17/10/2018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4114145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C192B5-9755-4B0B-8EB4-D41344D972CA}" type="datetimeFigureOut">
              <a:rPr lang="en-AU" smtClean="0"/>
              <a:t>17/10/2018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81912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BC192B5-9755-4B0B-8EB4-D41344D972CA}" type="datetimeFigureOut">
              <a:rPr lang="en-AU" smtClean="0"/>
              <a:t>17/10/2018</a:t>
            </a:fld>
            <a:endParaRPr lang="en-AU"/>
          </a:p>
        </p:txBody>
      </p:sp>
      <p:sp>
        <p:nvSpPr>
          <p:cNvPr id="5" name="Footer Placeholder 4"/>
          <p:cNvSpPr>
            <a:spLocks noGrp="1"/>
          </p:cNvSpPr>
          <p:nvPr>
            <p:ph type="ftr" sz="quarter" idx="11"/>
          </p:nvPr>
        </p:nvSpPr>
        <p:spPr>
          <a:xfrm>
            <a:off x="685800" y="381000"/>
            <a:ext cx="6991492" cy="365125"/>
          </a:xfrm>
        </p:spPr>
        <p:txBody>
          <a:bodyPr/>
          <a:lstStyle/>
          <a:p>
            <a:endParaRPr lang="en-AU"/>
          </a:p>
        </p:txBody>
      </p:sp>
      <p:sp>
        <p:nvSpPr>
          <p:cNvPr id="6" name="Slide Number Placeholder 5"/>
          <p:cNvSpPr>
            <a:spLocks noGrp="1"/>
          </p:cNvSpPr>
          <p:nvPr>
            <p:ph type="sldNum" sz="quarter" idx="12"/>
          </p:nvPr>
        </p:nvSpPr>
        <p:spPr>
          <a:xfrm>
            <a:off x="10862452" y="381000"/>
            <a:ext cx="643748" cy="365125"/>
          </a:xfrm>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218956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C192B5-9755-4B0B-8EB4-D41344D972CA}" type="datetimeFigureOut">
              <a:rPr lang="en-AU" smtClean="0"/>
              <a:t>17/10/2018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366364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BC192B5-9755-4B0B-8EB4-D41344D972CA}" type="datetimeFigureOut">
              <a:rPr lang="en-AU" smtClean="0"/>
              <a:t>17/10/2018</a:t>
            </a:fld>
            <a:endParaRPr lang="en-AU"/>
          </a:p>
        </p:txBody>
      </p:sp>
      <p:sp>
        <p:nvSpPr>
          <p:cNvPr id="5" name="Footer Placeholder 4"/>
          <p:cNvSpPr>
            <a:spLocks noGrp="1"/>
          </p:cNvSpPr>
          <p:nvPr>
            <p:ph type="ftr" sz="quarter" idx="11"/>
          </p:nvPr>
        </p:nvSpPr>
        <p:spPr>
          <a:xfrm>
            <a:off x="685800" y="381001"/>
            <a:ext cx="6991492" cy="364065"/>
          </a:xfrm>
        </p:spPr>
        <p:txBody>
          <a:bodyPr/>
          <a:lstStyle/>
          <a:p>
            <a:endParaRPr lang="en-AU"/>
          </a:p>
        </p:txBody>
      </p:sp>
      <p:sp>
        <p:nvSpPr>
          <p:cNvPr id="6" name="Slide Number Placeholder 5"/>
          <p:cNvSpPr>
            <a:spLocks noGrp="1"/>
          </p:cNvSpPr>
          <p:nvPr>
            <p:ph type="sldNum" sz="quarter" idx="12"/>
          </p:nvPr>
        </p:nvSpPr>
        <p:spPr>
          <a:xfrm>
            <a:off x="10862452" y="381000"/>
            <a:ext cx="643748" cy="365125"/>
          </a:xfrm>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330869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C192B5-9755-4B0B-8EB4-D41344D972CA}" type="datetimeFigureOut">
              <a:rPr lang="en-AU" smtClean="0"/>
              <a:t>17/10/2018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186813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C192B5-9755-4B0B-8EB4-D41344D972CA}" type="datetimeFigureOut">
              <a:rPr lang="en-AU" smtClean="0"/>
              <a:t>17/10/2018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325006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C192B5-9755-4B0B-8EB4-D41344D972CA}" type="datetimeFigureOut">
              <a:rPr lang="en-AU" smtClean="0"/>
              <a:t>17/10/2018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306526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192B5-9755-4B0B-8EB4-D41344D972CA}" type="datetimeFigureOut">
              <a:rPr lang="en-AU" smtClean="0"/>
              <a:t>17/10/2018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255735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C192B5-9755-4B0B-8EB4-D41344D972CA}" type="datetimeFigureOut">
              <a:rPr lang="en-AU" smtClean="0"/>
              <a:t>17/10/2018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321483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C192B5-9755-4B0B-8EB4-D41344D972CA}" type="datetimeFigureOut">
              <a:rPr lang="en-AU" smtClean="0"/>
              <a:t>17/10/2018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6462E6A-8C00-4ABD-8B5C-FB869E4765C1}" type="slidenum">
              <a:rPr lang="en-AU" smtClean="0"/>
              <a:t>‹#›</a:t>
            </a:fld>
            <a:endParaRPr lang="en-AU"/>
          </a:p>
        </p:txBody>
      </p:sp>
    </p:spTree>
    <p:extLst>
      <p:ext uri="{BB962C8B-B14F-4D97-AF65-F5344CB8AC3E}">
        <p14:creationId xmlns:p14="http://schemas.microsoft.com/office/powerpoint/2010/main" val="223528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C192B5-9755-4B0B-8EB4-D41344D972CA}" type="datetimeFigureOut">
              <a:rPr lang="en-AU" smtClean="0"/>
              <a:t>17/10/2018</a:t>
            </a:fld>
            <a:endParaRPr lang="en-A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6462E6A-8C00-4ABD-8B5C-FB869E4765C1}" type="slidenum">
              <a:rPr lang="en-AU" smtClean="0"/>
              <a:t>‹#›</a:t>
            </a:fld>
            <a:endParaRPr lang="en-AU"/>
          </a:p>
        </p:txBody>
      </p:sp>
    </p:spTree>
    <p:extLst>
      <p:ext uri="{BB962C8B-B14F-4D97-AF65-F5344CB8AC3E}">
        <p14:creationId xmlns:p14="http://schemas.microsoft.com/office/powerpoint/2010/main" val="40874285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28801"/>
            <a:ext cx="9407236" cy="2390828"/>
          </a:xfrm>
        </p:spPr>
        <p:txBody>
          <a:bodyPr>
            <a:noAutofit/>
          </a:bodyPr>
          <a:lstStyle/>
          <a:p>
            <a:pPr algn="ctr"/>
            <a:r>
              <a:rPr lang="en-AU" sz="4000" b="1" dirty="0" smtClean="0">
                <a:solidFill>
                  <a:schemeClr val="accent4">
                    <a:lumMod val="75000"/>
                  </a:schemeClr>
                </a:solidFill>
              </a:rPr>
              <a:t>What role do health care facilities and services play in achieving better health for all Australians</a:t>
            </a:r>
            <a:endParaRPr lang="en-AU" sz="4000" b="1" dirty="0">
              <a:solidFill>
                <a:schemeClr val="accent4">
                  <a:lumMod val="75000"/>
                </a:schemeClr>
              </a:solidFill>
            </a:endParaRPr>
          </a:p>
        </p:txBody>
      </p:sp>
    </p:spTree>
    <p:extLst>
      <p:ext uri="{BB962C8B-B14F-4D97-AF65-F5344CB8AC3E}">
        <p14:creationId xmlns:p14="http://schemas.microsoft.com/office/powerpoint/2010/main" val="136509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290" y="504497"/>
            <a:ext cx="8576441" cy="1072056"/>
          </a:xfrm>
        </p:spPr>
        <p:txBody>
          <a:bodyPr>
            <a:normAutofit/>
          </a:bodyPr>
          <a:lstStyle/>
          <a:p>
            <a:pPr algn="ctr"/>
            <a:r>
              <a:rPr lang="en-US" sz="2800" b="1" dirty="0">
                <a:solidFill>
                  <a:schemeClr val="accent4">
                    <a:lumMod val="75000"/>
                  </a:schemeClr>
                </a:solidFill>
              </a:rPr>
              <a:t>Responsibility for health facilities &amp; services</a:t>
            </a:r>
          </a:p>
        </p:txBody>
      </p:sp>
      <p:sp>
        <p:nvSpPr>
          <p:cNvPr id="3" name="Content Placeholder 2"/>
          <p:cNvSpPr>
            <a:spLocks noGrp="1"/>
          </p:cNvSpPr>
          <p:nvPr>
            <p:ph idx="1"/>
          </p:nvPr>
        </p:nvSpPr>
        <p:spPr>
          <a:xfrm>
            <a:off x="283779" y="1576553"/>
            <a:ext cx="11634952" cy="4981901"/>
          </a:xfrm>
        </p:spPr>
        <p:txBody>
          <a:bodyPr>
            <a:normAutofit/>
          </a:bodyPr>
          <a:lstStyle/>
          <a:p>
            <a:pPr marL="0" indent="0">
              <a:buNone/>
            </a:pPr>
            <a:r>
              <a:rPr lang="en-AU" b="1" dirty="0" smtClean="0">
                <a:solidFill>
                  <a:schemeClr val="accent4">
                    <a:lumMod val="75000"/>
                  </a:schemeClr>
                </a:solidFill>
              </a:rPr>
              <a:t>COMMONWEALTH GOVERNMENT</a:t>
            </a:r>
          </a:p>
          <a:p>
            <a:r>
              <a:rPr lang="en-AU" dirty="0">
                <a:solidFill>
                  <a:schemeClr val="accent4">
                    <a:lumMod val="75000"/>
                  </a:schemeClr>
                </a:solidFill>
              </a:rPr>
              <a:t>F</a:t>
            </a:r>
            <a:r>
              <a:rPr lang="en-AU" dirty="0" smtClean="0">
                <a:solidFill>
                  <a:schemeClr val="accent4">
                    <a:lumMod val="75000"/>
                  </a:schemeClr>
                </a:solidFill>
              </a:rPr>
              <a:t>ormation of national health policies and the control of health system financing through the collection of taxes.</a:t>
            </a:r>
          </a:p>
          <a:p>
            <a:r>
              <a:rPr lang="en-AU" dirty="0" smtClean="0">
                <a:solidFill>
                  <a:schemeClr val="accent4">
                    <a:lumMod val="75000"/>
                  </a:schemeClr>
                </a:solidFill>
              </a:rPr>
              <a:t>Provides funds to the state and territory governments for health care</a:t>
            </a:r>
          </a:p>
          <a:p>
            <a:r>
              <a:rPr lang="en-AU" dirty="0" smtClean="0">
                <a:solidFill>
                  <a:schemeClr val="accent4">
                    <a:lumMod val="75000"/>
                  </a:schemeClr>
                </a:solidFill>
              </a:rPr>
              <a:t>Directly responsibly for special community services:</a:t>
            </a:r>
          </a:p>
          <a:p>
            <a:pPr lvl="1"/>
            <a:r>
              <a:rPr lang="en-AU" dirty="0" smtClean="0">
                <a:solidFill>
                  <a:schemeClr val="accent4">
                    <a:lumMod val="75000"/>
                  </a:schemeClr>
                </a:solidFill>
              </a:rPr>
              <a:t>Health programs and services for war veterans and Aboriginal community</a:t>
            </a:r>
          </a:p>
          <a:p>
            <a:r>
              <a:rPr lang="en-AU" dirty="0" smtClean="0">
                <a:solidFill>
                  <a:schemeClr val="accent4">
                    <a:lumMod val="75000"/>
                  </a:schemeClr>
                </a:solidFill>
              </a:rPr>
              <a:t>Contributes major funds to:</a:t>
            </a:r>
          </a:p>
          <a:p>
            <a:pPr lvl="1"/>
            <a:r>
              <a:rPr lang="en-AU" dirty="0" smtClean="0">
                <a:solidFill>
                  <a:schemeClr val="accent4">
                    <a:lumMod val="75000"/>
                  </a:schemeClr>
                </a:solidFill>
              </a:rPr>
              <a:t>High level residential care</a:t>
            </a:r>
          </a:p>
          <a:p>
            <a:pPr lvl="1"/>
            <a:r>
              <a:rPr lang="en-AU" dirty="0" smtClean="0">
                <a:solidFill>
                  <a:schemeClr val="accent4">
                    <a:lumMod val="75000"/>
                  </a:schemeClr>
                </a:solidFill>
              </a:rPr>
              <a:t>Medical services</a:t>
            </a:r>
          </a:p>
          <a:p>
            <a:pPr lvl="1"/>
            <a:r>
              <a:rPr lang="en-AU" dirty="0" smtClean="0">
                <a:solidFill>
                  <a:schemeClr val="accent4">
                    <a:lumMod val="75000"/>
                  </a:schemeClr>
                </a:solidFill>
              </a:rPr>
              <a:t>Health research</a:t>
            </a:r>
          </a:p>
          <a:p>
            <a:pPr lvl="1"/>
            <a:r>
              <a:rPr lang="en-AU" dirty="0" smtClean="0">
                <a:solidFill>
                  <a:schemeClr val="accent4">
                    <a:lumMod val="75000"/>
                  </a:schemeClr>
                </a:solidFill>
              </a:rPr>
              <a:t>Public hospitals</a:t>
            </a:r>
          </a:p>
          <a:p>
            <a:pPr lvl="1"/>
            <a:r>
              <a:rPr lang="en-AU" dirty="0" smtClean="0">
                <a:solidFill>
                  <a:schemeClr val="accent4">
                    <a:lumMod val="75000"/>
                  </a:schemeClr>
                </a:solidFill>
              </a:rPr>
              <a:t>Public </a:t>
            </a:r>
            <a:r>
              <a:rPr lang="en-AU" smtClean="0">
                <a:solidFill>
                  <a:schemeClr val="accent4">
                    <a:lumMod val="75000"/>
                  </a:schemeClr>
                </a:solidFill>
              </a:rPr>
              <a:t>health activities</a:t>
            </a:r>
            <a:endParaRPr lang="en-AU" dirty="0">
              <a:solidFill>
                <a:schemeClr val="accent4">
                  <a:lumMod val="75000"/>
                </a:schemeClr>
              </a:solidFill>
            </a:endParaRPr>
          </a:p>
        </p:txBody>
      </p:sp>
    </p:spTree>
    <p:extLst>
      <p:ext uri="{BB962C8B-B14F-4D97-AF65-F5344CB8AC3E}">
        <p14:creationId xmlns:p14="http://schemas.microsoft.com/office/powerpoint/2010/main" val="166274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290" y="504497"/>
            <a:ext cx="8576441" cy="1072056"/>
          </a:xfrm>
        </p:spPr>
        <p:txBody>
          <a:bodyPr>
            <a:normAutofit/>
          </a:bodyPr>
          <a:lstStyle/>
          <a:p>
            <a:pPr algn="ctr"/>
            <a:r>
              <a:rPr lang="en-US" sz="2800" b="1" dirty="0">
                <a:solidFill>
                  <a:schemeClr val="accent4">
                    <a:lumMod val="75000"/>
                  </a:schemeClr>
                </a:solidFill>
              </a:rPr>
              <a:t>Responsibility for health facilities &amp; services CONT…</a:t>
            </a:r>
          </a:p>
        </p:txBody>
      </p:sp>
      <p:sp>
        <p:nvSpPr>
          <p:cNvPr id="3" name="Content Placeholder 2"/>
          <p:cNvSpPr>
            <a:spLocks noGrp="1"/>
          </p:cNvSpPr>
          <p:nvPr>
            <p:ph idx="1"/>
          </p:nvPr>
        </p:nvSpPr>
        <p:spPr>
          <a:xfrm>
            <a:off x="283779" y="1576553"/>
            <a:ext cx="11634952" cy="4981901"/>
          </a:xfrm>
        </p:spPr>
        <p:txBody>
          <a:bodyPr>
            <a:normAutofit fontScale="92500" lnSpcReduction="20000"/>
          </a:bodyPr>
          <a:lstStyle/>
          <a:p>
            <a:pPr marL="0" indent="0">
              <a:buNone/>
            </a:pPr>
            <a:r>
              <a:rPr lang="en-AU" b="1" dirty="0" smtClean="0">
                <a:solidFill>
                  <a:schemeClr val="accent4">
                    <a:lumMod val="75000"/>
                  </a:schemeClr>
                </a:solidFill>
              </a:rPr>
              <a:t>STATE AND TERRITORY GOVERNMENTS</a:t>
            </a:r>
          </a:p>
          <a:p>
            <a:r>
              <a:rPr lang="en-AU" dirty="0" smtClean="0">
                <a:solidFill>
                  <a:schemeClr val="accent4">
                    <a:lumMod val="75000"/>
                  </a:schemeClr>
                </a:solidFill>
              </a:rPr>
              <a:t>Responsibility for providing health and community services</a:t>
            </a:r>
          </a:p>
          <a:p>
            <a:r>
              <a:rPr lang="en-AU" dirty="0" smtClean="0">
                <a:solidFill>
                  <a:schemeClr val="accent4">
                    <a:lumMod val="75000"/>
                  </a:schemeClr>
                </a:solidFill>
              </a:rPr>
              <a:t>Principle functions include:</a:t>
            </a:r>
          </a:p>
          <a:p>
            <a:pPr lvl="1"/>
            <a:r>
              <a:rPr lang="en-AU" dirty="0" smtClean="0">
                <a:solidFill>
                  <a:schemeClr val="accent4">
                    <a:lumMod val="75000"/>
                  </a:schemeClr>
                </a:solidFill>
              </a:rPr>
              <a:t>Hospital services</a:t>
            </a:r>
          </a:p>
          <a:p>
            <a:pPr lvl="1"/>
            <a:r>
              <a:rPr lang="en-AU" dirty="0" smtClean="0">
                <a:solidFill>
                  <a:schemeClr val="accent4">
                    <a:lumMod val="75000"/>
                  </a:schemeClr>
                </a:solidFill>
              </a:rPr>
              <a:t>Mental health programs</a:t>
            </a:r>
          </a:p>
          <a:p>
            <a:pPr lvl="1"/>
            <a:r>
              <a:rPr lang="en-AU" dirty="0" smtClean="0">
                <a:solidFill>
                  <a:schemeClr val="accent4">
                    <a:lumMod val="75000"/>
                  </a:schemeClr>
                </a:solidFill>
              </a:rPr>
              <a:t>Dental health services</a:t>
            </a:r>
          </a:p>
          <a:p>
            <a:pPr lvl="1"/>
            <a:r>
              <a:rPr lang="en-AU" dirty="0" smtClean="0">
                <a:solidFill>
                  <a:schemeClr val="accent4">
                    <a:lumMod val="75000"/>
                  </a:schemeClr>
                </a:solidFill>
              </a:rPr>
              <a:t>Home and community care</a:t>
            </a:r>
          </a:p>
          <a:p>
            <a:pPr lvl="1"/>
            <a:r>
              <a:rPr lang="en-AU" dirty="0" smtClean="0">
                <a:solidFill>
                  <a:schemeClr val="accent4">
                    <a:lumMod val="75000"/>
                  </a:schemeClr>
                </a:solidFill>
              </a:rPr>
              <a:t>Child, adolescent and family health services</a:t>
            </a:r>
          </a:p>
          <a:p>
            <a:pPr lvl="1"/>
            <a:r>
              <a:rPr lang="en-AU" dirty="0" smtClean="0">
                <a:solidFill>
                  <a:schemeClr val="accent4">
                    <a:lumMod val="75000"/>
                  </a:schemeClr>
                </a:solidFill>
              </a:rPr>
              <a:t>Women’s health programs</a:t>
            </a:r>
          </a:p>
          <a:p>
            <a:pPr lvl="1"/>
            <a:r>
              <a:rPr lang="en-AU" dirty="0" smtClean="0">
                <a:solidFill>
                  <a:schemeClr val="accent4">
                    <a:lumMod val="75000"/>
                  </a:schemeClr>
                </a:solidFill>
              </a:rPr>
              <a:t>Health promotion</a:t>
            </a:r>
          </a:p>
          <a:p>
            <a:pPr lvl="1"/>
            <a:r>
              <a:rPr lang="en-AU" dirty="0" smtClean="0">
                <a:solidFill>
                  <a:schemeClr val="accent4">
                    <a:lumMod val="75000"/>
                  </a:schemeClr>
                </a:solidFill>
              </a:rPr>
              <a:t>Rehabilitation programs – for </a:t>
            </a:r>
            <a:r>
              <a:rPr lang="en-AU" dirty="0" err="1" smtClean="0">
                <a:solidFill>
                  <a:schemeClr val="accent4">
                    <a:lumMod val="75000"/>
                  </a:schemeClr>
                </a:solidFill>
              </a:rPr>
              <a:t>eg</a:t>
            </a:r>
            <a:r>
              <a:rPr lang="en-AU" dirty="0" smtClean="0">
                <a:solidFill>
                  <a:schemeClr val="accent4">
                    <a:lumMod val="75000"/>
                  </a:schemeClr>
                </a:solidFill>
              </a:rPr>
              <a:t> following heart surgery</a:t>
            </a:r>
          </a:p>
          <a:p>
            <a:pPr lvl="1"/>
            <a:r>
              <a:rPr lang="en-AU" dirty="0" smtClean="0">
                <a:solidFill>
                  <a:schemeClr val="accent4">
                    <a:lumMod val="75000"/>
                  </a:schemeClr>
                </a:solidFill>
              </a:rPr>
              <a:t>Regulation, inspection, licensing and monitoring of premises, institutions and personnel</a:t>
            </a:r>
          </a:p>
          <a:p>
            <a:r>
              <a:rPr lang="en-AU" dirty="0" smtClean="0">
                <a:solidFill>
                  <a:schemeClr val="accent4">
                    <a:lumMod val="75000"/>
                  </a:schemeClr>
                </a:solidFill>
              </a:rPr>
              <a:t>Contribute major funds to:</a:t>
            </a:r>
          </a:p>
          <a:p>
            <a:pPr lvl="1"/>
            <a:r>
              <a:rPr lang="en-AU" dirty="0" smtClean="0">
                <a:solidFill>
                  <a:schemeClr val="accent4">
                    <a:lumMod val="75000"/>
                  </a:schemeClr>
                </a:solidFill>
              </a:rPr>
              <a:t>Community health services</a:t>
            </a:r>
          </a:p>
          <a:p>
            <a:pPr lvl="1"/>
            <a:r>
              <a:rPr lang="en-AU" dirty="0" smtClean="0">
                <a:solidFill>
                  <a:schemeClr val="accent4">
                    <a:lumMod val="75000"/>
                  </a:schemeClr>
                </a:solidFill>
              </a:rPr>
              <a:t>Public hospitals </a:t>
            </a:r>
          </a:p>
          <a:p>
            <a:pPr lvl="1"/>
            <a:r>
              <a:rPr lang="en-AU" dirty="0" smtClean="0">
                <a:solidFill>
                  <a:schemeClr val="accent4">
                    <a:lumMod val="75000"/>
                  </a:schemeClr>
                </a:solidFill>
              </a:rPr>
              <a:t>Public health activities</a:t>
            </a:r>
            <a:endParaRPr lang="en-AU" dirty="0">
              <a:solidFill>
                <a:schemeClr val="accent4">
                  <a:lumMod val="75000"/>
                </a:schemeClr>
              </a:solidFill>
            </a:endParaRPr>
          </a:p>
        </p:txBody>
      </p:sp>
    </p:spTree>
    <p:extLst>
      <p:ext uri="{BB962C8B-B14F-4D97-AF65-F5344CB8AC3E}">
        <p14:creationId xmlns:p14="http://schemas.microsoft.com/office/powerpoint/2010/main" val="397471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290" y="504497"/>
            <a:ext cx="8576441" cy="1072056"/>
          </a:xfrm>
        </p:spPr>
        <p:txBody>
          <a:bodyPr>
            <a:normAutofit/>
          </a:bodyPr>
          <a:lstStyle/>
          <a:p>
            <a:pPr algn="ctr"/>
            <a:r>
              <a:rPr lang="en-US" sz="2800" b="1" dirty="0">
                <a:solidFill>
                  <a:schemeClr val="accent4">
                    <a:lumMod val="75000"/>
                  </a:schemeClr>
                </a:solidFill>
              </a:rPr>
              <a:t>Responsibility for health facilities &amp; services CONT…</a:t>
            </a:r>
          </a:p>
        </p:txBody>
      </p:sp>
      <p:sp>
        <p:nvSpPr>
          <p:cNvPr id="3" name="Content Placeholder 2"/>
          <p:cNvSpPr>
            <a:spLocks noGrp="1"/>
          </p:cNvSpPr>
          <p:nvPr>
            <p:ph idx="1"/>
          </p:nvPr>
        </p:nvSpPr>
        <p:spPr>
          <a:xfrm>
            <a:off x="283779" y="1576553"/>
            <a:ext cx="11634952" cy="4981901"/>
          </a:xfrm>
        </p:spPr>
        <p:txBody>
          <a:bodyPr>
            <a:normAutofit/>
          </a:bodyPr>
          <a:lstStyle/>
          <a:p>
            <a:pPr marL="0" indent="0">
              <a:buNone/>
            </a:pPr>
            <a:r>
              <a:rPr lang="en-AU" b="1" dirty="0" smtClean="0">
                <a:solidFill>
                  <a:schemeClr val="accent4">
                    <a:lumMod val="75000"/>
                  </a:schemeClr>
                </a:solidFill>
              </a:rPr>
              <a:t>PRIVATE SECTOR</a:t>
            </a:r>
          </a:p>
          <a:p>
            <a:r>
              <a:rPr lang="en-AU" dirty="0" smtClean="0">
                <a:solidFill>
                  <a:schemeClr val="accent4">
                    <a:lumMod val="75000"/>
                  </a:schemeClr>
                </a:solidFill>
              </a:rPr>
              <a:t>Wide range of services such as:</a:t>
            </a:r>
          </a:p>
          <a:p>
            <a:pPr lvl="1"/>
            <a:r>
              <a:rPr lang="en-AU" dirty="0" smtClean="0">
                <a:solidFill>
                  <a:schemeClr val="accent4">
                    <a:lumMod val="75000"/>
                  </a:schemeClr>
                </a:solidFill>
              </a:rPr>
              <a:t>Private hospitals</a:t>
            </a:r>
          </a:p>
          <a:p>
            <a:pPr lvl="1"/>
            <a:r>
              <a:rPr lang="en-AU" dirty="0" smtClean="0">
                <a:solidFill>
                  <a:schemeClr val="accent4">
                    <a:lumMod val="75000"/>
                  </a:schemeClr>
                </a:solidFill>
              </a:rPr>
              <a:t>Dentists</a:t>
            </a:r>
          </a:p>
          <a:p>
            <a:pPr lvl="1"/>
            <a:r>
              <a:rPr lang="en-AU" dirty="0" smtClean="0">
                <a:solidFill>
                  <a:schemeClr val="accent4">
                    <a:lumMod val="75000"/>
                  </a:schemeClr>
                </a:solidFill>
              </a:rPr>
              <a:t>Alternative health services (</a:t>
            </a:r>
            <a:r>
              <a:rPr lang="en-AU" dirty="0" err="1" smtClean="0">
                <a:solidFill>
                  <a:schemeClr val="accent4">
                    <a:lumMod val="75000"/>
                  </a:schemeClr>
                </a:solidFill>
              </a:rPr>
              <a:t>eg</a:t>
            </a:r>
            <a:r>
              <a:rPr lang="en-AU" dirty="0" smtClean="0">
                <a:solidFill>
                  <a:schemeClr val="accent4">
                    <a:lumMod val="75000"/>
                  </a:schemeClr>
                </a:solidFill>
              </a:rPr>
              <a:t> chiropractors)</a:t>
            </a:r>
          </a:p>
          <a:p>
            <a:r>
              <a:rPr lang="en-AU" dirty="0" smtClean="0">
                <a:solidFill>
                  <a:schemeClr val="accent4">
                    <a:lumMod val="75000"/>
                  </a:schemeClr>
                </a:solidFill>
              </a:rPr>
              <a:t>Privately owned and operated – approved by the Commonwealth Department of Health</a:t>
            </a:r>
          </a:p>
          <a:p>
            <a:r>
              <a:rPr lang="en-AU" dirty="0" smtClean="0">
                <a:solidFill>
                  <a:schemeClr val="accent4">
                    <a:lumMod val="75000"/>
                  </a:schemeClr>
                </a:solidFill>
              </a:rPr>
              <a:t>Many religious organisations, charity groups and private practitioners run such services</a:t>
            </a:r>
          </a:p>
          <a:p>
            <a:r>
              <a:rPr lang="en-AU" dirty="0" smtClean="0">
                <a:solidFill>
                  <a:schemeClr val="accent4">
                    <a:lumMod val="75000"/>
                  </a:schemeClr>
                </a:solidFill>
              </a:rPr>
              <a:t>Private organisations – The Heart Foundation and Cancer Council receive funding from both state governments and the Commonwealth Government</a:t>
            </a:r>
            <a:endParaRPr lang="en-AU" dirty="0">
              <a:solidFill>
                <a:schemeClr val="accent4">
                  <a:lumMod val="75000"/>
                </a:schemeClr>
              </a:solidFill>
            </a:endParaRPr>
          </a:p>
        </p:txBody>
      </p:sp>
    </p:spTree>
    <p:extLst>
      <p:ext uri="{BB962C8B-B14F-4D97-AF65-F5344CB8AC3E}">
        <p14:creationId xmlns:p14="http://schemas.microsoft.com/office/powerpoint/2010/main" val="2395960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290" y="504497"/>
            <a:ext cx="8576441" cy="1072056"/>
          </a:xfrm>
        </p:spPr>
        <p:txBody>
          <a:bodyPr>
            <a:normAutofit/>
          </a:bodyPr>
          <a:lstStyle/>
          <a:p>
            <a:pPr algn="ctr"/>
            <a:r>
              <a:rPr lang="en-US" sz="2800" b="1" dirty="0">
                <a:solidFill>
                  <a:schemeClr val="accent4">
                    <a:lumMod val="75000"/>
                  </a:schemeClr>
                </a:solidFill>
              </a:rPr>
              <a:t>Responsibility for health facilities &amp; services CONT…</a:t>
            </a:r>
          </a:p>
        </p:txBody>
      </p:sp>
      <p:sp>
        <p:nvSpPr>
          <p:cNvPr id="3" name="Content Placeholder 2"/>
          <p:cNvSpPr>
            <a:spLocks noGrp="1"/>
          </p:cNvSpPr>
          <p:nvPr>
            <p:ph idx="1"/>
          </p:nvPr>
        </p:nvSpPr>
        <p:spPr>
          <a:xfrm>
            <a:off x="283779" y="1576553"/>
            <a:ext cx="11634952" cy="4981901"/>
          </a:xfrm>
        </p:spPr>
        <p:txBody>
          <a:bodyPr>
            <a:normAutofit lnSpcReduction="10000"/>
          </a:bodyPr>
          <a:lstStyle/>
          <a:p>
            <a:pPr marL="0" indent="0">
              <a:buNone/>
            </a:pPr>
            <a:r>
              <a:rPr lang="en-AU" b="1" dirty="0" smtClean="0">
                <a:solidFill>
                  <a:schemeClr val="accent4">
                    <a:lumMod val="75000"/>
                  </a:schemeClr>
                </a:solidFill>
              </a:rPr>
              <a:t>LOCAL GOVERNMENT</a:t>
            </a:r>
          </a:p>
          <a:p>
            <a:r>
              <a:rPr lang="en-AU" dirty="0" smtClean="0">
                <a:solidFill>
                  <a:schemeClr val="accent4">
                    <a:lumMod val="75000"/>
                  </a:schemeClr>
                </a:solidFill>
              </a:rPr>
              <a:t>Health responsibilities vary from state to state</a:t>
            </a:r>
          </a:p>
          <a:p>
            <a:r>
              <a:rPr lang="en-AU" dirty="0" smtClean="0">
                <a:solidFill>
                  <a:schemeClr val="accent4">
                    <a:lumMod val="75000"/>
                  </a:schemeClr>
                </a:solidFill>
              </a:rPr>
              <a:t>Mainly concern:</a:t>
            </a:r>
          </a:p>
          <a:p>
            <a:pPr lvl="1"/>
            <a:r>
              <a:rPr lang="en-AU" dirty="0" smtClean="0">
                <a:solidFill>
                  <a:schemeClr val="accent4">
                    <a:lumMod val="75000"/>
                  </a:schemeClr>
                </a:solidFill>
              </a:rPr>
              <a:t>Environmental control</a:t>
            </a:r>
          </a:p>
          <a:p>
            <a:pPr lvl="1"/>
            <a:r>
              <a:rPr lang="en-AU" dirty="0" smtClean="0">
                <a:solidFill>
                  <a:schemeClr val="accent4">
                    <a:lumMod val="75000"/>
                  </a:schemeClr>
                </a:solidFill>
              </a:rPr>
              <a:t>Range of personal, preventative and home care services</a:t>
            </a:r>
          </a:p>
          <a:p>
            <a:r>
              <a:rPr lang="en-AU" dirty="0" smtClean="0">
                <a:solidFill>
                  <a:schemeClr val="accent4">
                    <a:lumMod val="75000"/>
                  </a:schemeClr>
                </a:solidFill>
              </a:rPr>
              <a:t>Monitoring of:</a:t>
            </a:r>
          </a:p>
          <a:p>
            <a:pPr lvl="1"/>
            <a:r>
              <a:rPr lang="en-AU" dirty="0" smtClean="0">
                <a:solidFill>
                  <a:schemeClr val="accent4">
                    <a:lumMod val="75000"/>
                  </a:schemeClr>
                </a:solidFill>
              </a:rPr>
              <a:t>Sanitation and hygiene standards in food outlets</a:t>
            </a:r>
          </a:p>
          <a:p>
            <a:pPr lvl="1"/>
            <a:r>
              <a:rPr lang="en-AU" dirty="0" smtClean="0">
                <a:solidFill>
                  <a:schemeClr val="accent4">
                    <a:lumMod val="75000"/>
                  </a:schemeClr>
                </a:solidFill>
              </a:rPr>
              <a:t>Waste disposal</a:t>
            </a:r>
          </a:p>
          <a:p>
            <a:pPr lvl="1"/>
            <a:r>
              <a:rPr lang="en-AU" dirty="0" smtClean="0">
                <a:solidFill>
                  <a:schemeClr val="accent4">
                    <a:lumMod val="75000"/>
                  </a:schemeClr>
                </a:solidFill>
              </a:rPr>
              <a:t>Building standards</a:t>
            </a:r>
          </a:p>
          <a:p>
            <a:pPr lvl="1"/>
            <a:r>
              <a:rPr lang="en-AU" dirty="0" smtClean="0">
                <a:solidFill>
                  <a:schemeClr val="accent4">
                    <a:lumMod val="75000"/>
                  </a:schemeClr>
                </a:solidFill>
              </a:rPr>
              <a:t>Immunisation</a:t>
            </a:r>
          </a:p>
          <a:p>
            <a:pPr lvl="1"/>
            <a:r>
              <a:rPr lang="en-AU" dirty="0" smtClean="0">
                <a:solidFill>
                  <a:schemeClr val="accent4">
                    <a:lumMod val="75000"/>
                  </a:schemeClr>
                </a:solidFill>
              </a:rPr>
              <a:t>Meals on Wheels</a:t>
            </a:r>
          </a:p>
          <a:p>
            <a:pPr lvl="1"/>
            <a:r>
              <a:rPr lang="en-AU" dirty="0" smtClean="0">
                <a:solidFill>
                  <a:schemeClr val="accent4">
                    <a:lumMod val="75000"/>
                  </a:schemeClr>
                </a:solidFill>
              </a:rPr>
              <a:t>Antenatal clinics</a:t>
            </a:r>
          </a:p>
          <a:p>
            <a:r>
              <a:rPr lang="en-AU" dirty="0" smtClean="0">
                <a:solidFill>
                  <a:schemeClr val="accent4">
                    <a:lumMod val="75000"/>
                  </a:schemeClr>
                </a:solidFill>
              </a:rPr>
              <a:t>State department controls some of these services – local councils are responsible for implementing them</a:t>
            </a:r>
          </a:p>
          <a:p>
            <a:pPr lvl="1"/>
            <a:endParaRPr lang="en-AU" dirty="0">
              <a:solidFill>
                <a:schemeClr val="accent4">
                  <a:lumMod val="75000"/>
                </a:schemeClr>
              </a:solidFill>
            </a:endParaRPr>
          </a:p>
        </p:txBody>
      </p:sp>
    </p:spTree>
    <p:extLst>
      <p:ext uri="{BB962C8B-B14F-4D97-AF65-F5344CB8AC3E}">
        <p14:creationId xmlns:p14="http://schemas.microsoft.com/office/powerpoint/2010/main" val="1745203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290" y="504497"/>
            <a:ext cx="8576441" cy="1072056"/>
          </a:xfrm>
        </p:spPr>
        <p:txBody>
          <a:bodyPr>
            <a:normAutofit/>
          </a:bodyPr>
          <a:lstStyle/>
          <a:p>
            <a:pPr algn="ctr"/>
            <a:r>
              <a:rPr lang="en-US" sz="2800" b="1" dirty="0">
                <a:solidFill>
                  <a:schemeClr val="accent4">
                    <a:lumMod val="75000"/>
                  </a:schemeClr>
                </a:solidFill>
              </a:rPr>
              <a:t>Responsibility for health facilities &amp; services CONT…</a:t>
            </a:r>
          </a:p>
        </p:txBody>
      </p:sp>
      <p:sp>
        <p:nvSpPr>
          <p:cNvPr id="3" name="Content Placeholder 2"/>
          <p:cNvSpPr>
            <a:spLocks noGrp="1"/>
          </p:cNvSpPr>
          <p:nvPr>
            <p:ph idx="1"/>
          </p:nvPr>
        </p:nvSpPr>
        <p:spPr>
          <a:xfrm>
            <a:off x="283779" y="1576553"/>
            <a:ext cx="11634952" cy="4981901"/>
          </a:xfrm>
        </p:spPr>
        <p:txBody>
          <a:bodyPr>
            <a:normAutofit/>
          </a:bodyPr>
          <a:lstStyle/>
          <a:p>
            <a:pPr marL="0" indent="0">
              <a:buNone/>
            </a:pPr>
            <a:r>
              <a:rPr lang="en-AU" b="1" dirty="0" smtClean="0">
                <a:solidFill>
                  <a:schemeClr val="accent4">
                    <a:lumMod val="75000"/>
                  </a:schemeClr>
                </a:solidFill>
              </a:rPr>
              <a:t>COMMUNITY GROUPS</a:t>
            </a:r>
          </a:p>
          <a:p>
            <a:r>
              <a:rPr lang="en-AU" dirty="0" smtClean="0">
                <a:solidFill>
                  <a:schemeClr val="accent4">
                    <a:lumMod val="75000"/>
                  </a:schemeClr>
                </a:solidFill>
              </a:rPr>
              <a:t>Formed largely on local need basis</a:t>
            </a:r>
            <a:r>
              <a:rPr lang="en-AU" dirty="0">
                <a:solidFill>
                  <a:schemeClr val="accent4">
                    <a:lumMod val="75000"/>
                  </a:schemeClr>
                </a:solidFill>
              </a:rPr>
              <a:t> </a:t>
            </a:r>
            <a:r>
              <a:rPr lang="en-AU" dirty="0" smtClean="0">
                <a:solidFill>
                  <a:schemeClr val="accent4">
                    <a:lumMod val="75000"/>
                  </a:schemeClr>
                </a:solidFill>
              </a:rPr>
              <a:t>– address problems specific to an area or region</a:t>
            </a:r>
          </a:p>
          <a:p>
            <a:r>
              <a:rPr lang="en-AU" dirty="0" smtClean="0">
                <a:solidFill>
                  <a:schemeClr val="accent4">
                    <a:lumMod val="75000"/>
                  </a:schemeClr>
                </a:solidFill>
              </a:rPr>
              <a:t>Where </a:t>
            </a:r>
            <a:r>
              <a:rPr lang="en-AU" dirty="0">
                <a:solidFill>
                  <a:schemeClr val="accent4">
                    <a:lumMod val="75000"/>
                  </a:schemeClr>
                </a:solidFill>
              </a:rPr>
              <a:t>concerns exist </a:t>
            </a:r>
            <a:r>
              <a:rPr lang="en-AU" dirty="0" smtClean="0">
                <a:solidFill>
                  <a:schemeClr val="accent4">
                    <a:lumMod val="75000"/>
                  </a:schemeClr>
                </a:solidFill>
              </a:rPr>
              <a:t>nationally - groups </a:t>
            </a:r>
            <a:r>
              <a:rPr lang="en-AU" dirty="0">
                <a:solidFill>
                  <a:schemeClr val="accent4">
                    <a:lumMod val="75000"/>
                  </a:schemeClr>
                </a:solidFill>
              </a:rPr>
              <a:t>are more extensive, usually highly structured and linked in the provision of information, knowledge and </a:t>
            </a:r>
            <a:r>
              <a:rPr lang="en-AU" dirty="0" smtClean="0">
                <a:solidFill>
                  <a:schemeClr val="accent4">
                    <a:lumMod val="75000"/>
                  </a:schemeClr>
                </a:solidFill>
              </a:rPr>
              <a:t>support.</a:t>
            </a:r>
          </a:p>
          <a:p>
            <a:pPr lvl="1"/>
            <a:r>
              <a:rPr lang="en-AU" dirty="0" err="1" smtClean="0">
                <a:solidFill>
                  <a:schemeClr val="accent4">
                    <a:lumMod val="75000"/>
                  </a:schemeClr>
                </a:solidFill>
              </a:rPr>
              <a:t>Egs</a:t>
            </a:r>
            <a:r>
              <a:rPr lang="en-AU" dirty="0" smtClean="0">
                <a:solidFill>
                  <a:schemeClr val="accent4">
                    <a:lumMod val="75000"/>
                  </a:schemeClr>
                </a:solidFill>
              </a:rPr>
              <a:t> </a:t>
            </a:r>
            <a:r>
              <a:rPr lang="en-AU" dirty="0">
                <a:solidFill>
                  <a:schemeClr val="accent4">
                    <a:lumMod val="75000"/>
                  </a:schemeClr>
                </a:solidFill>
              </a:rPr>
              <a:t>of prominent community groups are Cancer Council Australia and support groups run by state-based cancer councils, such as Cancer Council NSW; Carers Australia and state-based members of the National Network of Carers Association, such as Carers NSW; Dads in Distress; Family Planning NSW; and Diabetes Australia.</a:t>
            </a:r>
          </a:p>
          <a:p>
            <a:endParaRPr lang="en-AU" dirty="0" smtClean="0">
              <a:solidFill>
                <a:schemeClr val="accent4">
                  <a:lumMod val="75000"/>
                </a:schemeClr>
              </a:solidFill>
            </a:endParaRPr>
          </a:p>
        </p:txBody>
      </p:sp>
    </p:spTree>
    <p:extLst>
      <p:ext uri="{BB962C8B-B14F-4D97-AF65-F5344CB8AC3E}">
        <p14:creationId xmlns:p14="http://schemas.microsoft.com/office/powerpoint/2010/main" val="4283721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02180" y="370522"/>
            <a:ext cx="5249153" cy="6432061"/>
          </a:xfrm>
          <a:prstGeom prst="rect">
            <a:avLst/>
          </a:prstGeom>
        </p:spPr>
      </p:pic>
    </p:spTree>
    <p:extLst>
      <p:ext uri="{BB962C8B-B14F-4D97-AF65-F5344CB8AC3E}">
        <p14:creationId xmlns:p14="http://schemas.microsoft.com/office/powerpoint/2010/main" val="389822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7" y="210198"/>
            <a:ext cx="6860309" cy="1293028"/>
          </a:xfrm>
        </p:spPr>
        <p:txBody>
          <a:bodyPr>
            <a:normAutofit/>
          </a:bodyPr>
          <a:lstStyle/>
          <a:p>
            <a:r>
              <a:rPr lang="en-AU" sz="3600" b="1" dirty="0" smtClean="0">
                <a:solidFill>
                  <a:schemeClr val="accent4">
                    <a:lumMod val="75000"/>
                  </a:schemeClr>
                </a:solidFill>
              </a:rPr>
              <a:t>Equity of access to health facilities and services</a:t>
            </a:r>
            <a:endParaRPr lang="en-AU" sz="3600" b="1" dirty="0">
              <a:solidFill>
                <a:schemeClr val="accent4">
                  <a:lumMod val="75000"/>
                </a:schemeClr>
              </a:solidFill>
            </a:endParaRPr>
          </a:p>
        </p:txBody>
      </p:sp>
      <p:sp>
        <p:nvSpPr>
          <p:cNvPr id="3" name="Content Placeholder 2"/>
          <p:cNvSpPr>
            <a:spLocks noGrp="1"/>
          </p:cNvSpPr>
          <p:nvPr>
            <p:ph idx="1"/>
          </p:nvPr>
        </p:nvSpPr>
        <p:spPr>
          <a:xfrm>
            <a:off x="212436" y="1597892"/>
            <a:ext cx="11684000" cy="4996872"/>
          </a:xfrm>
        </p:spPr>
        <p:txBody>
          <a:bodyPr>
            <a:normAutofit lnSpcReduction="10000"/>
          </a:bodyPr>
          <a:lstStyle/>
          <a:p>
            <a:r>
              <a:rPr lang="en-AU" altLang="en-US" sz="2400" dirty="0">
                <a:solidFill>
                  <a:schemeClr val="accent4">
                    <a:lumMod val="75000"/>
                  </a:schemeClr>
                </a:solidFill>
                <a:cs typeface="Arial" panose="020B0604020202020204" pitchFamily="34" charset="0"/>
              </a:rPr>
              <a:t>Access to health services and facilities is essential to health and well-being. </a:t>
            </a:r>
          </a:p>
          <a:p>
            <a:r>
              <a:rPr lang="en-AU" altLang="en-US" sz="2400" dirty="0">
                <a:solidFill>
                  <a:schemeClr val="accent4">
                    <a:lumMod val="75000"/>
                  </a:schemeClr>
                </a:solidFill>
                <a:cs typeface="Arial" panose="020B0604020202020204" pitchFamily="34" charset="0"/>
              </a:rPr>
              <a:t>The cornerstone of Australia’s health care system is </a:t>
            </a:r>
            <a:r>
              <a:rPr lang="en-AU" altLang="en-US" sz="2400" dirty="0">
                <a:solidFill>
                  <a:schemeClr val="accent1"/>
                </a:solidFill>
                <a:cs typeface="Arial" panose="020B0604020202020204" pitchFamily="34" charset="0"/>
              </a:rPr>
              <a:t>Medicare</a:t>
            </a:r>
            <a:r>
              <a:rPr lang="en-AU" altLang="en-US" sz="2400" dirty="0">
                <a:solidFill>
                  <a:schemeClr val="accent4">
                    <a:lumMod val="75000"/>
                  </a:schemeClr>
                </a:solidFill>
                <a:cs typeface="Arial" panose="020B0604020202020204" pitchFamily="34" charset="0"/>
              </a:rPr>
              <a:t>. Medicare is designed to allow simple and equitable access to all Australian citizens regardless of location and socio-economic status. </a:t>
            </a:r>
          </a:p>
          <a:p>
            <a:r>
              <a:rPr lang="en-AU" altLang="en-US" sz="2400" dirty="0">
                <a:solidFill>
                  <a:schemeClr val="accent4">
                    <a:lumMod val="75000"/>
                  </a:schemeClr>
                </a:solidFill>
                <a:cs typeface="Arial" panose="020B0604020202020204" pitchFamily="34" charset="0"/>
              </a:rPr>
              <a:t>Supporting programs, such as the </a:t>
            </a:r>
            <a:r>
              <a:rPr lang="en-AU" altLang="en-US" sz="2400" dirty="0">
                <a:solidFill>
                  <a:schemeClr val="accent1"/>
                </a:solidFill>
                <a:cs typeface="Arial" panose="020B0604020202020204" pitchFamily="34" charset="0"/>
              </a:rPr>
              <a:t>Medicare Safety Net </a:t>
            </a:r>
            <a:r>
              <a:rPr lang="en-AU" altLang="en-US" sz="2400" dirty="0">
                <a:solidFill>
                  <a:schemeClr val="accent4">
                    <a:lumMod val="75000"/>
                  </a:schemeClr>
                </a:solidFill>
                <a:cs typeface="Arial" panose="020B0604020202020204" pitchFamily="34" charset="0"/>
              </a:rPr>
              <a:t>(the amount of what </a:t>
            </a:r>
            <a:r>
              <a:rPr lang="en-AU" altLang="en-US" sz="2400" dirty="0" smtClean="0">
                <a:solidFill>
                  <a:schemeClr val="accent4">
                    <a:lumMod val="75000"/>
                  </a:schemeClr>
                </a:solidFill>
                <a:cs typeface="Arial" panose="020B0604020202020204" pitchFamily="34" charset="0"/>
              </a:rPr>
              <a:t>people </a:t>
            </a:r>
            <a:r>
              <a:rPr lang="en-AU" altLang="en-US" sz="2400" dirty="0">
                <a:solidFill>
                  <a:schemeClr val="accent4">
                    <a:lumMod val="75000"/>
                  </a:schemeClr>
                </a:solidFill>
                <a:cs typeface="Arial" panose="020B0604020202020204" pitchFamily="34" charset="0"/>
              </a:rPr>
              <a:t>need to pay is capped) and </a:t>
            </a:r>
            <a:r>
              <a:rPr lang="en-AU" altLang="en-US" sz="2400" dirty="0">
                <a:solidFill>
                  <a:schemeClr val="accent1"/>
                </a:solidFill>
                <a:cs typeface="Arial" panose="020B0604020202020204" pitchFamily="34" charset="0"/>
              </a:rPr>
              <a:t>Pharmaceutical Beneﬁts Scheme </a:t>
            </a:r>
            <a:r>
              <a:rPr lang="en-AU" altLang="en-US" sz="2400" dirty="0">
                <a:solidFill>
                  <a:schemeClr val="accent4">
                    <a:lumMod val="75000"/>
                  </a:schemeClr>
                </a:solidFill>
                <a:cs typeface="Arial" panose="020B0604020202020204" pitchFamily="34" charset="0"/>
              </a:rPr>
              <a:t>(government subsidising medicines</a:t>
            </a:r>
            <a:r>
              <a:rPr lang="en-AU" altLang="en-US" sz="2400" dirty="0" smtClean="0">
                <a:solidFill>
                  <a:schemeClr val="accent4">
                    <a:lumMod val="75000"/>
                  </a:schemeClr>
                </a:solidFill>
                <a:cs typeface="Arial" panose="020B0604020202020204" pitchFamily="34" charset="0"/>
              </a:rPr>
              <a:t>), </a:t>
            </a:r>
            <a:r>
              <a:rPr lang="en-AU" altLang="en-US" sz="2400" dirty="0">
                <a:solidFill>
                  <a:schemeClr val="accent4">
                    <a:lumMod val="75000"/>
                  </a:schemeClr>
                </a:solidFill>
                <a:cs typeface="Arial" panose="020B0604020202020204" pitchFamily="34" charset="0"/>
              </a:rPr>
              <a:t>are also in place to promote equity of access.</a:t>
            </a:r>
          </a:p>
          <a:p>
            <a:r>
              <a:rPr lang="en-AU" altLang="en-US" sz="2400" dirty="0">
                <a:solidFill>
                  <a:schemeClr val="accent4">
                    <a:lumMod val="75000"/>
                  </a:schemeClr>
                </a:solidFill>
                <a:cs typeface="Arial" panose="020B0604020202020204" pitchFamily="34" charset="0"/>
              </a:rPr>
              <a:t>Although, in principle, equity of access is the intention, some individuals and groups ﬁnd it diﬃcult to access appropriate health services and </a:t>
            </a:r>
            <a:r>
              <a:rPr lang="en-AU" altLang="en-US" sz="2400" dirty="0" smtClean="0">
                <a:solidFill>
                  <a:schemeClr val="accent4">
                    <a:lumMod val="75000"/>
                  </a:schemeClr>
                </a:solidFill>
                <a:cs typeface="Arial" panose="020B0604020202020204" pitchFamily="34" charset="0"/>
              </a:rPr>
              <a:t>facilities </a:t>
            </a:r>
            <a:r>
              <a:rPr lang="mr-IN" altLang="en-US" sz="2400" dirty="0" smtClean="0">
                <a:solidFill>
                  <a:schemeClr val="accent4">
                    <a:lumMod val="75000"/>
                  </a:schemeClr>
                </a:solidFill>
                <a:cs typeface="Arial" panose="020B0604020202020204" pitchFamily="34" charset="0"/>
              </a:rPr>
              <a:t>–</a:t>
            </a:r>
            <a:r>
              <a:rPr lang="en-AU" altLang="en-US" sz="2400" dirty="0" smtClean="0">
                <a:solidFill>
                  <a:schemeClr val="accent4">
                    <a:lumMod val="75000"/>
                  </a:schemeClr>
                </a:solidFill>
                <a:cs typeface="Arial" panose="020B0604020202020204" pitchFamily="34" charset="0"/>
              </a:rPr>
              <a:t> ATSI and Rural and Remote.</a:t>
            </a:r>
            <a:endParaRPr lang="en-AU" altLang="en-US" sz="2400" dirty="0">
              <a:solidFill>
                <a:schemeClr val="accent4">
                  <a:lumMod val="75000"/>
                </a:schemeClr>
              </a:solidFill>
              <a:cs typeface="Arial" panose="020B0604020202020204" pitchFamily="34" charset="0"/>
            </a:endParaRPr>
          </a:p>
          <a:p>
            <a:r>
              <a:rPr lang="en-AU" altLang="en-US" sz="2400" dirty="0">
                <a:solidFill>
                  <a:schemeClr val="accent4">
                    <a:lumMod val="75000"/>
                  </a:schemeClr>
                </a:solidFill>
                <a:cs typeface="Arial" panose="020B0604020202020204" pitchFamily="34" charset="0"/>
              </a:rPr>
              <a:t>Medicare does not fully cover, or provide access to, a range of medical services that are vital for maintaining good health. This places people of low SES at a disadvantage. EG speech therapy and physiotherapy.</a:t>
            </a:r>
          </a:p>
          <a:p>
            <a:pPr marL="0" indent="0">
              <a:buNone/>
            </a:pPr>
            <a:endParaRPr lang="en-AU" dirty="0"/>
          </a:p>
        </p:txBody>
      </p:sp>
    </p:spTree>
    <p:extLst>
      <p:ext uri="{BB962C8B-B14F-4D97-AF65-F5344CB8AC3E}">
        <p14:creationId xmlns:p14="http://schemas.microsoft.com/office/powerpoint/2010/main" val="304784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597" y="210198"/>
            <a:ext cx="6860309" cy="1293028"/>
          </a:xfrm>
        </p:spPr>
        <p:txBody>
          <a:bodyPr>
            <a:normAutofit/>
          </a:bodyPr>
          <a:lstStyle/>
          <a:p>
            <a:r>
              <a:rPr lang="en-AU" sz="3600" b="1" dirty="0" smtClean="0">
                <a:solidFill>
                  <a:schemeClr val="accent4">
                    <a:lumMod val="75000"/>
                  </a:schemeClr>
                </a:solidFill>
              </a:rPr>
              <a:t>Equity of access to health facilities and services</a:t>
            </a:r>
            <a:endParaRPr lang="en-AU" sz="3600" b="1" dirty="0">
              <a:solidFill>
                <a:schemeClr val="accent4">
                  <a:lumMod val="75000"/>
                </a:schemeClr>
              </a:solidFill>
            </a:endParaRPr>
          </a:p>
        </p:txBody>
      </p:sp>
      <p:sp>
        <p:nvSpPr>
          <p:cNvPr id="3" name="Content Placeholder 2"/>
          <p:cNvSpPr>
            <a:spLocks noGrp="1"/>
          </p:cNvSpPr>
          <p:nvPr>
            <p:ph idx="1"/>
          </p:nvPr>
        </p:nvSpPr>
        <p:spPr>
          <a:xfrm>
            <a:off x="212436" y="1597892"/>
            <a:ext cx="11684000" cy="4996872"/>
          </a:xfrm>
        </p:spPr>
        <p:txBody>
          <a:bodyPr>
            <a:normAutofit/>
          </a:bodyPr>
          <a:lstStyle/>
          <a:p>
            <a:r>
              <a:rPr lang="en-AU" altLang="en-US" sz="2800" dirty="0" smtClean="0">
                <a:solidFill>
                  <a:schemeClr val="accent4">
                    <a:lumMod val="75000"/>
                  </a:schemeClr>
                </a:solidFill>
                <a:cs typeface="Arial" panose="020B0604020202020204" pitchFamily="34" charset="0"/>
              </a:rPr>
              <a:t>Access </a:t>
            </a:r>
            <a:r>
              <a:rPr lang="en-AU" altLang="en-US" sz="2800" dirty="0">
                <a:solidFill>
                  <a:schemeClr val="accent4">
                    <a:lumMod val="75000"/>
                  </a:schemeClr>
                </a:solidFill>
                <a:cs typeface="Arial" panose="020B0604020202020204" pitchFamily="34" charset="0"/>
              </a:rPr>
              <a:t>to health services has also been hampered in recent years by overcrowding and lack of bed availability in public hospitals. </a:t>
            </a:r>
          </a:p>
          <a:p>
            <a:r>
              <a:rPr lang="en-US" sz="2800" dirty="0">
                <a:solidFill>
                  <a:schemeClr val="accent4">
                    <a:lumMod val="75000"/>
                  </a:schemeClr>
                </a:solidFill>
              </a:rPr>
              <a:t>Royal Flying Doctors, e-Health records and Telehealth technology has been introduced to address </a:t>
            </a:r>
            <a:r>
              <a:rPr lang="en-US" sz="2800" dirty="0" smtClean="0">
                <a:solidFill>
                  <a:schemeClr val="accent4">
                    <a:lumMod val="75000"/>
                  </a:schemeClr>
                </a:solidFill>
              </a:rPr>
              <a:t>inequity</a:t>
            </a:r>
            <a:endParaRPr lang="en-AU" altLang="en-US" sz="2800" dirty="0">
              <a:solidFill>
                <a:schemeClr val="accent4">
                  <a:lumMod val="75000"/>
                </a:schemeClr>
              </a:solidFill>
              <a:cs typeface="Arial" panose="020B0604020202020204" pitchFamily="34" charset="0"/>
            </a:endParaRPr>
          </a:p>
          <a:p>
            <a:r>
              <a:rPr lang="en-AU" altLang="en-US" sz="2800" dirty="0">
                <a:solidFill>
                  <a:schemeClr val="accent4">
                    <a:lumMod val="75000"/>
                  </a:schemeClr>
                </a:solidFill>
                <a:cs typeface="Arial" panose="020B0604020202020204" pitchFamily="34" charset="0"/>
              </a:rPr>
              <a:t>People from non-English speaking backgrounds and diﬀerent cultures might also not take full advantage of the services available to them.</a:t>
            </a:r>
          </a:p>
          <a:p>
            <a:r>
              <a:rPr lang="en-AU" altLang="en-US" sz="2800" dirty="0">
                <a:solidFill>
                  <a:schemeClr val="accent4">
                    <a:lumMod val="75000"/>
                  </a:schemeClr>
                </a:solidFill>
                <a:cs typeface="Arial" panose="020B0604020202020204" pitchFamily="34" charset="0"/>
              </a:rPr>
              <a:t>Actively involving these communities in the establishment and delivery of their health services will result in more eﬀective care and improved health choices.</a:t>
            </a:r>
          </a:p>
          <a:p>
            <a:endParaRPr lang="en-AU" dirty="0"/>
          </a:p>
        </p:txBody>
      </p:sp>
    </p:spTree>
    <p:extLst>
      <p:ext uri="{BB962C8B-B14F-4D97-AF65-F5344CB8AC3E}">
        <p14:creationId xmlns:p14="http://schemas.microsoft.com/office/powerpoint/2010/main" val="2640724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544" y="329185"/>
            <a:ext cx="7839456" cy="877823"/>
          </a:xfrm>
        </p:spPr>
        <p:txBody>
          <a:bodyPr>
            <a:normAutofit/>
          </a:bodyPr>
          <a:lstStyle/>
          <a:p>
            <a:pPr algn="ctr"/>
            <a:r>
              <a:rPr lang="en-US" sz="2400" b="1" dirty="0" smtClean="0">
                <a:solidFill>
                  <a:schemeClr val="accent4">
                    <a:lumMod val="75000"/>
                  </a:schemeClr>
                </a:solidFill>
              </a:rPr>
              <a:t>Health care expenditure V expenditure on early intervention &amp; prevention</a:t>
            </a:r>
            <a:endParaRPr lang="en-US" sz="2400" b="1" dirty="0">
              <a:solidFill>
                <a:schemeClr val="accent4">
                  <a:lumMod val="75000"/>
                </a:schemeClr>
              </a:solidFill>
            </a:endParaRPr>
          </a:p>
        </p:txBody>
      </p:sp>
      <p:pic>
        <p:nvPicPr>
          <p:cNvPr id="6" name="Picture 5"/>
          <p:cNvPicPr>
            <a:picLocks noChangeAspect="1"/>
          </p:cNvPicPr>
          <p:nvPr/>
        </p:nvPicPr>
        <p:blipFill>
          <a:blip r:embed="rId2"/>
          <a:stretch>
            <a:fillRect/>
          </a:stretch>
        </p:blipFill>
        <p:spPr>
          <a:xfrm>
            <a:off x="2969006" y="1207008"/>
            <a:ext cx="6411046" cy="5413502"/>
          </a:xfrm>
          <a:prstGeom prst="rect">
            <a:avLst/>
          </a:prstGeom>
        </p:spPr>
      </p:pic>
    </p:spTree>
    <p:extLst>
      <p:ext uri="{BB962C8B-B14F-4D97-AF65-F5344CB8AC3E}">
        <p14:creationId xmlns:p14="http://schemas.microsoft.com/office/powerpoint/2010/main" val="206629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0872" y="588883"/>
            <a:ext cx="8181107" cy="1027481"/>
          </a:xfrm>
        </p:spPr>
        <p:txBody>
          <a:bodyPr>
            <a:normAutofit/>
          </a:bodyPr>
          <a:lstStyle/>
          <a:p>
            <a:pPr algn="ctr"/>
            <a:r>
              <a:rPr lang="en-AU" sz="3200" b="1" dirty="0" smtClean="0">
                <a:solidFill>
                  <a:schemeClr val="accent4">
                    <a:lumMod val="75000"/>
                  </a:schemeClr>
                </a:solidFill>
              </a:rPr>
              <a:t>Health care expenditure vs early intervention and prevention </a:t>
            </a:r>
            <a:endParaRPr lang="en-AU" sz="3200" b="1" dirty="0">
              <a:solidFill>
                <a:schemeClr val="accent4">
                  <a:lumMod val="75000"/>
                </a:schemeClr>
              </a:solidFill>
            </a:endParaRPr>
          </a:p>
        </p:txBody>
      </p:sp>
      <p:sp>
        <p:nvSpPr>
          <p:cNvPr id="3" name="Content Placeholder 2"/>
          <p:cNvSpPr>
            <a:spLocks noGrp="1"/>
          </p:cNvSpPr>
          <p:nvPr>
            <p:ph idx="1"/>
          </p:nvPr>
        </p:nvSpPr>
        <p:spPr>
          <a:xfrm>
            <a:off x="249381" y="1736436"/>
            <a:ext cx="11702473" cy="4932219"/>
          </a:xfrm>
        </p:spPr>
        <p:txBody>
          <a:bodyPr>
            <a:normAutofit/>
          </a:bodyPr>
          <a:lstStyle/>
          <a:p>
            <a:r>
              <a:rPr lang="en-AU" altLang="en-US" sz="2400" dirty="0">
                <a:solidFill>
                  <a:schemeClr val="accent4">
                    <a:lumMod val="75000"/>
                  </a:schemeClr>
                </a:solidFill>
                <a:cs typeface="Arial" panose="020B0604020202020204" pitchFamily="34" charset="0"/>
              </a:rPr>
              <a:t>Health-care </a:t>
            </a:r>
            <a:r>
              <a:rPr lang="en-AU" altLang="en-US" sz="2400" dirty="0" smtClean="0">
                <a:solidFill>
                  <a:schemeClr val="accent4">
                    <a:lumMod val="75000"/>
                  </a:schemeClr>
                </a:solidFill>
                <a:cs typeface="Arial" panose="020B0604020202020204" pitchFamily="34" charset="0"/>
              </a:rPr>
              <a:t>expenditure - allocation </a:t>
            </a:r>
            <a:r>
              <a:rPr lang="en-AU" altLang="en-US" sz="2400" dirty="0">
                <a:solidFill>
                  <a:schemeClr val="accent4">
                    <a:lumMod val="75000"/>
                  </a:schemeClr>
                </a:solidFill>
                <a:cs typeface="Arial" panose="020B0604020202020204" pitchFamily="34" charset="0"/>
              </a:rPr>
              <a:t>of funding and other economic resources for the provision and consumption of health services. </a:t>
            </a:r>
            <a:endParaRPr lang="en-AU" altLang="en-US" sz="2400" dirty="0" smtClean="0">
              <a:solidFill>
                <a:schemeClr val="accent4">
                  <a:lumMod val="75000"/>
                </a:schemeClr>
              </a:solidFill>
              <a:cs typeface="Arial" panose="020B0604020202020204" pitchFamily="34" charset="0"/>
            </a:endParaRPr>
          </a:p>
          <a:p>
            <a:r>
              <a:rPr lang="en-AU" altLang="en-US" sz="2400" dirty="0" smtClean="0">
                <a:solidFill>
                  <a:schemeClr val="accent4">
                    <a:lumMod val="75000"/>
                  </a:schemeClr>
                </a:solidFill>
                <a:cs typeface="Arial" panose="020B0604020202020204" pitchFamily="34" charset="0"/>
              </a:rPr>
              <a:t>Includes </a:t>
            </a:r>
            <a:r>
              <a:rPr lang="en-AU" altLang="en-US" sz="2400" dirty="0">
                <a:solidFill>
                  <a:schemeClr val="accent4">
                    <a:lumMod val="75000"/>
                  </a:schemeClr>
                </a:solidFill>
                <a:cs typeface="Arial" panose="020B0604020202020204" pitchFamily="34" charset="0"/>
              </a:rPr>
              <a:t>expenditure by Australian state and territory governments, as well as private health insurance, households and individuals. </a:t>
            </a:r>
            <a:endParaRPr lang="en-AU" altLang="en-US" sz="2400" dirty="0" smtClean="0">
              <a:solidFill>
                <a:schemeClr val="accent4">
                  <a:lumMod val="75000"/>
                </a:schemeClr>
              </a:solidFill>
              <a:cs typeface="Arial" panose="020B0604020202020204" pitchFamily="34" charset="0"/>
            </a:endParaRPr>
          </a:p>
          <a:p>
            <a:r>
              <a:rPr lang="en-AU" altLang="en-US" sz="2400" dirty="0" smtClean="0">
                <a:solidFill>
                  <a:schemeClr val="accent4">
                    <a:lumMod val="75000"/>
                  </a:schemeClr>
                </a:solidFill>
                <a:cs typeface="Arial" panose="020B0604020202020204" pitchFamily="34" charset="0"/>
              </a:rPr>
              <a:t>In </a:t>
            </a:r>
            <a:r>
              <a:rPr lang="en-AU" altLang="en-US" sz="2400" dirty="0">
                <a:solidFill>
                  <a:schemeClr val="accent4">
                    <a:lumMod val="75000"/>
                  </a:schemeClr>
                </a:solidFill>
                <a:cs typeface="Arial" panose="020B0604020202020204" pitchFamily="34" charset="0"/>
              </a:rPr>
              <a:t>2016–17, the Australian </a:t>
            </a:r>
            <a:r>
              <a:rPr lang="en-AU" altLang="en-US" sz="2400" dirty="0" smtClean="0">
                <a:solidFill>
                  <a:schemeClr val="accent4">
                    <a:lumMod val="75000"/>
                  </a:schemeClr>
                </a:solidFill>
                <a:cs typeface="Arial" panose="020B0604020202020204" pitchFamily="34" charset="0"/>
              </a:rPr>
              <a:t>Federal Government </a:t>
            </a:r>
            <a:r>
              <a:rPr lang="en-AU" altLang="en-US" sz="2400" dirty="0">
                <a:solidFill>
                  <a:schemeClr val="accent4">
                    <a:lumMod val="75000"/>
                  </a:schemeClr>
                </a:solidFill>
                <a:cs typeface="Arial" panose="020B0604020202020204" pitchFamily="34" charset="0"/>
              </a:rPr>
              <a:t>budget </a:t>
            </a:r>
            <a:r>
              <a:rPr lang="en-AU" altLang="en-US" sz="2400" dirty="0" smtClean="0">
                <a:solidFill>
                  <a:schemeClr val="accent4">
                    <a:lumMod val="75000"/>
                  </a:schemeClr>
                </a:solidFill>
                <a:cs typeface="Arial" panose="020B0604020202020204" pitchFamily="34" charset="0"/>
              </a:rPr>
              <a:t>included: </a:t>
            </a:r>
          </a:p>
          <a:p>
            <a:pPr lvl="1"/>
            <a:r>
              <a:rPr lang="en-AU" altLang="en-US" sz="2200" dirty="0" smtClean="0">
                <a:solidFill>
                  <a:schemeClr val="accent4">
                    <a:lumMod val="75000"/>
                  </a:schemeClr>
                </a:solidFill>
                <a:cs typeface="Arial" panose="020B0604020202020204" pitchFamily="34" charset="0"/>
              </a:rPr>
              <a:t>$</a:t>
            </a:r>
            <a:r>
              <a:rPr lang="en-AU" altLang="en-US" sz="2200" dirty="0">
                <a:solidFill>
                  <a:schemeClr val="accent4">
                    <a:lumMod val="75000"/>
                  </a:schemeClr>
                </a:solidFill>
                <a:cs typeface="Arial" panose="020B0604020202020204" pitchFamily="34" charset="0"/>
              </a:rPr>
              <a:t>71.4 billion on health </a:t>
            </a:r>
            <a:r>
              <a:rPr lang="en-AU" altLang="en-US" sz="2200" dirty="0" smtClean="0">
                <a:solidFill>
                  <a:schemeClr val="accent4">
                    <a:lumMod val="75000"/>
                  </a:schemeClr>
                </a:solidFill>
                <a:cs typeface="Arial" panose="020B0604020202020204" pitchFamily="34" charset="0"/>
              </a:rPr>
              <a:t>programs</a:t>
            </a:r>
          </a:p>
          <a:p>
            <a:pPr lvl="1"/>
            <a:r>
              <a:rPr lang="en-AU" altLang="en-US" sz="2200" dirty="0" smtClean="0">
                <a:solidFill>
                  <a:schemeClr val="accent4">
                    <a:lumMod val="75000"/>
                  </a:schemeClr>
                </a:solidFill>
                <a:cs typeface="Arial" panose="020B0604020202020204" pitchFamily="34" charset="0"/>
              </a:rPr>
              <a:t>$</a:t>
            </a:r>
            <a:r>
              <a:rPr lang="en-AU" altLang="en-US" sz="2200" dirty="0">
                <a:solidFill>
                  <a:schemeClr val="accent4">
                    <a:lumMod val="75000"/>
                  </a:schemeClr>
                </a:solidFill>
                <a:cs typeface="Arial" panose="020B0604020202020204" pitchFamily="34" charset="0"/>
              </a:rPr>
              <a:t>22.7 billion on </a:t>
            </a:r>
            <a:r>
              <a:rPr lang="en-AU" altLang="en-US" sz="2200" dirty="0" smtClean="0">
                <a:solidFill>
                  <a:schemeClr val="accent4">
                    <a:lumMod val="75000"/>
                  </a:schemeClr>
                </a:solidFill>
                <a:cs typeface="Arial" panose="020B0604020202020204" pitchFamily="34" charset="0"/>
              </a:rPr>
              <a:t>Medicare</a:t>
            </a:r>
          </a:p>
          <a:p>
            <a:pPr lvl="1"/>
            <a:r>
              <a:rPr lang="en-AU" altLang="en-US" sz="2200" dirty="0" smtClean="0">
                <a:solidFill>
                  <a:schemeClr val="accent4">
                    <a:lumMod val="75000"/>
                  </a:schemeClr>
                </a:solidFill>
                <a:cs typeface="Arial" panose="020B0604020202020204" pitchFamily="34" charset="0"/>
              </a:rPr>
              <a:t>$</a:t>
            </a:r>
            <a:r>
              <a:rPr lang="en-AU" altLang="en-US" sz="2200" dirty="0">
                <a:solidFill>
                  <a:schemeClr val="accent4">
                    <a:lumMod val="75000"/>
                  </a:schemeClr>
                </a:solidFill>
                <a:cs typeface="Arial" panose="020B0604020202020204" pitchFamily="34" charset="0"/>
              </a:rPr>
              <a:t>17.9 billion on </a:t>
            </a:r>
            <a:r>
              <a:rPr lang="en-AU" altLang="en-US" sz="2200" dirty="0" smtClean="0">
                <a:solidFill>
                  <a:schemeClr val="accent4">
                    <a:lumMod val="75000"/>
                  </a:schemeClr>
                </a:solidFill>
                <a:cs typeface="Arial" panose="020B0604020202020204" pitchFamily="34" charset="0"/>
              </a:rPr>
              <a:t>hospitals</a:t>
            </a:r>
          </a:p>
          <a:p>
            <a:pPr lvl="1"/>
            <a:r>
              <a:rPr lang="en-AU" altLang="en-US" sz="2200" dirty="0" smtClean="0">
                <a:solidFill>
                  <a:schemeClr val="accent4">
                    <a:lumMod val="75000"/>
                  </a:schemeClr>
                </a:solidFill>
                <a:cs typeface="Arial" panose="020B0604020202020204" pitchFamily="34" charset="0"/>
              </a:rPr>
              <a:t>$10.4 </a:t>
            </a:r>
            <a:r>
              <a:rPr lang="en-AU" altLang="en-US" sz="2200" dirty="0">
                <a:solidFill>
                  <a:schemeClr val="accent4">
                    <a:lumMod val="75000"/>
                  </a:schemeClr>
                </a:solidFill>
                <a:cs typeface="Arial" panose="020B0604020202020204" pitchFamily="34" charset="0"/>
              </a:rPr>
              <a:t>billion on the Pharmaceutical </a:t>
            </a:r>
            <a:r>
              <a:rPr lang="en-AU" altLang="en-US" sz="2200" dirty="0" smtClean="0">
                <a:solidFill>
                  <a:schemeClr val="accent4">
                    <a:lumMod val="75000"/>
                  </a:schemeClr>
                </a:solidFill>
                <a:cs typeface="Arial" panose="020B0604020202020204" pitchFamily="34" charset="0"/>
              </a:rPr>
              <a:t>Benefits </a:t>
            </a:r>
            <a:r>
              <a:rPr lang="en-AU" altLang="en-US" sz="2200" dirty="0">
                <a:solidFill>
                  <a:schemeClr val="accent4">
                    <a:lumMod val="75000"/>
                  </a:schemeClr>
                </a:solidFill>
                <a:cs typeface="Arial" panose="020B0604020202020204" pitchFamily="34" charset="0"/>
              </a:rPr>
              <a:t>Scheme.</a:t>
            </a:r>
            <a:endParaRPr lang="en-AU" altLang="en-US" sz="2200" dirty="0" smtClean="0">
              <a:solidFill>
                <a:schemeClr val="accent4">
                  <a:lumMod val="75000"/>
                </a:schemeClr>
              </a:solidFill>
              <a:cs typeface="Arial" panose="020B0604020202020204" pitchFamily="34" charset="0"/>
            </a:endParaRPr>
          </a:p>
        </p:txBody>
      </p:sp>
    </p:spTree>
    <p:extLst>
      <p:ext uri="{BB962C8B-B14F-4D97-AF65-F5344CB8AC3E}">
        <p14:creationId xmlns:p14="http://schemas.microsoft.com/office/powerpoint/2010/main" val="56303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190" y="301597"/>
            <a:ext cx="8610600" cy="1293028"/>
          </a:xfrm>
        </p:spPr>
        <p:txBody>
          <a:bodyPr/>
          <a:lstStyle/>
          <a:p>
            <a:r>
              <a:rPr lang="en-AU" b="1" dirty="0" smtClean="0">
                <a:solidFill>
                  <a:schemeClr val="accent4">
                    <a:lumMod val="75000"/>
                  </a:schemeClr>
                </a:solidFill>
              </a:rPr>
              <a:t>Health care in Australia</a:t>
            </a:r>
            <a:endParaRPr lang="en-AU" b="1" dirty="0">
              <a:solidFill>
                <a:schemeClr val="accent4">
                  <a:lumMod val="75000"/>
                </a:schemeClr>
              </a:solidFill>
            </a:endParaRPr>
          </a:p>
        </p:txBody>
      </p:sp>
      <p:sp>
        <p:nvSpPr>
          <p:cNvPr id="3" name="Content Placeholder 2"/>
          <p:cNvSpPr>
            <a:spLocks noGrp="1"/>
          </p:cNvSpPr>
          <p:nvPr>
            <p:ph idx="1"/>
          </p:nvPr>
        </p:nvSpPr>
        <p:spPr>
          <a:xfrm>
            <a:off x="304799" y="1736436"/>
            <a:ext cx="11600873" cy="4821382"/>
          </a:xfrm>
        </p:spPr>
        <p:txBody>
          <a:bodyPr>
            <a:normAutofit lnSpcReduction="10000"/>
          </a:bodyPr>
          <a:lstStyle/>
          <a:p>
            <a:pPr marL="0" indent="0">
              <a:buNone/>
            </a:pPr>
            <a:r>
              <a:rPr lang="en-AU" b="1" dirty="0" smtClean="0">
                <a:solidFill>
                  <a:schemeClr val="accent4">
                    <a:lumMod val="75000"/>
                  </a:schemeClr>
                </a:solidFill>
              </a:rPr>
              <a:t>STUDENTS LEARN ABOUT:</a:t>
            </a:r>
            <a:r>
              <a:rPr lang="en-AU" dirty="0" smtClean="0">
                <a:solidFill>
                  <a:schemeClr val="accent4">
                    <a:lumMod val="75000"/>
                  </a:schemeClr>
                </a:solidFill>
              </a:rPr>
              <a:t>	</a:t>
            </a:r>
          </a:p>
          <a:p>
            <a:pPr lvl="1"/>
            <a:r>
              <a:rPr lang="en-AU" dirty="0" smtClean="0">
                <a:solidFill>
                  <a:schemeClr val="accent4">
                    <a:lumMod val="75000"/>
                  </a:schemeClr>
                </a:solidFill>
              </a:rPr>
              <a:t>Range/types of health facilities and services</a:t>
            </a:r>
          </a:p>
          <a:p>
            <a:pPr lvl="1"/>
            <a:r>
              <a:rPr lang="en-AU" dirty="0" smtClean="0">
                <a:solidFill>
                  <a:schemeClr val="accent4">
                    <a:lumMod val="75000"/>
                  </a:schemeClr>
                </a:solidFill>
              </a:rPr>
              <a:t>Responsibility for facilities and services</a:t>
            </a:r>
          </a:p>
          <a:p>
            <a:pPr lvl="1"/>
            <a:r>
              <a:rPr lang="en-AU" dirty="0" smtClean="0">
                <a:solidFill>
                  <a:schemeClr val="accent4">
                    <a:lumMod val="75000"/>
                  </a:schemeClr>
                </a:solidFill>
              </a:rPr>
              <a:t>Equity of access to health facilities and services</a:t>
            </a:r>
          </a:p>
          <a:p>
            <a:pPr lvl="1"/>
            <a:r>
              <a:rPr lang="en-AU" dirty="0" smtClean="0">
                <a:solidFill>
                  <a:schemeClr val="accent4">
                    <a:lumMod val="75000"/>
                  </a:schemeClr>
                </a:solidFill>
              </a:rPr>
              <a:t>Health care expenditure vs expenditure on early intervention and prevention</a:t>
            </a:r>
          </a:p>
          <a:p>
            <a:pPr lvl="1"/>
            <a:r>
              <a:rPr lang="en-AU" dirty="0" smtClean="0">
                <a:solidFill>
                  <a:schemeClr val="accent4">
                    <a:lumMod val="75000"/>
                  </a:schemeClr>
                </a:solidFill>
              </a:rPr>
              <a:t>Impact on emerging new treatments and technologies on health care </a:t>
            </a:r>
            <a:r>
              <a:rPr lang="en-AU" dirty="0" err="1" smtClean="0">
                <a:solidFill>
                  <a:schemeClr val="accent4">
                    <a:lumMod val="75000"/>
                  </a:schemeClr>
                </a:solidFill>
              </a:rPr>
              <a:t>eg</a:t>
            </a:r>
            <a:r>
              <a:rPr lang="en-AU" dirty="0" smtClean="0">
                <a:solidFill>
                  <a:schemeClr val="accent4">
                    <a:lumMod val="75000"/>
                  </a:schemeClr>
                </a:solidFill>
              </a:rPr>
              <a:t> cost, access</a:t>
            </a:r>
          </a:p>
          <a:p>
            <a:pPr lvl="1"/>
            <a:r>
              <a:rPr lang="en-AU" dirty="0" smtClean="0">
                <a:solidFill>
                  <a:schemeClr val="accent4">
                    <a:lumMod val="75000"/>
                  </a:schemeClr>
                </a:solidFill>
              </a:rPr>
              <a:t>Health insurance</a:t>
            </a:r>
          </a:p>
          <a:p>
            <a:pPr lvl="1"/>
            <a:endParaRPr lang="en-AU" dirty="0">
              <a:solidFill>
                <a:schemeClr val="accent4">
                  <a:lumMod val="75000"/>
                </a:schemeClr>
              </a:solidFill>
            </a:endParaRPr>
          </a:p>
          <a:p>
            <a:pPr marL="0" indent="0">
              <a:buNone/>
            </a:pPr>
            <a:r>
              <a:rPr lang="en-AU" b="1" dirty="0" smtClean="0">
                <a:solidFill>
                  <a:schemeClr val="accent4">
                    <a:lumMod val="75000"/>
                  </a:schemeClr>
                </a:solidFill>
              </a:rPr>
              <a:t>STUDENTS LEARN TO:</a:t>
            </a:r>
          </a:p>
          <a:p>
            <a:r>
              <a:rPr lang="en-AU" dirty="0" smtClean="0">
                <a:solidFill>
                  <a:schemeClr val="accent4">
                    <a:lumMod val="75000"/>
                  </a:schemeClr>
                </a:solidFill>
              </a:rPr>
              <a:t>Evaluate health care in Australia by investigating issues of access and adequacy in relation to social justice principles. Questions to explore include:</a:t>
            </a:r>
          </a:p>
          <a:p>
            <a:pPr lvl="1"/>
            <a:r>
              <a:rPr lang="en-AU" dirty="0" smtClean="0">
                <a:solidFill>
                  <a:schemeClr val="accent4">
                    <a:lumMod val="75000"/>
                  </a:schemeClr>
                </a:solidFill>
              </a:rPr>
              <a:t>How equitable is the access and support for all sections of the community?</a:t>
            </a:r>
          </a:p>
          <a:p>
            <a:pPr lvl="1"/>
            <a:r>
              <a:rPr lang="en-AU" dirty="0" smtClean="0">
                <a:solidFill>
                  <a:schemeClr val="accent4">
                    <a:lumMod val="75000"/>
                  </a:schemeClr>
                </a:solidFill>
              </a:rPr>
              <a:t>How much responsibility should the community assume for individual health problems?</a:t>
            </a:r>
          </a:p>
          <a:p>
            <a:pPr lvl="1"/>
            <a:r>
              <a:rPr lang="en-AU" dirty="0" smtClean="0">
                <a:solidFill>
                  <a:schemeClr val="accent4">
                    <a:lumMod val="75000"/>
                  </a:schemeClr>
                </a:solidFill>
              </a:rPr>
              <a:t>Describe the advantages and disadvantages of Medicare and private health insurance, </a:t>
            </a:r>
            <a:r>
              <a:rPr lang="en-AU" dirty="0" err="1" smtClean="0">
                <a:solidFill>
                  <a:schemeClr val="accent4">
                    <a:lumMod val="75000"/>
                  </a:schemeClr>
                </a:solidFill>
              </a:rPr>
              <a:t>eg</a:t>
            </a:r>
            <a:r>
              <a:rPr lang="en-AU" dirty="0" smtClean="0">
                <a:solidFill>
                  <a:schemeClr val="accent4">
                    <a:lumMod val="75000"/>
                  </a:schemeClr>
                </a:solidFill>
              </a:rPr>
              <a:t> costs, choice, ancillary benefits</a:t>
            </a:r>
          </a:p>
          <a:p>
            <a:pPr lvl="1"/>
            <a:endParaRPr lang="en-AU" dirty="0">
              <a:solidFill>
                <a:schemeClr val="accent4">
                  <a:lumMod val="75000"/>
                </a:schemeClr>
              </a:solidFill>
            </a:endParaRPr>
          </a:p>
        </p:txBody>
      </p:sp>
    </p:spTree>
    <p:extLst>
      <p:ext uri="{BB962C8B-B14F-4D97-AF65-F5344CB8AC3E}">
        <p14:creationId xmlns:p14="http://schemas.microsoft.com/office/powerpoint/2010/main" val="256048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208" y="374905"/>
            <a:ext cx="6825523" cy="868680"/>
          </a:xfrm>
        </p:spPr>
        <p:txBody>
          <a:bodyPr>
            <a:normAutofit fontScale="90000"/>
          </a:bodyPr>
          <a:lstStyle/>
          <a:p>
            <a:pPr algn="ctr"/>
            <a:r>
              <a:rPr lang="en-AU" sz="2800" b="1" dirty="0">
                <a:solidFill>
                  <a:schemeClr val="accent4">
                    <a:lumMod val="75000"/>
                  </a:schemeClr>
                </a:solidFill>
              </a:rPr>
              <a:t>Health care expenditure vs early intervention and prevention </a:t>
            </a:r>
            <a:r>
              <a:rPr lang="en-AU" sz="2800" b="1" dirty="0" smtClean="0">
                <a:solidFill>
                  <a:schemeClr val="accent4">
                    <a:lumMod val="75000"/>
                  </a:schemeClr>
                </a:solidFill>
              </a:rPr>
              <a:t>CONT…</a:t>
            </a:r>
            <a:endParaRPr lang="en-US" sz="2800" b="1" dirty="0">
              <a:solidFill>
                <a:schemeClr val="accent4">
                  <a:lumMod val="75000"/>
                </a:schemeClr>
              </a:solidFill>
            </a:endParaRPr>
          </a:p>
        </p:txBody>
      </p:sp>
      <p:sp>
        <p:nvSpPr>
          <p:cNvPr id="3" name="Content Placeholder 2"/>
          <p:cNvSpPr>
            <a:spLocks noGrp="1"/>
          </p:cNvSpPr>
          <p:nvPr>
            <p:ph idx="1"/>
          </p:nvPr>
        </p:nvSpPr>
        <p:spPr>
          <a:xfrm>
            <a:off x="283779" y="1576553"/>
            <a:ext cx="11634952" cy="4981901"/>
          </a:xfrm>
        </p:spPr>
        <p:txBody>
          <a:bodyPr>
            <a:normAutofit/>
          </a:bodyPr>
          <a:lstStyle/>
          <a:p>
            <a:r>
              <a:rPr lang="en-AU" dirty="0">
                <a:solidFill>
                  <a:schemeClr val="accent4">
                    <a:lumMod val="75000"/>
                  </a:schemeClr>
                </a:solidFill>
              </a:rPr>
              <a:t>Health-care expenditure has steadily been increasing and will continue to do so while the focus is on ‘curative’ </a:t>
            </a:r>
            <a:r>
              <a:rPr lang="en-AU" dirty="0" smtClean="0">
                <a:solidFill>
                  <a:schemeClr val="accent4">
                    <a:lumMod val="75000"/>
                  </a:schemeClr>
                </a:solidFill>
              </a:rPr>
              <a:t>medicine (rather than preventing it)</a:t>
            </a:r>
          </a:p>
          <a:p>
            <a:pPr lvl="1"/>
            <a:r>
              <a:rPr lang="en-AU" dirty="0" err="1" smtClean="0">
                <a:solidFill>
                  <a:schemeClr val="accent4">
                    <a:lumMod val="75000"/>
                  </a:schemeClr>
                </a:solidFill>
              </a:rPr>
              <a:t>Eg</a:t>
            </a:r>
            <a:r>
              <a:rPr lang="en-AU" dirty="0" smtClean="0">
                <a:solidFill>
                  <a:schemeClr val="accent4">
                    <a:lumMod val="75000"/>
                  </a:schemeClr>
                </a:solidFill>
              </a:rPr>
              <a:t> - costs </a:t>
            </a:r>
            <a:r>
              <a:rPr lang="en-AU" dirty="0">
                <a:solidFill>
                  <a:schemeClr val="accent4">
                    <a:lumMod val="75000"/>
                  </a:schemeClr>
                </a:solidFill>
              </a:rPr>
              <a:t>more to ‘cure’ a disease such as coronary heart disease once it has developed than it does to fund measures to prevent the illness occurring. </a:t>
            </a:r>
            <a:endParaRPr lang="en-AU" dirty="0" smtClean="0">
              <a:solidFill>
                <a:schemeClr val="accent4">
                  <a:lumMod val="75000"/>
                </a:schemeClr>
              </a:solidFill>
            </a:endParaRPr>
          </a:p>
          <a:p>
            <a:pPr lvl="1"/>
            <a:r>
              <a:rPr lang="en-AU" dirty="0" smtClean="0">
                <a:solidFill>
                  <a:schemeClr val="accent4">
                    <a:lumMod val="75000"/>
                  </a:schemeClr>
                </a:solidFill>
              </a:rPr>
              <a:t>Early </a:t>
            </a:r>
            <a:r>
              <a:rPr lang="en-AU" dirty="0">
                <a:solidFill>
                  <a:schemeClr val="accent4">
                    <a:lumMod val="75000"/>
                  </a:schemeClr>
                </a:solidFill>
              </a:rPr>
              <a:t>intervention might focus on education, healthy eating practices, weight control and active lifestyle activities. </a:t>
            </a:r>
            <a:endParaRPr lang="en-AU" dirty="0" smtClean="0">
              <a:solidFill>
                <a:schemeClr val="accent4">
                  <a:lumMod val="75000"/>
                </a:schemeClr>
              </a:solidFill>
            </a:endParaRPr>
          </a:p>
          <a:p>
            <a:pPr lvl="1"/>
            <a:r>
              <a:rPr lang="en-AU" dirty="0" smtClean="0">
                <a:solidFill>
                  <a:schemeClr val="accent4">
                    <a:lumMod val="75000"/>
                  </a:schemeClr>
                </a:solidFill>
              </a:rPr>
              <a:t>Curative </a:t>
            </a:r>
            <a:r>
              <a:rPr lang="en-AU" dirty="0">
                <a:solidFill>
                  <a:schemeClr val="accent4">
                    <a:lumMod val="75000"/>
                  </a:schemeClr>
                </a:solidFill>
              </a:rPr>
              <a:t>measures such as treatment of heart disease, stroke, clogged blood vessels, kidney failure, blindness and foot/leg amputation are </a:t>
            </a:r>
            <a:r>
              <a:rPr lang="en-AU" dirty="0" smtClean="0">
                <a:solidFill>
                  <a:schemeClr val="accent4">
                    <a:lumMod val="75000"/>
                  </a:schemeClr>
                </a:solidFill>
              </a:rPr>
              <a:t>more costly.</a:t>
            </a:r>
          </a:p>
          <a:p>
            <a:r>
              <a:rPr lang="en-AU" dirty="0" smtClean="0">
                <a:solidFill>
                  <a:schemeClr val="accent4">
                    <a:lumMod val="75000"/>
                  </a:schemeClr>
                </a:solidFill>
              </a:rPr>
              <a:t>Funding </a:t>
            </a:r>
            <a:r>
              <a:rPr lang="en-AU" dirty="0">
                <a:solidFill>
                  <a:schemeClr val="accent4">
                    <a:lumMod val="75000"/>
                  </a:schemeClr>
                </a:solidFill>
              </a:rPr>
              <a:t>for health promotion and illness prevention has increased in recent years.</a:t>
            </a:r>
          </a:p>
          <a:p>
            <a:endParaRPr lang="en-AU" dirty="0">
              <a:solidFill>
                <a:schemeClr val="accent4">
                  <a:lumMod val="75000"/>
                </a:schemeClr>
              </a:solidFill>
            </a:endParaRPr>
          </a:p>
        </p:txBody>
      </p:sp>
    </p:spTree>
    <p:extLst>
      <p:ext uri="{BB962C8B-B14F-4D97-AF65-F5344CB8AC3E}">
        <p14:creationId xmlns:p14="http://schemas.microsoft.com/office/powerpoint/2010/main" val="642084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309" y="504497"/>
            <a:ext cx="6709422" cy="844012"/>
          </a:xfrm>
        </p:spPr>
        <p:txBody>
          <a:bodyPr>
            <a:normAutofit fontScale="90000"/>
          </a:bodyPr>
          <a:lstStyle/>
          <a:p>
            <a:pPr algn="ctr"/>
            <a:r>
              <a:rPr lang="en-AU" sz="2800" b="1" dirty="0">
                <a:solidFill>
                  <a:schemeClr val="accent4">
                    <a:lumMod val="75000"/>
                  </a:schemeClr>
                </a:solidFill>
              </a:rPr>
              <a:t>Health care expenditure vs early intervention and prevention CONT…</a:t>
            </a:r>
            <a:endParaRPr lang="en-US" sz="2800" b="1" dirty="0">
              <a:solidFill>
                <a:schemeClr val="accent4">
                  <a:lumMod val="75000"/>
                </a:schemeClr>
              </a:solidFill>
            </a:endParaRPr>
          </a:p>
        </p:txBody>
      </p:sp>
      <p:sp>
        <p:nvSpPr>
          <p:cNvPr id="3" name="Content Placeholder 2"/>
          <p:cNvSpPr>
            <a:spLocks noGrp="1"/>
          </p:cNvSpPr>
          <p:nvPr>
            <p:ph idx="1"/>
          </p:nvPr>
        </p:nvSpPr>
        <p:spPr>
          <a:xfrm>
            <a:off x="283779" y="1576553"/>
            <a:ext cx="11634952" cy="4981901"/>
          </a:xfrm>
        </p:spPr>
        <p:txBody>
          <a:bodyPr>
            <a:normAutofit fontScale="92500" lnSpcReduction="20000"/>
          </a:bodyPr>
          <a:lstStyle/>
          <a:p>
            <a:pPr>
              <a:lnSpc>
                <a:spcPct val="120000"/>
              </a:lnSpc>
            </a:pPr>
            <a:r>
              <a:rPr lang="en-AU" dirty="0">
                <a:solidFill>
                  <a:schemeClr val="accent4">
                    <a:lumMod val="75000"/>
                  </a:schemeClr>
                </a:solidFill>
              </a:rPr>
              <a:t>Health-care </a:t>
            </a:r>
            <a:r>
              <a:rPr lang="en-AU" dirty="0" smtClean="0">
                <a:solidFill>
                  <a:schemeClr val="accent4">
                    <a:lumMod val="75000"/>
                  </a:schemeClr>
                </a:solidFill>
              </a:rPr>
              <a:t>expenditure still </a:t>
            </a:r>
            <a:r>
              <a:rPr lang="en-AU" dirty="0">
                <a:solidFill>
                  <a:schemeClr val="accent4">
                    <a:lumMod val="75000"/>
                  </a:schemeClr>
                </a:solidFill>
              </a:rPr>
              <a:t>far exceeds expenditure on illness prevention and </a:t>
            </a:r>
            <a:r>
              <a:rPr lang="en-AU" dirty="0" smtClean="0">
                <a:solidFill>
                  <a:schemeClr val="accent4">
                    <a:lumMod val="75000"/>
                  </a:schemeClr>
                </a:solidFill>
              </a:rPr>
              <a:t>health promotion - due to an emphasis on curing illness (dominating the allocation of public health </a:t>
            </a:r>
            <a:r>
              <a:rPr lang="en-AU" dirty="0">
                <a:solidFill>
                  <a:schemeClr val="accent4">
                    <a:lumMod val="75000"/>
                  </a:schemeClr>
                </a:solidFill>
              </a:rPr>
              <a:t>resources and </a:t>
            </a:r>
            <a:r>
              <a:rPr lang="en-AU" dirty="0" smtClean="0">
                <a:solidFill>
                  <a:schemeClr val="accent4">
                    <a:lumMod val="75000"/>
                  </a:schemeClr>
                </a:solidFill>
              </a:rPr>
              <a:t>spending). </a:t>
            </a:r>
          </a:p>
          <a:p>
            <a:pPr>
              <a:lnSpc>
                <a:spcPct val="120000"/>
              </a:lnSpc>
            </a:pPr>
            <a:r>
              <a:rPr lang="en-AU" dirty="0" smtClean="0">
                <a:solidFill>
                  <a:schemeClr val="accent4">
                    <a:lumMod val="75000"/>
                  </a:schemeClr>
                </a:solidFill>
              </a:rPr>
              <a:t>The </a:t>
            </a:r>
            <a:r>
              <a:rPr lang="en-AU" dirty="0">
                <a:solidFill>
                  <a:schemeClr val="accent4">
                    <a:lumMod val="75000"/>
                  </a:schemeClr>
                </a:solidFill>
              </a:rPr>
              <a:t>new public health model focuses on the social factors that lead to ill health. </a:t>
            </a:r>
            <a:endParaRPr lang="en-AU" dirty="0" smtClean="0">
              <a:solidFill>
                <a:schemeClr val="accent4">
                  <a:lumMod val="75000"/>
                </a:schemeClr>
              </a:solidFill>
            </a:endParaRPr>
          </a:p>
          <a:p>
            <a:pPr>
              <a:lnSpc>
                <a:spcPct val="120000"/>
              </a:lnSpc>
            </a:pPr>
            <a:r>
              <a:rPr lang="en-AU" dirty="0" smtClean="0">
                <a:solidFill>
                  <a:schemeClr val="accent4">
                    <a:lumMod val="75000"/>
                  </a:schemeClr>
                </a:solidFill>
              </a:rPr>
              <a:t>Places </a:t>
            </a:r>
            <a:r>
              <a:rPr lang="en-AU" dirty="0">
                <a:solidFill>
                  <a:schemeClr val="accent4">
                    <a:lumMod val="75000"/>
                  </a:schemeClr>
                </a:solidFill>
              </a:rPr>
              <a:t>the emphasis on health promotion as the most cost-effective </a:t>
            </a:r>
            <a:r>
              <a:rPr lang="en-AU" dirty="0" smtClean="0">
                <a:solidFill>
                  <a:schemeClr val="accent4">
                    <a:lumMod val="75000"/>
                  </a:schemeClr>
                </a:solidFill>
              </a:rPr>
              <a:t>to </a:t>
            </a:r>
            <a:r>
              <a:rPr lang="en-AU" dirty="0">
                <a:solidFill>
                  <a:schemeClr val="accent4">
                    <a:lumMod val="75000"/>
                  </a:schemeClr>
                </a:solidFill>
              </a:rPr>
              <a:t>address the social issues of health. </a:t>
            </a:r>
            <a:endParaRPr lang="en-AU" dirty="0" smtClean="0">
              <a:solidFill>
                <a:schemeClr val="accent4">
                  <a:lumMod val="75000"/>
                </a:schemeClr>
              </a:solidFill>
            </a:endParaRPr>
          </a:p>
          <a:p>
            <a:pPr>
              <a:lnSpc>
                <a:spcPct val="120000"/>
              </a:lnSpc>
            </a:pPr>
            <a:r>
              <a:rPr lang="en-AU" dirty="0" smtClean="0">
                <a:solidFill>
                  <a:schemeClr val="accent4">
                    <a:lumMod val="75000"/>
                  </a:schemeClr>
                </a:solidFill>
              </a:rPr>
              <a:t>Governments</a:t>
            </a:r>
            <a:r>
              <a:rPr lang="en-AU" dirty="0">
                <a:solidFill>
                  <a:schemeClr val="accent4">
                    <a:lumMod val="75000"/>
                  </a:schemeClr>
                </a:solidFill>
              </a:rPr>
              <a:t>, individuals and communities are being made more accountable for their expenditures. </a:t>
            </a:r>
            <a:endParaRPr lang="en-AU" dirty="0" smtClean="0">
              <a:solidFill>
                <a:schemeClr val="accent4">
                  <a:lumMod val="75000"/>
                </a:schemeClr>
              </a:solidFill>
            </a:endParaRPr>
          </a:p>
          <a:p>
            <a:pPr>
              <a:lnSpc>
                <a:spcPct val="120000"/>
              </a:lnSpc>
            </a:pPr>
            <a:r>
              <a:rPr lang="en-AU" dirty="0" smtClean="0">
                <a:solidFill>
                  <a:schemeClr val="accent4">
                    <a:lumMod val="75000"/>
                  </a:schemeClr>
                </a:solidFill>
              </a:rPr>
              <a:t>People </a:t>
            </a:r>
            <a:r>
              <a:rPr lang="en-AU" dirty="0">
                <a:solidFill>
                  <a:schemeClr val="accent4">
                    <a:lumMod val="75000"/>
                  </a:schemeClr>
                </a:solidFill>
              </a:rPr>
              <a:t>whose health is sound </a:t>
            </a:r>
            <a:r>
              <a:rPr lang="en-AU" dirty="0" smtClean="0">
                <a:solidFill>
                  <a:schemeClr val="accent4">
                    <a:lumMod val="75000"/>
                  </a:schemeClr>
                </a:solidFill>
              </a:rPr>
              <a:t>due to positive </a:t>
            </a:r>
            <a:r>
              <a:rPr lang="en-AU" dirty="0">
                <a:solidFill>
                  <a:schemeClr val="accent4">
                    <a:lumMod val="75000"/>
                  </a:schemeClr>
                </a:solidFill>
              </a:rPr>
              <a:t>health behaviours (exercising, not smoking, healthy eating and so on) resent paying increased taxes to support those who choose in-appropriate lifestyles. </a:t>
            </a:r>
            <a:endParaRPr lang="en-AU" dirty="0" smtClean="0">
              <a:solidFill>
                <a:schemeClr val="accent4">
                  <a:lumMod val="75000"/>
                </a:schemeClr>
              </a:solidFill>
            </a:endParaRPr>
          </a:p>
          <a:p>
            <a:pPr>
              <a:lnSpc>
                <a:spcPct val="120000"/>
              </a:lnSpc>
            </a:pPr>
            <a:r>
              <a:rPr lang="en-AU" dirty="0" smtClean="0">
                <a:solidFill>
                  <a:schemeClr val="accent4">
                    <a:lumMod val="75000"/>
                  </a:schemeClr>
                </a:solidFill>
              </a:rPr>
              <a:t>Insurance </a:t>
            </a:r>
            <a:r>
              <a:rPr lang="en-AU" dirty="0">
                <a:solidFill>
                  <a:schemeClr val="accent4">
                    <a:lumMod val="75000"/>
                  </a:schemeClr>
                </a:solidFill>
              </a:rPr>
              <a:t>companies recognise the </a:t>
            </a:r>
            <a:r>
              <a:rPr lang="en-AU" dirty="0" smtClean="0">
                <a:solidFill>
                  <a:schemeClr val="accent4">
                    <a:lumMod val="75000"/>
                  </a:schemeClr>
                </a:solidFill>
              </a:rPr>
              <a:t>problem - charge </a:t>
            </a:r>
            <a:r>
              <a:rPr lang="en-AU" dirty="0">
                <a:solidFill>
                  <a:schemeClr val="accent4">
                    <a:lumMod val="75000"/>
                  </a:schemeClr>
                </a:solidFill>
              </a:rPr>
              <a:t>higher premiums for smokers who wish to be covered for life insurance. </a:t>
            </a:r>
            <a:endParaRPr lang="en-AU" dirty="0" smtClean="0">
              <a:solidFill>
                <a:schemeClr val="accent4">
                  <a:lumMod val="75000"/>
                </a:schemeClr>
              </a:solidFill>
            </a:endParaRPr>
          </a:p>
        </p:txBody>
      </p:sp>
    </p:spTree>
    <p:extLst>
      <p:ext uri="{BB962C8B-B14F-4D97-AF65-F5344CB8AC3E}">
        <p14:creationId xmlns:p14="http://schemas.microsoft.com/office/powerpoint/2010/main" val="2327304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096" y="504497"/>
            <a:ext cx="6578635" cy="803095"/>
          </a:xfrm>
        </p:spPr>
        <p:txBody>
          <a:bodyPr>
            <a:normAutofit fontScale="90000"/>
          </a:bodyPr>
          <a:lstStyle/>
          <a:p>
            <a:pPr algn="ctr"/>
            <a:r>
              <a:rPr lang="en-AU" sz="2800" b="1" dirty="0">
                <a:solidFill>
                  <a:schemeClr val="accent4">
                    <a:lumMod val="75000"/>
                  </a:schemeClr>
                </a:solidFill>
              </a:rPr>
              <a:t>Health care expenditure vs early intervention and prevention CONT…</a:t>
            </a:r>
            <a:endParaRPr lang="en-US" sz="2800" b="1" dirty="0">
              <a:solidFill>
                <a:schemeClr val="accent4">
                  <a:lumMod val="75000"/>
                </a:schemeClr>
              </a:solidFill>
            </a:endParaRPr>
          </a:p>
        </p:txBody>
      </p:sp>
      <p:sp>
        <p:nvSpPr>
          <p:cNvPr id="3" name="Content Placeholder 2"/>
          <p:cNvSpPr>
            <a:spLocks noGrp="1"/>
          </p:cNvSpPr>
          <p:nvPr>
            <p:ph idx="1"/>
          </p:nvPr>
        </p:nvSpPr>
        <p:spPr>
          <a:xfrm>
            <a:off x="283779" y="1576553"/>
            <a:ext cx="11634952" cy="4981901"/>
          </a:xfrm>
        </p:spPr>
        <p:txBody>
          <a:bodyPr>
            <a:normAutofit fontScale="92500" lnSpcReduction="10000"/>
          </a:bodyPr>
          <a:lstStyle/>
          <a:p>
            <a:pPr>
              <a:lnSpc>
                <a:spcPct val="120000"/>
              </a:lnSpc>
            </a:pPr>
            <a:r>
              <a:rPr lang="en-AU" dirty="0" smtClean="0">
                <a:solidFill>
                  <a:schemeClr val="accent4">
                    <a:lumMod val="75000"/>
                  </a:schemeClr>
                </a:solidFill>
              </a:rPr>
              <a:t>Lifestyle </a:t>
            </a:r>
            <a:r>
              <a:rPr lang="en-AU" dirty="0">
                <a:solidFill>
                  <a:schemeClr val="accent4">
                    <a:lumMod val="75000"/>
                  </a:schemeClr>
                </a:solidFill>
              </a:rPr>
              <a:t>factors could cause up to an estimated </a:t>
            </a:r>
            <a:r>
              <a:rPr lang="en-AU" dirty="0" smtClean="0">
                <a:solidFill>
                  <a:schemeClr val="accent4">
                    <a:lumMod val="75000"/>
                  </a:schemeClr>
                </a:solidFill>
              </a:rPr>
              <a:t>70% </a:t>
            </a:r>
            <a:r>
              <a:rPr lang="en-AU" dirty="0">
                <a:solidFill>
                  <a:schemeClr val="accent4">
                    <a:lumMod val="75000"/>
                  </a:schemeClr>
                </a:solidFill>
              </a:rPr>
              <a:t>of all premature deaths. </a:t>
            </a:r>
            <a:endParaRPr lang="en-AU" dirty="0" smtClean="0">
              <a:solidFill>
                <a:schemeClr val="accent4">
                  <a:lumMod val="75000"/>
                </a:schemeClr>
              </a:solidFill>
            </a:endParaRPr>
          </a:p>
          <a:p>
            <a:pPr>
              <a:lnSpc>
                <a:spcPct val="120000"/>
              </a:lnSpc>
            </a:pPr>
            <a:r>
              <a:rPr lang="en-AU" dirty="0" smtClean="0">
                <a:solidFill>
                  <a:schemeClr val="accent4">
                    <a:lumMod val="75000"/>
                  </a:schemeClr>
                </a:solidFill>
              </a:rPr>
              <a:t>More </a:t>
            </a:r>
            <a:r>
              <a:rPr lang="en-AU" dirty="0">
                <a:solidFill>
                  <a:schemeClr val="accent4">
                    <a:lumMod val="75000"/>
                  </a:schemeClr>
                </a:solidFill>
              </a:rPr>
              <a:t>than </a:t>
            </a:r>
            <a:r>
              <a:rPr lang="en-AU" dirty="0" smtClean="0">
                <a:solidFill>
                  <a:schemeClr val="accent4">
                    <a:lumMod val="75000"/>
                  </a:schemeClr>
                </a:solidFill>
              </a:rPr>
              <a:t>90% </a:t>
            </a:r>
            <a:r>
              <a:rPr lang="en-AU" dirty="0">
                <a:solidFill>
                  <a:schemeClr val="accent4">
                    <a:lumMod val="75000"/>
                  </a:schemeClr>
                </a:solidFill>
              </a:rPr>
              <a:t>of Australia’s health expenditure is allocated to treating and curing illnesses. </a:t>
            </a:r>
            <a:endParaRPr lang="en-AU" dirty="0" smtClean="0">
              <a:solidFill>
                <a:schemeClr val="accent4">
                  <a:lumMod val="75000"/>
                </a:schemeClr>
              </a:solidFill>
            </a:endParaRPr>
          </a:p>
          <a:p>
            <a:pPr>
              <a:lnSpc>
                <a:spcPct val="120000"/>
              </a:lnSpc>
            </a:pPr>
            <a:r>
              <a:rPr lang="en-AU" dirty="0" smtClean="0">
                <a:solidFill>
                  <a:schemeClr val="accent4">
                    <a:lumMod val="75000"/>
                  </a:schemeClr>
                </a:solidFill>
              </a:rPr>
              <a:t>It often takes years for prevention measures to translate into a reduction in the incidence </a:t>
            </a:r>
            <a:r>
              <a:rPr lang="en-AU" dirty="0">
                <a:solidFill>
                  <a:schemeClr val="accent4">
                    <a:lumMod val="75000"/>
                  </a:schemeClr>
                </a:solidFill>
              </a:rPr>
              <a:t>of lifestyle-related diseases. </a:t>
            </a:r>
            <a:endParaRPr lang="en-AU" dirty="0" smtClean="0">
              <a:solidFill>
                <a:schemeClr val="accent4">
                  <a:lumMod val="75000"/>
                </a:schemeClr>
              </a:solidFill>
            </a:endParaRPr>
          </a:p>
          <a:p>
            <a:pPr>
              <a:lnSpc>
                <a:spcPct val="120000"/>
              </a:lnSpc>
            </a:pPr>
            <a:r>
              <a:rPr lang="en-AU" dirty="0">
                <a:solidFill>
                  <a:schemeClr val="accent4">
                    <a:lumMod val="75000"/>
                  </a:schemeClr>
                </a:solidFill>
              </a:rPr>
              <a:t>P</a:t>
            </a:r>
            <a:r>
              <a:rPr lang="en-AU" dirty="0" smtClean="0">
                <a:solidFill>
                  <a:schemeClr val="accent4">
                    <a:lumMod val="75000"/>
                  </a:schemeClr>
                </a:solidFill>
              </a:rPr>
              <a:t>reventative </a:t>
            </a:r>
            <a:r>
              <a:rPr lang="en-AU" dirty="0">
                <a:solidFill>
                  <a:schemeClr val="accent4">
                    <a:lumMod val="75000"/>
                  </a:schemeClr>
                </a:solidFill>
              </a:rPr>
              <a:t>programs for cardiovascular disease, cancer and </a:t>
            </a:r>
            <a:r>
              <a:rPr lang="en-AU" dirty="0" smtClean="0">
                <a:solidFill>
                  <a:schemeClr val="accent4">
                    <a:lumMod val="75000"/>
                  </a:schemeClr>
                </a:solidFill>
              </a:rPr>
              <a:t>traffic </a:t>
            </a:r>
            <a:r>
              <a:rPr lang="en-AU" dirty="0">
                <a:solidFill>
                  <a:schemeClr val="accent4">
                    <a:lumMod val="75000"/>
                  </a:schemeClr>
                </a:solidFill>
              </a:rPr>
              <a:t>accidents have been visible over the past two </a:t>
            </a:r>
            <a:r>
              <a:rPr lang="en-AU" dirty="0" smtClean="0">
                <a:solidFill>
                  <a:schemeClr val="accent4">
                    <a:lumMod val="75000"/>
                  </a:schemeClr>
                </a:solidFill>
              </a:rPr>
              <a:t>decades:</a:t>
            </a:r>
          </a:p>
          <a:p>
            <a:pPr lvl="1">
              <a:lnSpc>
                <a:spcPct val="120000"/>
              </a:lnSpc>
            </a:pPr>
            <a:r>
              <a:rPr lang="en-AU" dirty="0" err="1" smtClean="0">
                <a:solidFill>
                  <a:schemeClr val="accent4">
                    <a:lumMod val="75000"/>
                  </a:schemeClr>
                </a:solidFill>
              </a:rPr>
              <a:t>Eg</a:t>
            </a:r>
            <a:r>
              <a:rPr lang="en-AU" dirty="0" smtClean="0">
                <a:solidFill>
                  <a:schemeClr val="accent4">
                    <a:lumMod val="75000"/>
                  </a:schemeClr>
                </a:solidFill>
              </a:rPr>
              <a:t> - </a:t>
            </a:r>
            <a:r>
              <a:rPr lang="en-AU" dirty="0">
                <a:solidFill>
                  <a:schemeClr val="accent4">
                    <a:lumMod val="75000"/>
                  </a:schemeClr>
                </a:solidFill>
              </a:rPr>
              <a:t>QUIT, </a:t>
            </a:r>
            <a:r>
              <a:rPr lang="en-AU" dirty="0" err="1">
                <a:solidFill>
                  <a:schemeClr val="accent4">
                    <a:lumMod val="75000"/>
                  </a:schemeClr>
                </a:solidFill>
              </a:rPr>
              <a:t>SunSmart</a:t>
            </a:r>
            <a:r>
              <a:rPr lang="en-AU" dirty="0">
                <a:solidFill>
                  <a:schemeClr val="accent4">
                    <a:lumMod val="75000"/>
                  </a:schemeClr>
                </a:solidFill>
              </a:rPr>
              <a:t>, the ‘Girls make your move’ initiative, national cervical and breast screening programs, Stop Revive Survive and drink-driving campaigns. </a:t>
            </a:r>
            <a:endParaRPr lang="en-AU" dirty="0" smtClean="0">
              <a:solidFill>
                <a:schemeClr val="accent4">
                  <a:lumMod val="75000"/>
                </a:schemeClr>
              </a:solidFill>
            </a:endParaRPr>
          </a:p>
          <a:p>
            <a:pPr>
              <a:lnSpc>
                <a:spcPct val="120000"/>
              </a:lnSpc>
            </a:pPr>
            <a:r>
              <a:rPr lang="en-AU" dirty="0" smtClean="0">
                <a:solidFill>
                  <a:schemeClr val="accent4">
                    <a:lumMod val="75000"/>
                  </a:schemeClr>
                </a:solidFill>
              </a:rPr>
              <a:t>Training </a:t>
            </a:r>
            <a:r>
              <a:rPr lang="en-AU" dirty="0">
                <a:solidFill>
                  <a:schemeClr val="accent4">
                    <a:lumMod val="75000"/>
                  </a:schemeClr>
                </a:solidFill>
              </a:rPr>
              <a:t>programs for </a:t>
            </a:r>
            <a:r>
              <a:rPr lang="en-AU" dirty="0" smtClean="0">
                <a:solidFill>
                  <a:schemeClr val="accent4">
                    <a:lumMod val="75000"/>
                  </a:schemeClr>
                </a:solidFill>
              </a:rPr>
              <a:t>GP’s - made </a:t>
            </a:r>
            <a:r>
              <a:rPr lang="en-AU" dirty="0">
                <a:solidFill>
                  <a:schemeClr val="accent4">
                    <a:lumMod val="75000"/>
                  </a:schemeClr>
                </a:solidFill>
              </a:rPr>
              <a:t>them more aware of the importance of preventative health </a:t>
            </a:r>
            <a:r>
              <a:rPr lang="en-AU" dirty="0" smtClean="0">
                <a:solidFill>
                  <a:schemeClr val="accent4">
                    <a:lumMod val="75000"/>
                  </a:schemeClr>
                </a:solidFill>
              </a:rPr>
              <a:t>and </a:t>
            </a:r>
            <a:r>
              <a:rPr lang="en-AU" dirty="0">
                <a:solidFill>
                  <a:schemeClr val="accent4">
                    <a:lumMod val="75000"/>
                  </a:schemeClr>
                </a:solidFill>
              </a:rPr>
              <a:t>promoting positive lifestyles. </a:t>
            </a:r>
            <a:endParaRPr lang="en-AU" dirty="0" smtClean="0">
              <a:solidFill>
                <a:schemeClr val="accent4">
                  <a:lumMod val="75000"/>
                </a:schemeClr>
              </a:solidFill>
            </a:endParaRPr>
          </a:p>
          <a:p>
            <a:pPr>
              <a:lnSpc>
                <a:spcPct val="120000"/>
              </a:lnSpc>
            </a:pPr>
            <a:r>
              <a:rPr lang="en-AU" dirty="0" smtClean="0">
                <a:solidFill>
                  <a:schemeClr val="accent4">
                    <a:lumMod val="75000"/>
                  </a:schemeClr>
                </a:solidFill>
              </a:rPr>
              <a:t>Together with treatment</a:t>
            </a:r>
            <a:r>
              <a:rPr lang="en-AU" dirty="0">
                <a:solidFill>
                  <a:schemeClr val="accent4">
                    <a:lumMod val="75000"/>
                  </a:schemeClr>
                </a:solidFill>
              </a:rPr>
              <a:t>, </a:t>
            </a:r>
            <a:r>
              <a:rPr lang="en-AU" dirty="0" smtClean="0">
                <a:solidFill>
                  <a:schemeClr val="accent4">
                    <a:lumMod val="75000"/>
                  </a:schemeClr>
                </a:solidFill>
              </a:rPr>
              <a:t>early intervention and prevention programs seem to have contributed to marked falls </a:t>
            </a:r>
            <a:r>
              <a:rPr lang="en-AU" dirty="0">
                <a:solidFill>
                  <a:schemeClr val="accent4">
                    <a:lumMod val="75000"/>
                  </a:schemeClr>
                </a:solidFill>
              </a:rPr>
              <a:t>in mortality and morbidity rates from these problems.</a:t>
            </a:r>
          </a:p>
        </p:txBody>
      </p:sp>
    </p:spTree>
    <p:extLst>
      <p:ext uri="{BB962C8B-B14F-4D97-AF65-F5344CB8AC3E}">
        <p14:creationId xmlns:p14="http://schemas.microsoft.com/office/powerpoint/2010/main" val="2073402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352" y="504497"/>
            <a:ext cx="6816379" cy="766519"/>
          </a:xfrm>
        </p:spPr>
        <p:txBody>
          <a:bodyPr>
            <a:normAutofit fontScale="90000"/>
          </a:bodyPr>
          <a:lstStyle/>
          <a:p>
            <a:pPr algn="ctr"/>
            <a:r>
              <a:rPr lang="en-AU" sz="2800" b="1" dirty="0">
                <a:solidFill>
                  <a:schemeClr val="accent4">
                    <a:lumMod val="75000"/>
                  </a:schemeClr>
                </a:solidFill>
              </a:rPr>
              <a:t>Health care expenditure vs early intervention and prevention CONT…</a:t>
            </a:r>
            <a:endParaRPr lang="en-US" sz="2800" b="1" dirty="0">
              <a:solidFill>
                <a:schemeClr val="accent4">
                  <a:lumMod val="75000"/>
                </a:schemeClr>
              </a:solidFill>
            </a:endParaRPr>
          </a:p>
        </p:txBody>
      </p:sp>
      <p:sp>
        <p:nvSpPr>
          <p:cNvPr id="3" name="Content Placeholder 2"/>
          <p:cNvSpPr>
            <a:spLocks noGrp="1"/>
          </p:cNvSpPr>
          <p:nvPr>
            <p:ph idx="1"/>
          </p:nvPr>
        </p:nvSpPr>
        <p:spPr>
          <a:xfrm>
            <a:off x="283779" y="1576553"/>
            <a:ext cx="11634952" cy="4981901"/>
          </a:xfrm>
        </p:spPr>
        <p:txBody>
          <a:bodyPr>
            <a:normAutofit/>
          </a:bodyPr>
          <a:lstStyle/>
          <a:p>
            <a:r>
              <a:rPr lang="en-AU" dirty="0">
                <a:solidFill>
                  <a:schemeClr val="accent4">
                    <a:lumMod val="75000"/>
                  </a:schemeClr>
                </a:solidFill>
              </a:rPr>
              <a:t>Strategies that could be used to prevent illness and death in the community include: </a:t>
            </a:r>
          </a:p>
          <a:p>
            <a:pPr lvl="1"/>
            <a:r>
              <a:rPr lang="en-AU" dirty="0">
                <a:solidFill>
                  <a:schemeClr val="accent4">
                    <a:lumMod val="75000"/>
                  </a:schemeClr>
                </a:solidFill>
              </a:rPr>
              <a:t>Educating school children about positive health behaviours</a:t>
            </a:r>
          </a:p>
          <a:p>
            <a:pPr lvl="1"/>
            <a:r>
              <a:rPr lang="en-AU" dirty="0">
                <a:solidFill>
                  <a:schemeClr val="accent4">
                    <a:lumMod val="75000"/>
                  </a:schemeClr>
                </a:solidFill>
              </a:rPr>
              <a:t>Better coordination among the various levels of government</a:t>
            </a:r>
          </a:p>
          <a:p>
            <a:pPr lvl="1"/>
            <a:r>
              <a:rPr lang="en-AU" dirty="0">
                <a:solidFill>
                  <a:schemeClr val="accent4">
                    <a:lumMod val="75000"/>
                  </a:schemeClr>
                </a:solidFill>
              </a:rPr>
              <a:t>Restrictions on advertising</a:t>
            </a:r>
          </a:p>
          <a:p>
            <a:pPr lvl="1"/>
            <a:r>
              <a:rPr lang="en-AU" dirty="0">
                <a:solidFill>
                  <a:schemeClr val="accent4">
                    <a:lumMod val="75000"/>
                  </a:schemeClr>
                </a:solidFill>
              </a:rPr>
              <a:t>Legislation</a:t>
            </a:r>
          </a:p>
          <a:p>
            <a:pPr lvl="1"/>
            <a:r>
              <a:rPr lang="en-AU" dirty="0">
                <a:solidFill>
                  <a:schemeClr val="accent4">
                    <a:lumMod val="75000"/>
                  </a:schemeClr>
                </a:solidFill>
              </a:rPr>
              <a:t>Higher taxes on products such as alcohol and tobacco </a:t>
            </a:r>
          </a:p>
          <a:p>
            <a:pPr lvl="1"/>
            <a:r>
              <a:rPr lang="en-AU" dirty="0">
                <a:solidFill>
                  <a:schemeClr val="accent4">
                    <a:lumMod val="75000"/>
                  </a:schemeClr>
                </a:solidFill>
              </a:rPr>
              <a:t>The provision of support programs to help people give up addictive habits such as smoking and high alcohol consumption. </a:t>
            </a:r>
            <a:endParaRPr lang="en-US" dirty="0">
              <a:solidFill>
                <a:schemeClr val="accent4">
                  <a:lumMod val="75000"/>
                </a:schemeClr>
              </a:solidFill>
            </a:endParaRPr>
          </a:p>
          <a:p>
            <a:pPr>
              <a:lnSpc>
                <a:spcPct val="120000"/>
              </a:lnSpc>
            </a:pPr>
            <a:endParaRPr lang="en-AU" dirty="0">
              <a:solidFill>
                <a:schemeClr val="accent4">
                  <a:lumMod val="75000"/>
                </a:schemeClr>
              </a:solidFill>
            </a:endParaRPr>
          </a:p>
        </p:txBody>
      </p:sp>
    </p:spTree>
    <p:extLst>
      <p:ext uri="{BB962C8B-B14F-4D97-AF65-F5344CB8AC3E}">
        <p14:creationId xmlns:p14="http://schemas.microsoft.com/office/powerpoint/2010/main" val="128219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41861"/>
            <a:ext cx="7032169" cy="1129740"/>
          </a:xfrm>
        </p:spPr>
        <p:txBody>
          <a:bodyPr>
            <a:noAutofit/>
          </a:bodyPr>
          <a:lstStyle/>
          <a:p>
            <a:pPr algn="ctr"/>
            <a:r>
              <a:rPr lang="en-US" sz="2800" b="1" dirty="0" smtClean="0">
                <a:solidFill>
                  <a:schemeClr val="accent4">
                    <a:lumMod val="75000"/>
                  </a:schemeClr>
                </a:solidFill>
              </a:rPr>
              <a:t>Impact of emerging new treatments &amp; technologies on health care</a:t>
            </a:r>
            <a:endParaRPr lang="en-US" sz="2800" b="1" dirty="0">
              <a:solidFill>
                <a:schemeClr val="accent4">
                  <a:lumMod val="75000"/>
                </a:schemeClr>
              </a:solidFill>
            </a:endParaRPr>
          </a:p>
        </p:txBody>
      </p:sp>
      <p:sp>
        <p:nvSpPr>
          <p:cNvPr id="3" name="Content Placeholder 2"/>
          <p:cNvSpPr>
            <a:spLocks noGrp="1"/>
          </p:cNvSpPr>
          <p:nvPr>
            <p:ph idx="1"/>
          </p:nvPr>
        </p:nvSpPr>
        <p:spPr>
          <a:xfrm>
            <a:off x="261257" y="1502229"/>
            <a:ext cx="11767455" cy="5094513"/>
          </a:xfrm>
        </p:spPr>
        <p:txBody>
          <a:bodyPr>
            <a:normAutofit lnSpcReduction="10000"/>
          </a:bodyPr>
          <a:lstStyle/>
          <a:p>
            <a:r>
              <a:rPr lang="en-US" dirty="0" smtClean="0">
                <a:solidFill>
                  <a:schemeClr val="accent4">
                    <a:lumMod val="75000"/>
                  </a:schemeClr>
                </a:solidFill>
              </a:rPr>
              <a:t>Impact of emerging new treatments &amp; technologies on health care includes many benefits, but also an increase in cost and raises questions of equity of access</a:t>
            </a:r>
          </a:p>
          <a:p>
            <a:r>
              <a:rPr lang="en-US" dirty="0" smtClean="0">
                <a:solidFill>
                  <a:schemeClr val="accent4">
                    <a:lumMod val="75000"/>
                  </a:schemeClr>
                </a:solidFill>
              </a:rPr>
              <a:t>New treatments and technologies include:</a:t>
            </a:r>
          </a:p>
          <a:p>
            <a:pPr lvl="1"/>
            <a:r>
              <a:rPr lang="en-US" dirty="0" smtClean="0">
                <a:solidFill>
                  <a:schemeClr val="accent4">
                    <a:lumMod val="75000"/>
                  </a:schemeClr>
                </a:solidFill>
              </a:rPr>
              <a:t>HPV vaccine (cervical cancer)</a:t>
            </a:r>
          </a:p>
          <a:p>
            <a:pPr lvl="1"/>
            <a:r>
              <a:rPr lang="en-US" dirty="0" smtClean="0">
                <a:solidFill>
                  <a:schemeClr val="accent4">
                    <a:lumMod val="75000"/>
                  </a:schemeClr>
                </a:solidFill>
              </a:rPr>
              <a:t>Keyhole surgery</a:t>
            </a:r>
          </a:p>
          <a:p>
            <a:pPr lvl="1"/>
            <a:r>
              <a:rPr lang="en-US" dirty="0" smtClean="0">
                <a:solidFill>
                  <a:schemeClr val="accent4">
                    <a:lumMod val="75000"/>
                  </a:schemeClr>
                </a:solidFill>
              </a:rPr>
              <a:t>Genetic testing – identification of disease earlier</a:t>
            </a:r>
          </a:p>
          <a:p>
            <a:pPr lvl="1"/>
            <a:r>
              <a:rPr lang="en-US" dirty="0" smtClean="0">
                <a:solidFill>
                  <a:schemeClr val="accent4">
                    <a:lumMod val="75000"/>
                  </a:schemeClr>
                </a:solidFill>
              </a:rPr>
              <a:t>Improved mechanics of replacement knees, hips, heart valves </a:t>
            </a:r>
            <a:r>
              <a:rPr lang="en-US" dirty="0" err="1" smtClean="0">
                <a:solidFill>
                  <a:schemeClr val="accent4">
                    <a:lumMod val="75000"/>
                  </a:schemeClr>
                </a:solidFill>
              </a:rPr>
              <a:t>etc</a:t>
            </a:r>
            <a:endParaRPr lang="en-US" dirty="0" smtClean="0">
              <a:solidFill>
                <a:schemeClr val="accent4">
                  <a:lumMod val="75000"/>
                </a:schemeClr>
              </a:solidFill>
            </a:endParaRPr>
          </a:p>
          <a:p>
            <a:pPr lvl="1"/>
            <a:r>
              <a:rPr lang="en-US" dirty="0" smtClean="0">
                <a:solidFill>
                  <a:schemeClr val="accent4">
                    <a:lumMod val="75000"/>
                  </a:schemeClr>
                </a:solidFill>
              </a:rPr>
              <a:t>New HIV drugs and chemotherapy (discs in brain rather than into veins </a:t>
            </a:r>
            <a:r>
              <a:rPr lang="en-US" dirty="0" err="1" smtClean="0">
                <a:solidFill>
                  <a:schemeClr val="accent4">
                    <a:lumMod val="75000"/>
                  </a:schemeClr>
                </a:solidFill>
              </a:rPr>
              <a:t>etc</a:t>
            </a:r>
            <a:r>
              <a:rPr lang="en-US" dirty="0" smtClean="0">
                <a:solidFill>
                  <a:schemeClr val="accent4">
                    <a:lumMod val="75000"/>
                  </a:schemeClr>
                </a:solidFill>
              </a:rPr>
              <a:t>)</a:t>
            </a:r>
          </a:p>
          <a:p>
            <a:pPr lvl="1"/>
            <a:r>
              <a:rPr lang="en-US" dirty="0" smtClean="0">
                <a:solidFill>
                  <a:schemeClr val="accent4">
                    <a:lumMod val="75000"/>
                  </a:schemeClr>
                </a:solidFill>
              </a:rPr>
              <a:t>Artificial organs such as kidneys, prosthetics</a:t>
            </a:r>
          </a:p>
          <a:p>
            <a:pPr lvl="1"/>
            <a:r>
              <a:rPr lang="en-US" dirty="0" smtClean="0">
                <a:solidFill>
                  <a:schemeClr val="accent4">
                    <a:lumMod val="75000"/>
                  </a:schemeClr>
                </a:solidFill>
              </a:rPr>
              <a:t>Ultrasound, MRI used for imaging</a:t>
            </a:r>
          </a:p>
          <a:p>
            <a:r>
              <a:rPr lang="en-US" dirty="0" smtClean="0">
                <a:solidFill>
                  <a:schemeClr val="accent4">
                    <a:lumMod val="75000"/>
                  </a:schemeClr>
                </a:solidFill>
              </a:rPr>
              <a:t>These improve early detection of diseases and illnesses. Also improve treatment and prevention which in turn improves quality of life and life expectancy</a:t>
            </a:r>
          </a:p>
          <a:p>
            <a:r>
              <a:rPr lang="en-US" dirty="0" smtClean="0">
                <a:solidFill>
                  <a:schemeClr val="accent4">
                    <a:lumMod val="75000"/>
                  </a:schemeClr>
                </a:solidFill>
              </a:rPr>
              <a:t>These treatments come at a cost. Only accessible to people of higher SES (unless funded through Medicare)</a:t>
            </a:r>
          </a:p>
          <a:p>
            <a:r>
              <a:rPr lang="en-US" dirty="0" smtClean="0">
                <a:solidFill>
                  <a:schemeClr val="accent4">
                    <a:lumMod val="75000"/>
                  </a:schemeClr>
                </a:solidFill>
              </a:rPr>
              <a:t>Less available in rural and remote areas</a:t>
            </a:r>
          </a:p>
        </p:txBody>
      </p:sp>
    </p:spTree>
    <p:extLst>
      <p:ext uri="{BB962C8B-B14F-4D97-AF65-F5344CB8AC3E}">
        <p14:creationId xmlns:p14="http://schemas.microsoft.com/office/powerpoint/2010/main" val="16316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019" y="422634"/>
            <a:ext cx="7841674" cy="1040406"/>
          </a:xfrm>
        </p:spPr>
        <p:txBody>
          <a:bodyPr>
            <a:normAutofit/>
          </a:bodyPr>
          <a:lstStyle/>
          <a:p>
            <a:pPr algn="ctr"/>
            <a:r>
              <a:rPr lang="en-AU" sz="3200" b="1" dirty="0" smtClean="0">
                <a:solidFill>
                  <a:schemeClr val="accent4">
                    <a:lumMod val="75000"/>
                  </a:schemeClr>
                </a:solidFill>
              </a:rPr>
              <a:t>Health insurance: </a:t>
            </a:r>
            <a:r>
              <a:rPr lang="en-AU" sz="3200" b="1" dirty="0" err="1" smtClean="0">
                <a:solidFill>
                  <a:schemeClr val="accent4">
                    <a:lumMod val="75000"/>
                  </a:schemeClr>
                </a:solidFill>
              </a:rPr>
              <a:t>medicare</a:t>
            </a:r>
            <a:r>
              <a:rPr lang="en-AU" sz="3200" b="1" dirty="0" smtClean="0">
                <a:solidFill>
                  <a:schemeClr val="accent4">
                    <a:lumMod val="75000"/>
                  </a:schemeClr>
                </a:solidFill>
              </a:rPr>
              <a:t> and private health</a:t>
            </a:r>
            <a:endParaRPr lang="en-AU" sz="3200" b="1" dirty="0">
              <a:solidFill>
                <a:schemeClr val="accent4">
                  <a:lumMod val="75000"/>
                </a:schemeClr>
              </a:solidFill>
            </a:endParaRPr>
          </a:p>
        </p:txBody>
      </p:sp>
      <p:sp>
        <p:nvSpPr>
          <p:cNvPr id="3" name="Content Placeholder 2"/>
          <p:cNvSpPr>
            <a:spLocks noGrp="1"/>
          </p:cNvSpPr>
          <p:nvPr>
            <p:ph idx="1"/>
          </p:nvPr>
        </p:nvSpPr>
        <p:spPr>
          <a:xfrm>
            <a:off x="240145" y="1625600"/>
            <a:ext cx="11748655" cy="5043055"/>
          </a:xfrm>
        </p:spPr>
        <p:txBody>
          <a:bodyPr>
            <a:normAutofit fontScale="92500" lnSpcReduction="10000"/>
          </a:bodyPr>
          <a:lstStyle/>
          <a:p>
            <a:r>
              <a:rPr lang="en-AU" dirty="0">
                <a:solidFill>
                  <a:schemeClr val="accent4">
                    <a:lumMod val="75000"/>
                  </a:schemeClr>
                </a:solidFill>
              </a:rPr>
              <a:t>Medicare is health insurance that ensures all Australians have access to free or low-cost medical, </a:t>
            </a:r>
            <a:r>
              <a:rPr lang="en-AU" dirty="0" smtClean="0">
                <a:solidFill>
                  <a:schemeClr val="accent4">
                    <a:lumMod val="75000"/>
                  </a:schemeClr>
                </a:solidFill>
              </a:rPr>
              <a:t>optometric </a:t>
            </a:r>
            <a:r>
              <a:rPr lang="en-AU" dirty="0">
                <a:solidFill>
                  <a:schemeClr val="accent4">
                    <a:lumMod val="75000"/>
                  </a:schemeClr>
                </a:solidFill>
              </a:rPr>
              <a:t>and hospital care. Australians are also free to choose private health services.</a:t>
            </a:r>
          </a:p>
          <a:p>
            <a:r>
              <a:rPr lang="en-AU" dirty="0">
                <a:solidFill>
                  <a:schemeClr val="accent4">
                    <a:lumMod val="75000"/>
                  </a:schemeClr>
                </a:solidFill>
              </a:rPr>
              <a:t>Medicare was introduced in Australia in 1984 as a national system of health care funding. </a:t>
            </a:r>
          </a:p>
          <a:p>
            <a:r>
              <a:rPr lang="en-AU" dirty="0">
                <a:solidFill>
                  <a:schemeClr val="accent4">
                    <a:lumMod val="75000"/>
                  </a:schemeClr>
                </a:solidFill>
              </a:rPr>
              <a:t>It is designed to protect people from the huge costs of sickness and injury by providing free or subsidised medical care, and free hospital treatment in public hospitals. All Australian residents are eligible for Medicare beneﬁts.</a:t>
            </a:r>
          </a:p>
          <a:p>
            <a:r>
              <a:rPr lang="en-AU" dirty="0">
                <a:solidFill>
                  <a:schemeClr val="accent4">
                    <a:lumMod val="75000"/>
                  </a:schemeClr>
                </a:solidFill>
              </a:rPr>
              <a:t>Medicare is funded from general taxation revenue plus an additional contribution known as the Medicare Levy. </a:t>
            </a:r>
          </a:p>
          <a:p>
            <a:r>
              <a:rPr lang="en-AU" dirty="0">
                <a:solidFill>
                  <a:schemeClr val="accent4">
                    <a:lumMod val="75000"/>
                  </a:schemeClr>
                </a:solidFill>
              </a:rPr>
              <a:t>The Medicare Levy is </a:t>
            </a:r>
            <a:r>
              <a:rPr lang="en-AU" dirty="0" smtClean="0">
                <a:solidFill>
                  <a:schemeClr val="accent4">
                    <a:lumMod val="75000"/>
                  </a:schemeClr>
                </a:solidFill>
              </a:rPr>
              <a:t>2% </a:t>
            </a:r>
            <a:r>
              <a:rPr lang="en-AU" dirty="0">
                <a:solidFill>
                  <a:schemeClr val="accent4">
                    <a:lumMod val="75000"/>
                  </a:schemeClr>
                </a:solidFill>
              </a:rPr>
              <a:t>of each taxpayer’s income, and people pay it in addition to their ordinary income tax. </a:t>
            </a:r>
          </a:p>
          <a:p>
            <a:r>
              <a:rPr lang="en-AU" dirty="0">
                <a:solidFill>
                  <a:schemeClr val="accent4">
                    <a:lumMod val="75000"/>
                  </a:schemeClr>
                </a:solidFill>
              </a:rPr>
              <a:t>Individuals and families on higher incomes may have to pay a </a:t>
            </a:r>
            <a:r>
              <a:rPr lang="en-AU" dirty="0" smtClean="0">
                <a:solidFill>
                  <a:schemeClr val="accent4">
                    <a:lumMod val="75000"/>
                  </a:schemeClr>
                </a:solidFill>
              </a:rPr>
              <a:t>1-1.5% </a:t>
            </a:r>
            <a:r>
              <a:rPr lang="en-AU" dirty="0">
                <a:solidFill>
                  <a:schemeClr val="accent4">
                    <a:lumMod val="75000"/>
                  </a:schemeClr>
                </a:solidFill>
              </a:rPr>
              <a:t>surcharge in addition to the Medicare Levy if they do not have private health insurance. </a:t>
            </a:r>
          </a:p>
          <a:p>
            <a:r>
              <a:rPr lang="en-AU" dirty="0">
                <a:solidFill>
                  <a:schemeClr val="accent4">
                    <a:lumMod val="75000"/>
                  </a:schemeClr>
                </a:solidFill>
              </a:rPr>
              <a:t>The government introduced this change in the hope of encouraging more ﬁnancially able people to take out private health cover, and thus ease the pressure on the public health system</a:t>
            </a:r>
          </a:p>
          <a:p>
            <a:endParaRPr lang="en-AU" dirty="0"/>
          </a:p>
        </p:txBody>
      </p:sp>
    </p:spTree>
    <p:extLst>
      <p:ext uri="{BB962C8B-B14F-4D97-AF65-F5344CB8AC3E}">
        <p14:creationId xmlns:p14="http://schemas.microsoft.com/office/powerpoint/2010/main" val="2324236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720" y="449413"/>
            <a:ext cx="6700520" cy="830747"/>
          </a:xfrm>
        </p:spPr>
        <p:txBody>
          <a:bodyPr>
            <a:noAutofit/>
          </a:bodyPr>
          <a:lstStyle/>
          <a:p>
            <a:pPr algn="ctr"/>
            <a:r>
              <a:rPr lang="en-AU" sz="2800" b="1" dirty="0">
                <a:solidFill>
                  <a:schemeClr val="accent4">
                    <a:lumMod val="75000"/>
                  </a:schemeClr>
                </a:solidFill>
              </a:rPr>
              <a:t>Health insurance: </a:t>
            </a:r>
            <a:r>
              <a:rPr lang="en-AU" sz="2800" b="1" dirty="0" err="1">
                <a:solidFill>
                  <a:schemeClr val="accent4">
                    <a:lumMod val="75000"/>
                  </a:schemeClr>
                </a:solidFill>
              </a:rPr>
              <a:t>medicare</a:t>
            </a:r>
            <a:r>
              <a:rPr lang="en-AU" sz="2800" b="1" dirty="0">
                <a:solidFill>
                  <a:schemeClr val="accent4">
                    <a:lumMod val="75000"/>
                  </a:schemeClr>
                </a:solidFill>
              </a:rPr>
              <a:t> and private </a:t>
            </a:r>
            <a:r>
              <a:rPr lang="en-AU" sz="2800" b="1" dirty="0" smtClean="0">
                <a:solidFill>
                  <a:schemeClr val="accent4">
                    <a:lumMod val="75000"/>
                  </a:schemeClr>
                </a:solidFill>
              </a:rPr>
              <a:t>health CONT…</a:t>
            </a:r>
            <a:endParaRPr lang="en-AU" sz="2800" dirty="0"/>
          </a:p>
        </p:txBody>
      </p:sp>
      <p:sp>
        <p:nvSpPr>
          <p:cNvPr id="3" name="Content Placeholder 2"/>
          <p:cNvSpPr>
            <a:spLocks noGrp="1"/>
          </p:cNvSpPr>
          <p:nvPr>
            <p:ph idx="1"/>
          </p:nvPr>
        </p:nvSpPr>
        <p:spPr>
          <a:xfrm>
            <a:off x="172720" y="1574800"/>
            <a:ext cx="11856720" cy="5100320"/>
          </a:xfrm>
        </p:spPr>
        <p:txBody>
          <a:bodyPr/>
          <a:lstStyle/>
          <a:p>
            <a:r>
              <a:rPr lang="en-AU" dirty="0">
                <a:solidFill>
                  <a:schemeClr val="accent4">
                    <a:lumMod val="75000"/>
                  </a:schemeClr>
                </a:solidFill>
              </a:rPr>
              <a:t>Medicare provides individuals with access to: </a:t>
            </a:r>
          </a:p>
          <a:p>
            <a:pPr lvl="1"/>
            <a:r>
              <a:rPr lang="en-AU" dirty="0">
                <a:solidFill>
                  <a:schemeClr val="accent4">
                    <a:lumMod val="75000"/>
                  </a:schemeClr>
                </a:solidFill>
              </a:rPr>
              <a:t>Free treatment as a public patient in a public hospital</a:t>
            </a:r>
          </a:p>
          <a:p>
            <a:pPr lvl="1"/>
            <a:r>
              <a:rPr lang="en-AU" dirty="0">
                <a:solidFill>
                  <a:schemeClr val="accent4">
                    <a:lumMod val="75000"/>
                  </a:schemeClr>
                </a:solidFill>
              </a:rPr>
              <a:t>Free or subsidised treatment by medical practitioners, including GPs, specialists, and some specified services of optometrists and dentists. </a:t>
            </a:r>
          </a:p>
          <a:p>
            <a:r>
              <a:rPr lang="en-AU" dirty="0">
                <a:solidFill>
                  <a:schemeClr val="accent4">
                    <a:lumMod val="75000"/>
                  </a:schemeClr>
                </a:solidFill>
              </a:rPr>
              <a:t>Regardless of what doctors or specialists charge, every Australian is covered for 85% of an amount that is set down by the government as a common (scheduled) fee (some doctors charge more). </a:t>
            </a:r>
          </a:p>
          <a:p>
            <a:r>
              <a:rPr lang="en-AU" dirty="0">
                <a:solidFill>
                  <a:schemeClr val="accent4">
                    <a:lumMod val="75000"/>
                  </a:schemeClr>
                </a:solidFill>
              </a:rPr>
              <a:t>Many doctors bulk bill patients - means the patient pays nothing and the doctor receives up to 100% (85% in the case of specialists) of the scheduled fee from Medicare. </a:t>
            </a:r>
          </a:p>
          <a:p>
            <a:r>
              <a:rPr lang="en-AU" dirty="0">
                <a:solidFill>
                  <a:schemeClr val="accent4">
                    <a:lumMod val="75000"/>
                  </a:schemeClr>
                </a:solidFill>
              </a:rPr>
              <a:t>Medicare benefits also cover optometrist services and oral surgery, but not private dentistry, physiotherapy, chiropractic treatment and appliances.</a:t>
            </a:r>
          </a:p>
          <a:p>
            <a:endParaRPr lang="en-AU" dirty="0"/>
          </a:p>
        </p:txBody>
      </p:sp>
      <p:pic>
        <p:nvPicPr>
          <p:cNvPr id="4" name="Picture 3"/>
          <p:cNvPicPr>
            <a:picLocks noChangeAspect="1"/>
          </p:cNvPicPr>
          <p:nvPr/>
        </p:nvPicPr>
        <p:blipFill>
          <a:blip r:embed="rId2"/>
          <a:stretch>
            <a:fillRect/>
          </a:stretch>
        </p:blipFill>
        <p:spPr>
          <a:xfrm>
            <a:off x="9888592" y="5377686"/>
            <a:ext cx="2064648" cy="1297434"/>
          </a:xfrm>
          <a:prstGeom prst="rect">
            <a:avLst/>
          </a:prstGeom>
        </p:spPr>
      </p:pic>
    </p:spTree>
    <p:extLst>
      <p:ext uri="{BB962C8B-B14F-4D97-AF65-F5344CB8AC3E}">
        <p14:creationId xmlns:p14="http://schemas.microsoft.com/office/powerpoint/2010/main" val="1369005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08268" y="1274619"/>
            <a:ext cx="8334854" cy="5438658"/>
          </a:xfrm>
          <a:prstGeom prst="rect">
            <a:avLst/>
          </a:prstGeom>
        </p:spPr>
      </p:pic>
    </p:spTree>
    <p:extLst>
      <p:ext uri="{BB962C8B-B14F-4D97-AF65-F5344CB8AC3E}">
        <p14:creationId xmlns:p14="http://schemas.microsoft.com/office/powerpoint/2010/main" val="4236880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120" y="449413"/>
            <a:ext cx="6842760" cy="932347"/>
          </a:xfrm>
        </p:spPr>
        <p:txBody>
          <a:bodyPr>
            <a:noAutofit/>
          </a:bodyPr>
          <a:lstStyle/>
          <a:p>
            <a:pPr algn="ctr"/>
            <a:r>
              <a:rPr lang="en-AU" sz="2800" b="1" dirty="0">
                <a:solidFill>
                  <a:schemeClr val="accent4">
                    <a:lumMod val="75000"/>
                  </a:schemeClr>
                </a:solidFill>
              </a:rPr>
              <a:t>Health insurance: </a:t>
            </a:r>
            <a:r>
              <a:rPr lang="en-AU" sz="2800" b="1" dirty="0" err="1">
                <a:solidFill>
                  <a:schemeClr val="accent4">
                    <a:lumMod val="75000"/>
                  </a:schemeClr>
                </a:solidFill>
              </a:rPr>
              <a:t>medicare</a:t>
            </a:r>
            <a:r>
              <a:rPr lang="en-AU" sz="2800" b="1" dirty="0">
                <a:solidFill>
                  <a:schemeClr val="accent4">
                    <a:lumMod val="75000"/>
                  </a:schemeClr>
                </a:solidFill>
              </a:rPr>
              <a:t> and private health CONT…</a:t>
            </a:r>
            <a:endParaRPr lang="en-AU" sz="2800" dirty="0"/>
          </a:p>
        </p:txBody>
      </p:sp>
      <p:sp>
        <p:nvSpPr>
          <p:cNvPr id="3" name="Content Placeholder 2"/>
          <p:cNvSpPr>
            <a:spLocks noGrp="1"/>
          </p:cNvSpPr>
          <p:nvPr>
            <p:ph idx="1"/>
          </p:nvPr>
        </p:nvSpPr>
        <p:spPr>
          <a:xfrm>
            <a:off x="203200" y="1544320"/>
            <a:ext cx="11790680" cy="5130800"/>
          </a:xfrm>
        </p:spPr>
        <p:txBody>
          <a:bodyPr>
            <a:normAutofit/>
          </a:bodyPr>
          <a:lstStyle/>
          <a:p>
            <a:r>
              <a:rPr lang="en-US" dirty="0" smtClean="0">
                <a:solidFill>
                  <a:schemeClr val="accent4">
                    <a:lumMod val="75000"/>
                  </a:schemeClr>
                </a:solidFill>
              </a:rPr>
              <a:t>The ‘extra’ insurance of Private Health allows people to cover private hospital and ancillary expenses (such as dental, physio and chiropractic services)</a:t>
            </a:r>
          </a:p>
          <a:p>
            <a:r>
              <a:rPr lang="en-US" dirty="0" smtClean="0">
                <a:solidFill>
                  <a:schemeClr val="accent4">
                    <a:lumMod val="75000"/>
                  </a:schemeClr>
                </a:solidFill>
              </a:rPr>
              <a:t>People choose private health insurance for a number of reasons:</a:t>
            </a:r>
          </a:p>
          <a:p>
            <a:pPr lvl="1"/>
            <a:r>
              <a:rPr lang="en-US" dirty="0" smtClean="0">
                <a:solidFill>
                  <a:schemeClr val="accent4">
                    <a:lumMod val="75000"/>
                  </a:schemeClr>
                </a:solidFill>
              </a:rPr>
              <a:t>Shorter waiting times for treatment</a:t>
            </a:r>
          </a:p>
          <a:p>
            <a:pPr lvl="1"/>
            <a:r>
              <a:rPr lang="en-US" dirty="0" smtClean="0">
                <a:solidFill>
                  <a:schemeClr val="accent4">
                    <a:lumMod val="75000"/>
                  </a:schemeClr>
                </a:solidFill>
              </a:rPr>
              <a:t>Being able to stay in hospital of their own choice</a:t>
            </a:r>
          </a:p>
          <a:p>
            <a:pPr lvl="1"/>
            <a:r>
              <a:rPr lang="en-US" dirty="0" smtClean="0">
                <a:solidFill>
                  <a:schemeClr val="accent4">
                    <a:lumMod val="75000"/>
                  </a:schemeClr>
                </a:solidFill>
              </a:rPr>
              <a:t>Being able to have a doctor of their own choice in hospital</a:t>
            </a:r>
          </a:p>
          <a:p>
            <a:pPr lvl="1"/>
            <a:r>
              <a:rPr lang="en-US" dirty="0" smtClean="0">
                <a:solidFill>
                  <a:schemeClr val="accent4">
                    <a:lumMod val="75000"/>
                  </a:schemeClr>
                </a:solidFill>
              </a:rPr>
              <a:t>Ancillary benefits (dental </a:t>
            </a:r>
            <a:r>
              <a:rPr lang="en-US" dirty="0" err="1" smtClean="0">
                <a:solidFill>
                  <a:schemeClr val="accent4">
                    <a:lumMod val="75000"/>
                  </a:schemeClr>
                </a:solidFill>
              </a:rPr>
              <a:t>etc</a:t>
            </a:r>
            <a:r>
              <a:rPr lang="en-US" dirty="0" smtClean="0">
                <a:solidFill>
                  <a:schemeClr val="accent4">
                    <a:lumMod val="75000"/>
                  </a:schemeClr>
                </a:solidFill>
              </a:rPr>
              <a:t>)</a:t>
            </a:r>
          </a:p>
          <a:p>
            <a:pPr lvl="1"/>
            <a:r>
              <a:rPr lang="en-US" dirty="0" smtClean="0">
                <a:solidFill>
                  <a:schemeClr val="accent4">
                    <a:lumMod val="75000"/>
                  </a:schemeClr>
                </a:solidFill>
              </a:rPr>
              <a:t>Private rooms in hospital</a:t>
            </a:r>
          </a:p>
          <a:p>
            <a:pPr lvl="1"/>
            <a:r>
              <a:rPr lang="en-US" dirty="0" smtClean="0">
                <a:solidFill>
                  <a:schemeClr val="accent4">
                    <a:lumMod val="75000"/>
                  </a:schemeClr>
                </a:solidFill>
              </a:rPr>
              <a:t>Insurance while overseas</a:t>
            </a:r>
          </a:p>
        </p:txBody>
      </p:sp>
    </p:spTree>
    <p:extLst>
      <p:ext uri="{BB962C8B-B14F-4D97-AF65-F5344CB8AC3E}">
        <p14:creationId xmlns:p14="http://schemas.microsoft.com/office/powerpoint/2010/main" val="998789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120" y="449413"/>
            <a:ext cx="6842760" cy="932347"/>
          </a:xfrm>
        </p:spPr>
        <p:txBody>
          <a:bodyPr>
            <a:noAutofit/>
          </a:bodyPr>
          <a:lstStyle/>
          <a:p>
            <a:pPr algn="ctr"/>
            <a:r>
              <a:rPr lang="en-AU" sz="2800" b="1" dirty="0">
                <a:solidFill>
                  <a:schemeClr val="accent4">
                    <a:lumMod val="75000"/>
                  </a:schemeClr>
                </a:solidFill>
              </a:rPr>
              <a:t>Health insurance: </a:t>
            </a:r>
            <a:r>
              <a:rPr lang="en-AU" sz="2800" b="1" dirty="0" err="1">
                <a:solidFill>
                  <a:schemeClr val="accent4">
                    <a:lumMod val="75000"/>
                  </a:schemeClr>
                </a:solidFill>
              </a:rPr>
              <a:t>medicare</a:t>
            </a:r>
            <a:r>
              <a:rPr lang="en-AU" sz="2800" b="1" dirty="0">
                <a:solidFill>
                  <a:schemeClr val="accent4">
                    <a:lumMod val="75000"/>
                  </a:schemeClr>
                </a:solidFill>
              </a:rPr>
              <a:t> and private health CONT…</a:t>
            </a:r>
            <a:endParaRPr lang="en-AU" sz="2800" dirty="0"/>
          </a:p>
        </p:txBody>
      </p:sp>
      <p:sp>
        <p:nvSpPr>
          <p:cNvPr id="3" name="Content Placeholder 2"/>
          <p:cNvSpPr>
            <a:spLocks noGrp="1"/>
          </p:cNvSpPr>
          <p:nvPr>
            <p:ph idx="1"/>
          </p:nvPr>
        </p:nvSpPr>
        <p:spPr>
          <a:xfrm>
            <a:off x="203200" y="1544320"/>
            <a:ext cx="11790680" cy="5130800"/>
          </a:xfrm>
        </p:spPr>
        <p:txBody>
          <a:bodyPr>
            <a:normAutofit/>
          </a:bodyPr>
          <a:lstStyle/>
          <a:p>
            <a:r>
              <a:rPr lang="en-AU" dirty="0" smtClean="0">
                <a:solidFill>
                  <a:schemeClr val="accent4">
                    <a:lumMod val="75000"/>
                  </a:schemeClr>
                </a:solidFill>
              </a:rPr>
              <a:t>In1998, to decrease the burden </a:t>
            </a:r>
            <a:r>
              <a:rPr lang="en-AU" dirty="0">
                <a:solidFill>
                  <a:schemeClr val="accent4">
                    <a:lumMod val="75000"/>
                  </a:schemeClr>
                </a:solidFill>
              </a:rPr>
              <a:t>on the public health system, the Commonwealth Government introduced a rebate for people who have </a:t>
            </a:r>
            <a:r>
              <a:rPr lang="en-AU" dirty="0" smtClean="0">
                <a:solidFill>
                  <a:schemeClr val="accent4">
                    <a:lumMod val="75000"/>
                  </a:schemeClr>
                </a:solidFill>
              </a:rPr>
              <a:t>private health insurance. </a:t>
            </a:r>
          </a:p>
          <a:p>
            <a:r>
              <a:rPr lang="en-AU" dirty="0" smtClean="0">
                <a:solidFill>
                  <a:schemeClr val="accent4">
                    <a:lumMod val="75000"/>
                  </a:schemeClr>
                </a:solidFill>
              </a:rPr>
              <a:t>The rebate is income-tested across four tiers, or bands, of income. </a:t>
            </a:r>
          </a:p>
          <a:p>
            <a:r>
              <a:rPr lang="en-AU" dirty="0" smtClean="0">
                <a:solidFill>
                  <a:schemeClr val="accent4">
                    <a:lumMod val="75000"/>
                  </a:schemeClr>
                </a:solidFill>
              </a:rPr>
              <a:t>Medicare levy surcharge was introduced (on top of the 2% Medicare Levy) on individuals who earn more than $90,000 </a:t>
            </a:r>
            <a:r>
              <a:rPr lang="en-AU" dirty="0">
                <a:solidFill>
                  <a:schemeClr val="accent4">
                    <a:lumMod val="75000"/>
                  </a:schemeClr>
                </a:solidFill>
              </a:rPr>
              <a:t>(2018 amount) and families who earn $</a:t>
            </a:r>
            <a:r>
              <a:rPr lang="en-AU" dirty="0" smtClean="0">
                <a:solidFill>
                  <a:schemeClr val="accent4">
                    <a:lumMod val="75000"/>
                  </a:schemeClr>
                </a:solidFill>
              </a:rPr>
              <a:t>180,000 </a:t>
            </a:r>
            <a:r>
              <a:rPr lang="en-AU" dirty="0">
                <a:solidFill>
                  <a:schemeClr val="accent4">
                    <a:lumMod val="75000"/>
                  </a:schemeClr>
                </a:solidFill>
              </a:rPr>
              <a:t>or more (2018 amount), and do not have an appropriate level of hospital insurance. </a:t>
            </a:r>
            <a:endParaRPr lang="en-AU" dirty="0" smtClean="0">
              <a:solidFill>
                <a:schemeClr val="accent4">
                  <a:lumMod val="75000"/>
                </a:schemeClr>
              </a:solidFill>
            </a:endParaRPr>
          </a:p>
          <a:p>
            <a:r>
              <a:rPr lang="en-AU" dirty="0" smtClean="0">
                <a:solidFill>
                  <a:schemeClr val="accent4">
                    <a:lumMod val="75000"/>
                  </a:schemeClr>
                </a:solidFill>
              </a:rPr>
              <a:t>A </a:t>
            </a:r>
            <a:r>
              <a:rPr lang="en-AU" dirty="0">
                <a:solidFill>
                  <a:schemeClr val="accent4">
                    <a:lumMod val="75000"/>
                  </a:schemeClr>
                </a:solidFill>
              </a:rPr>
              <a:t>further change was the lifetime health-care incentive, which was introduced from 1 July 2000. This incentive gives lower lifetime premiums to people who join a health insurance fund early in life and maintain their hospital cover, compared with the premiums for someone who joins after age 30. </a:t>
            </a:r>
            <a:endParaRPr lang="en-AU" dirty="0" smtClean="0">
              <a:solidFill>
                <a:schemeClr val="accent4">
                  <a:lumMod val="75000"/>
                </a:schemeClr>
              </a:solidFill>
            </a:endParaRPr>
          </a:p>
          <a:p>
            <a:r>
              <a:rPr lang="en-AU" dirty="0" smtClean="0">
                <a:solidFill>
                  <a:schemeClr val="accent4">
                    <a:lumMod val="75000"/>
                  </a:schemeClr>
                </a:solidFill>
              </a:rPr>
              <a:t>These </a:t>
            </a:r>
            <a:r>
              <a:rPr lang="en-AU" dirty="0">
                <a:solidFill>
                  <a:schemeClr val="accent4">
                    <a:lumMod val="75000"/>
                  </a:schemeClr>
                </a:solidFill>
              </a:rPr>
              <a:t>policies are aimed at attracting people to private health insurance. </a:t>
            </a:r>
          </a:p>
        </p:txBody>
      </p:sp>
    </p:spTree>
    <p:extLst>
      <p:ext uri="{BB962C8B-B14F-4D97-AF65-F5344CB8AC3E}">
        <p14:creationId xmlns:p14="http://schemas.microsoft.com/office/powerpoint/2010/main" val="102840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098" y="301082"/>
            <a:ext cx="7335644" cy="825191"/>
          </a:xfrm>
        </p:spPr>
        <p:txBody>
          <a:bodyPr>
            <a:normAutofit fontScale="90000"/>
          </a:bodyPr>
          <a:lstStyle/>
          <a:p>
            <a:pPr algn="ctr"/>
            <a:r>
              <a:rPr lang="en-AU" sz="3200" b="1" dirty="0" smtClean="0">
                <a:solidFill>
                  <a:schemeClr val="accent4">
                    <a:lumMod val="75000"/>
                  </a:schemeClr>
                </a:solidFill>
              </a:rPr>
              <a:t>Health care in Australia - overview</a:t>
            </a:r>
            <a:endParaRPr lang="en-AU" sz="3200" b="1" dirty="0">
              <a:solidFill>
                <a:schemeClr val="accent4">
                  <a:lumMod val="75000"/>
                </a:schemeClr>
              </a:solidFill>
            </a:endParaRPr>
          </a:p>
        </p:txBody>
      </p:sp>
      <p:sp>
        <p:nvSpPr>
          <p:cNvPr id="3" name="Content Placeholder 2"/>
          <p:cNvSpPr>
            <a:spLocks noGrp="1"/>
          </p:cNvSpPr>
          <p:nvPr>
            <p:ph idx="1"/>
          </p:nvPr>
        </p:nvSpPr>
        <p:spPr>
          <a:xfrm>
            <a:off x="117088" y="1505416"/>
            <a:ext cx="11920654" cy="5235496"/>
          </a:xfrm>
        </p:spPr>
        <p:txBody>
          <a:bodyPr>
            <a:normAutofit fontScale="77500" lnSpcReduction="20000"/>
          </a:bodyPr>
          <a:lstStyle/>
          <a:p>
            <a:pPr>
              <a:lnSpc>
                <a:spcPct val="110000"/>
              </a:lnSpc>
              <a:spcBef>
                <a:spcPts val="0"/>
              </a:spcBef>
            </a:pPr>
            <a:r>
              <a:rPr lang="en-AU" dirty="0">
                <a:solidFill>
                  <a:schemeClr val="accent4">
                    <a:lumMod val="75000"/>
                  </a:schemeClr>
                </a:solidFill>
              </a:rPr>
              <a:t>Health-care </a:t>
            </a:r>
            <a:r>
              <a:rPr lang="en-AU" dirty="0" smtClean="0">
                <a:solidFill>
                  <a:schemeClr val="accent4">
                    <a:lumMod val="75000"/>
                  </a:schemeClr>
                </a:solidFill>
              </a:rPr>
              <a:t>facilities/services </a:t>
            </a:r>
            <a:r>
              <a:rPr lang="en-AU" dirty="0">
                <a:solidFill>
                  <a:schemeClr val="accent4">
                    <a:lumMod val="75000"/>
                  </a:schemeClr>
                </a:solidFill>
              </a:rPr>
              <a:t>play a vital role in achieving better health for all Australians. </a:t>
            </a:r>
            <a:endParaRPr lang="en-AU" dirty="0" smtClean="0">
              <a:solidFill>
                <a:schemeClr val="accent4">
                  <a:lumMod val="75000"/>
                </a:schemeClr>
              </a:solidFill>
            </a:endParaRPr>
          </a:p>
          <a:p>
            <a:pPr>
              <a:lnSpc>
                <a:spcPct val="110000"/>
              </a:lnSpc>
              <a:spcBef>
                <a:spcPts val="0"/>
              </a:spcBef>
            </a:pPr>
            <a:r>
              <a:rPr lang="en-AU" dirty="0" smtClean="0">
                <a:solidFill>
                  <a:schemeClr val="accent4">
                    <a:lumMod val="75000"/>
                  </a:schemeClr>
                </a:solidFill>
              </a:rPr>
              <a:t>They provide </a:t>
            </a:r>
            <a:r>
              <a:rPr lang="en-AU" dirty="0">
                <a:solidFill>
                  <a:schemeClr val="accent4">
                    <a:lumMod val="75000"/>
                  </a:schemeClr>
                </a:solidFill>
              </a:rPr>
              <a:t>essential services </a:t>
            </a:r>
            <a:r>
              <a:rPr lang="en-AU" dirty="0" smtClean="0">
                <a:solidFill>
                  <a:schemeClr val="accent4">
                    <a:lumMod val="75000"/>
                  </a:schemeClr>
                </a:solidFill>
              </a:rPr>
              <a:t>of:</a:t>
            </a:r>
          </a:p>
          <a:p>
            <a:pPr lvl="1">
              <a:lnSpc>
                <a:spcPct val="110000"/>
              </a:lnSpc>
              <a:spcBef>
                <a:spcPts val="0"/>
              </a:spcBef>
            </a:pPr>
            <a:r>
              <a:rPr lang="en-AU" dirty="0" smtClean="0">
                <a:solidFill>
                  <a:schemeClr val="accent4">
                    <a:lumMod val="75000"/>
                  </a:schemeClr>
                </a:solidFill>
              </a:rPr>
              <a:t>Diagnosing</a:t>
            </a:r>
            <a:r>
              <a:rPr lang="en-AU" dirty="0">
                <a:solidFill>
                  <a:schemeClr val="accent4">
                    <a:lumMod val="75000"/>
                  </a:schemeClr>
                </a:solidFill>
              </a:rPr>
              <a:t>, </a:t>
            </a:r>
            <a:endParaRPr lang="en-AU" dirty="0" smtClean="0">
              <a:solidFill>
                <a:schemeClr val="accent4">
                  <a:lumMod val="75000"/>
                </a:schemeClr>
              </a:solidFill>
            </a:endParaRPr>
          </a:p>
          <a:p>
            <a:pPr lvl="1">
              <a:lnSpc>
                <a:spcPct val="110000"/>
              </a:lnSpc>
              <a:spcBef>
                <a:spcPts val="0"/>
              </a:spcBef>
            </a:pPr>
            <a:r>
              <a:rPr lang="en-AU" dirty="0">
                <a:solidFill>
                  <a:schemeClr val="accent4">
                    <a:lumMod val="75000"/>
                  </a:schemeClr>
                </a:solidFill>
              </a:rPr>
              <a:t>T</a:t>
            </a:r>
            <a:r>
              <a:rPr lang="en-AU" dirty="0" smtClean="0">
                <a:solidFill>
                  <a:schemeClr val="accent4">
                    <a:lumMod val="75000"/>
                  </a:schemeClr>
                </a:solidFill>
              </a:rPr>
              <a:t>reating </a:t>
            </a:r>
          </a:p>
          <a:p>
            <a:pPr lvl="1">
              <a:lnSpc>
                <a:spcPct val="110000"/>
              </a:lnSpc>
              <a:spcBef>
                <a:spcPts val="0"/>
              </a:spcBef>
            </a:pPr>
            <a:r>
              <a:rPr lang="en-AU" dirty="0" smtClean="0">
                <a:solidFill>
                  <a:schemeClr val="accent4">
                    <a:lumMod val="75000"/>
                  </a:schemeClr>
                </a:solidFill>
              </a:rPr>
              <a:t>and </a:t>
            </a:r>
            <a:r>
              <a:rPr lang="en-AU" dirty="0">
                <a:solidFill>
                  <a:schemeClr val="accent4">
                    <a:lumMod val="75000"/>
                  </a:schemeClr>
                </a:solidFill>
              </a:rPr>
              <a:t>rehabilitating the ill and injured, as well as preventing illness and promoting </a:t>
            </a:r>
            <a:r>
              <a:rPr lang="en-AU" dirty="0" smtClean="0">
                <a:solidFill>
                  <a:schemeClr val="accent4">
                    <a:lumMod val="75000"/>
                  </a:schemeClr>
                </a:solidFill>
              </a:rPr>
              <a:t>health</a:t>
            </a:r>
            <a:endParaRPr lang="en-AU" dirty="0">
              <a:solidFill>
                <a:schemeClr val="accent4">
                  <a:lumMod val="75000"/>
                </a:schemeClr>
              </a:solidFill>
            </a:endParaRPr>
          </a:p>
          <a:p>
            <a:pPr marL="457200" lvl="1" indent="0">
              <a:lnSpc>
                <a:spcPct val="110000"/>
              </a:lnSpc>
              <a:spcBef>
                <a:spcPts val="0"/>
              </a:spcBef>
              <a:buNone/>
            </a:pPr>
            <a:endParaRPr lang="en-AU" dirty="0" smtClean="0">
              <a:solidFill>
                <a:schemeClr val="accent4">
                  <a:lumMod val="75000"/>
                </a:schemeClr>
              </a:solidFill>
            </a:endParaRPr>
          </a:p>
          <a:p>
            <a:pPr>
              <a:lnSpc>
                <a:spcPct val="110000"/>
              </a:lnSpc>
              <a:spcBef>
                <a:spcPts val="0"/>
              </a:spcBef>
            </a:pPr>
            <a:r>
              <a:rPr lang="en-AU" dirty="0" smtClean="0">
                <a:solidFill>
                  <a:schemeClr val="accent4">
                    <a:lumMod val="75000"/>
                  </a:schemeClr>
                </a:solidFill>
              </a:rPr>
              <a:t>Hospitals </a:t>
            </a:r>
            <a:r>
              <a:rPr lang="en-AU" dirty="0">
                <a:solidFill>
                  <a:schemeClr val="accent4">
                    <a:lumMod val="75000"/>
                  </a:schemeClr>
                </a:solidFill>
              </a:rPr>
              <a:t>and doctors’ surgeries are increasingly being used to provide accurate health information to the public. </a:t>
            </a:r>
            <a:endParaRPr lang="en-AU" dirty="0" smtClean="0">
              <a:solidFill>
                <a:schemeClr val="accent4">
                  <a:lumMod val="75000"/>
                </a:schemeClr>
              </a:solidFill>
            </a:endParaRPr>
          </a:p>
          <a:p>
            <a:pPr>
              <a:lnSpc>
                <a:spcPct val="110000"/>
              </a:lnSpc>
              <a:spcBef>
                <a:spcPts val="0"/>
              </a:spcBef>
            </a:pPr>
            <a:r>
              <a:rPr lang="en-AU" dirty="0" smtClean="0">
                <a:solidFill>
                  <a:schemeClr val="accent4">
                    <a:lumMod val="75000"/>
                  </a:schemeClr>
                </a:solidFill>
              </a:rPr>
              <a:t>State </a:t>
            </a:r>
            <a:r>
              <a:rPr lang="en-AU" dirty="0">
                <a:solidFill>
                  <a:schemeClr val="accent4">
                    <a:lumMod val="75000"/>
                  </a:schemeClr>
                </a:solidFill>
              </a:rPr>
              <a:t>and territory governments provide services </a:t>
            </a:r>
            <a:r>
              <a:rPr lang="en-AU" dirty="0" smtClean="0">
                <a:solidFill>
                  <a:schemeClr val="accent4">
                    <a:lumMod val="75000"/>
                  </a:schemeClr>
                </a:solidFill>
              </a:rPr>
              <a:t>specifically </a:t>
            </a:r>
            <a:r>
              <a:rPr lang="en-AU" dirty="0">
                <a:solidFill>
                  <a:schemeClr val="accent4">
                    <a:lumMod val="75000"/>
                  </a:schemeClr>
                </a:solidFill>
              </a:rPr>
              <a:t>aimed at both the prevention of disease and the promotion of </a:t>
            </a:r>
            <a:r>
              <a:rPr lang="en-AU" dirty="0" smtClean="0">
                <a:solidFill>
                  <a:schemeClr val="accent4">
                    <a:lumMod val="75000"/>
                  </a:schemeClr>
                </a:solidFill>
              </a:rPr>
              <a:t>health</a:t>
            </a:r>
          </a:p>
          <a:p>
            <a:pPr lvl="1">
              <a:lnSpc>
                <a:spcPct val="110000"/>
              </a:lnSpc>
              <a:spcBef>
                <a:spcPts val="0"/>
              </a:spcBef>
            </a:pPr>
            <a:r>
              <a:rPr lang="en-AU" dirty="0" smtClean="0">
                <a:solidFill>
                  <a:schemeClr val="accent4">
                    <a:lumMod val="75000"/>
                  </a:schemeClr>
                </a:solidFill>
              </a:rPr>
              <a:t>For </a:t>
            </a:r>
            <a:r>
              <a:rPr lang="en-AU" dirty="0">
                <a:solidFill>
                  <a:schemeClr val="accent4">
                    <a:lumMod val="75000"/>
                  </a:schemeClr>
                </a:solidFill>
              </a:rPr>
              <a:t>example, immunisation programs, anti-smoking campaigns, and school medical and dental health services. </a:t>
            </a:r>
            <a:endParaRPr lang="en-AU" dirty="0" smtClean="0">
              <a:solidFill>
                <a:schemeClr val="accent4">
                  <a:lumMod val="75000"/>
                </a:schemeClr>
              </a:solidFill>
            </a:endParaRPr>
          </a:p>
          <a:p>
            <a:pPr>
              <a:lnSpc>
                <a:spcPct val="110000"/>
              </a:lnSpc>
              <a:spcBef>
                <a:spcPts val="0"/>
              </a:spcBef>
            </a:pPr>
            <a:endParaRPr lang="en-AU" dirty="0" smtClean="0">
              <a:solidFill>
                <a:schemeClr val="accent4">
                  <a:lumMod val="75000"/>
                </a:schemeClr>
              </a:solidFill>
            </a:endParaRPr>
          </a:p>
          <a:p>
            <a:pPr>
              <a:lnSpc>
                <a:spcPct val="110000"/>
              </a:lnSpc>
              <a:spcBef>
                <a:spcPts val="0"/>
              </a:spcBef>
            </a:pPr>
            <a:r>
              <a:rPr lang="en-AU" dirty="0" smtClean="0">
                <a:solidFill>
                  <a:schemeClr val="accent4">
                    <a:lumMod val="75000"/>
                  </a:schemeClr>
                </a:solidFill>
              </a:rPr>
              <a:t>However</a:t>
            </a:r>
            <a:r>
              <a:rPr lang="en-AU" dirty="0">
                <a:solidFill>
                  <a:schemeClr val="accent4">
                    <a:lumMod val="75000"/>
                  </a:schemeClr>
                </a:solidFill>
              </a:rPr>
              <a:t>, the health of Australians </a:t>
            </a:r>
            <a:r>
              <a:rPr lang="en-AU" dirty="0" smtClean="0">
                <a:solidFill>
                  <a:schemeClr val="accent4">
                    <a:lumMod val="75000"/>
                  </a:schemeClr>
                </a:solidFill>
              </a:rPr>
              <a:t>also depends </a:t>
            </a:r>
            <a:r>
              <a:rPr lang="en-AU" dirty="0">
                <a:solidFill>
                  <a:schemeClr val="accent4">
                    <a:lumMod val="75000"/>
                  </a:schemeClr>
                </a:solidFill>
              </a:rPr>
              <a:t>on factors such </a:t>
            </a:r>
            <a:r>
              <a:rPr lang="en-AU" dirty="0" smtClean="0">
                <a:solidFill>
                  <a:schemeClr val="accent4">
                    <a:lumMod val="75000"/>
                  </a:schemeClr>
                </a:solidFill>
              </a:rPr>
              <a:t>as:</a:t>
            </a:r>
          </a:p>
          <a:p>
            <a:pPr lvl="1">
              <a:lnSpc>
                <a:spcPct val="110000"/>
              </a:lnSpc>
              <a:spcBef>
                <a:spcPts val="0"/>
              </a:spcBef>
            </a:pPr>
            <a:r>
              <a:rPr lang="en-AU" dirty="0" smtClean="0">
                <a:solidFill>
                  <a:schemeClr val="accent4">
                    <a:lumMod val="75000"/>
                  </a:schemeClr>
                </a:solidFill>
              </a:rPr>
              <a:t>Housing</a:t>
            </a:r>
          </a:p>
          <a:p>
            <a:pPr lvl="1">
              <a:lnSpc>
                <a:spcPct val="110000"/>
              </a:lnSpc>
              <a:spcBef>
                <a:spcPts val="0"/>
              </a:spcBef>
            </a:pPr>
            <a:r>
              <a:rPr lang="en-AU" dirty="0" smtClean="0">
                <a:solidFill>
                  <a:schemeClr val="accent4">
                    <a:lumMod val="75000"/>
                  </a:schemeClr>
                </a:solidFill>
              </a:rPr>
              <a:t>Employment</a:t>
            </a:r>
          </a:p>
          <a:p>
            <a:pPr lvl="1">
              <a:lnSpc>
                <a:spcPct val="110000"/>
              </a:lnSpc>
              <a:spcBef>
                <a:spcPts val="0"/>
              </a:spcBef>
            </a:pPr>
            <a:r>
              <a:rPr lang="en-AU" dirty="0" smtClean="0">
                <a:solidFill>
                  <a:schemeClr val="accent4">
                    <a:lumMod val="75000"/>
                  </a:schemeClr>
                </a:solidFill>
              </a:rPr>
              <a:t>Education</a:t>
            </a:r>
          </a:p>
          <a:p>
            <a:pPr lvl="1">
              <a:lnSpc>
                <a:spcPct val="110000"/>
              </a:lnSpc>
              <a:spcBef>
                <a:spcPts val="0"/>
              </a:spcBef>
            </a:pPr>
            <a:r>
              <a:rPr lang="en-AU" dirty="0" smtClean="0">
                <a:solidFill>
                  <a:schemeClr val="accent4">
                    <a:lumMod val="75000"/>
                  </a:schemeClr>
                </a:solidFill>
              </a:rPr>
              <a:t>Hygiene</a:t>
            </a:r>
          </a:p>
          <a:p>
            <a:pPr lvl="1">
              <a:lnSpc>
                <a:spcPct val="110000"/>
              </a:lnSpc>
              <a:spcBef>
                <a:spcPts val="0"/>
              </a:spcBef>
            </a:pPr>
            <a:r>
              <a:rPr lang="en-AU" dirty="0" smtClean="0">
                <a:solidFill>
                  <a:schemeClr val="accent4">
                    <a:lumMod val="75000"/>
                  </a:schemeClr>
                </a:solidFill>
              </a:rPr>
              <a:t>Income</a:t>
            </a:r>
          </a:p>
          <a:p>
            <a:pPr lvl="1">
              <a:lnSpc>
                <a:spcPct val="110000"/>
              </a:lnSpc>
              <a:spcBef>
                <a:spcPts val="0"/>
              </a:spcBef>
            </a:pPr>
            <a:r>
              <a:rPr lang="en-AU" dirty="0" smtClean="0">
                <a:solidFill>
                  <a:schemeClr val="accent4">
                    <a:lumMod val="75000"/>
                  </a:schemeClr>
                </a:solidFill>
              </a:rPr>
              <a:t>Environmental safety </a:t>
            </a:r>
          </a:p>
          <a:p>
            <a:pPr>
              <a:lnSpc>
                <a:spcPct val="110000"/>
              </a:lnSpc>
              <a:spcBef>
                <a:spcPts val="0"/>
              </a:spcBef>
            </a:pPr>
            <a:endParaRPr lang="en-AU" dirty="0" smtClean="0">
              <a:solidFill>
                <a:schemeClr val="accent4">
                  <a:lumMod val="75000"/>
                </a:schemeClr>
              </a:solidFill>
            </a:endParaRPr>
          </a:p>
          <a:p>
            <a:pPr>
              <a:lnSpc>
                <a:spcPct val="110000"/>
              </a:lnSpc>
              <a:spcBef>
                <a:spcPts val="0"/>
              </a:spcBef>
            </a:pPr>
            <a:r>
              <a:rPr lang="en-AU" dirty="0" smtClean="0">
                <a:solidFill>
                  <a:schemeClr val="accent4">
                    <a:lumMod val="75000"/>
                  </a:schemeClr>
                </a:solidFill>
              </a:rPr>
              <a:t>For </a:t>
            </a:r>
            <a:r>
              <a:rPr lang="en-AU" dirty="0">
                <a:solidFill>
                  <a:schemeClr val="accent4">
                    <a:lumMod val="75000"/>
                  </a:schemeClr>
                </a:solidFill>
              </a:rPr>
              <a:t>health-care services and facilities to be effective </a:t>
            </a:r>
            <a:r>
              <a:rPr lang="en-AU" dirty="0" smtClean="0">
                <a:solidFill>
                  <a:schemeClr val="accent4">
                    <a:lumMod val="75000"/>
                  </a:schemeClr>
                </a:solidFill>
              </a:rPr>
              <a:t>(both </a:t>
            </a:r>
            <a:r>
              <a:rPr lang="en-AU" dirty="0">
                <a:solidFill>
                  <a:schemeClr val="accent4">
                    <a:lumMod val="75000"/>
                  </a:schemeClr>
                </a:solidFill>
              </a:rPr>
              <a:t>curing and preventing </a:t>
            </a:r>
            <a:r>
              <a:rPr lang="en-AU" dirty="0" smtClean="0">
                <a:solidFill>
                  <a:schemeClr val="accent4">
                    <a:lumMod val="75000"/>
                  </a:schemeClr>
                </a:solidFill>
              </a:rPr>
              <a:t>disease), must develop partnerships with other sectors of the community to implement health-related </a:t>
            </a:r>
            <a:r>
              <a:rPr lang="en-AU" dirty="0">
                <a:solidFill>
                  <a:schemeClr val="accent4">
                    <a:lumMod val="75000"/>
                  </a:schemeClr>
                </a:solidFill>
              </a:rPr>
              <a:t>activities that promote health</a:t>
            </a:r>
            <a:r>
              <a:rPr lang="en-AU" dirty="0" smtClean="0">
                <a:solidFill>
                  <a:schemeClr val="accent4">
                    <a:lumMod val="75000"/>
                  </a:schemeClr>
                </a:solidFill>
              </a:rPr>
              <a:t>.</a:t>
            </a:r>
            <a:endParaRPr lang="en-AU" dirty="0">
              <a:solidFill>
                <a:schemeClr val="accent4">
                  <a:lumMod val="75000"/>
                </a:schemeClr>
              </a:solidFill>
            </a:endParaRPr>
          </a:p>
        </p:txBody>
      </p:sp>
    </p:spTree>
    <p:extLst>
      <p:ext uri="{BB962C8B-B14F-4D97-AF65-F5344CB8AC3E}">
        <p14:creationId xmlns:p14="http://schemas.microsoft.com/office/powerpoint/2010/main" val="2198086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505" y="513349"/>
            <a:ext cx="7174832" cy="1010652"/>
          </a:xfrm>
        </p:spPr>
        <p:txBody>
          <a:bodyPr>
            <a:normAutofit/>
          </a:bodyPr>
          <a:lstStyle/>
          <a:p>
            <a:pPr algn="ctr"/>
            <a:r>
              <a:rPr lang="en-AU" sz="2800" b="1" dirty="0">
                <a:solidFill>
                  <a:schemeClr val="accent4">
                    <a:lumMod val="75000"/>
                  </a:schemeClr>
                </a:solidFill>
              </a:rPr>
              <a:t>Health insurance: </a:t>
            </a:r>
            <a:r>
              <a:rPr lang="en-AU" sz="2800" b="1" dirty="0" err="1">
                <a:solidFill>
                  <a:schemeClr val="accent4">
                    <a:lumMod val="75000"/>
                  </a:schemeClr>
                </a:solidFill>
              </a:rPr>
              <a:t>medicare</a:t>
            </a:r>
            <a:r>
              <a:rPr lang="en-AU" sz="2800" b="1" dirty="0">
                <a:solidFill>
                  <a:schemeClr val="accent4">
                    <a:lumMod val="75000"/>
                  </a:schemeClr>
                </a:solidFill>
              </a:rPr>
              <a:t> and private health CONT…</a:t>
            </a:r>
            <a:endParaRPr lang="en-AU" sz="2800" dirty="0"/>
          </a:p>
        </p:txBody>
      </p:sp>
      <p:pic>
        <p:nvPicPr>
          <p:cNvPr id="4" name="Content Placeholder 3"/>
          <p:cNvPicPr>
            <a:picLocks noGrp="1" noChangeAspect="1"/>
          </p:cNvPicPr>
          <p:nvPr>
            <p:ph idx="1"/>
          </p:nvPr>
        </p:nvPicPr>
        <p:blipFill>
          <a:blip r:embed="rId2"/>
          <a:stretch>
            <a:fillRect/>
          </a:stretch>
        </p:blipFill>
        <p:spPr>
          <a:xfrm>
            <a:off x="1203158" y="1796717"/>
            <a:ext cx="9866745" cy="4608986"/>
          </a:xfrm>
          <a:prstGeom prst="rect">
            <a:avLst/>
          </a:prstGeom>
        </p:spPr>
      </p:pic>
    </p:spTree>
    <p:extLst>
      <p:ext uri="{BB962C8B-B14F-4D97-AF65-F5344CB8AC3E}">
        <p14:creationId xmlns:p14="http://schemas.microsoft.com/office/powerpoint/2010/main" val="197638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7493" y="424662"/>
            <a:ext cx="6253016" cy="768863"/>
          </a:xfrm>
        </p:spPr>
        <p:txBody>
          <a:bodyPr>
            <a:normAutofit/>
          </a:bodyPr>
          <a:lstStyle/>
          <a:p>
            <a:r>
              <a:rPr lang="en-AU" sz="3600" b="1" dirty="0" smtClean="0">
                <a:solidFill>
                  <a:schemeClr val="accent4">
                    <a:lumMod val="75000"/>
                  </a:schemeClr>
                </a:solidFill>
              </a:rPr>
              <a:t>Health care in Australia</a:t>
            </a:r>
            <a:endParaRPr lang="en-AU" sz="3600" b="1" dirty="0">
              <a:solidFill>
                <a:schemeClr val="accent4">
                  <a:lumMod val="75000"/>
                </a:schemeClr>
              </a:solidFill>
            </a:endParaRPr>
          </a:p>
        </p:txBody>
      </p:sp>
      <p:sp>
        <p:nvSpPr>
          <p:cNvPr id="3" name="Content Placeholder 2"/>
          <p:cNvSpPr>
            <a:spLocks noGrp="1"/>
          </p:cNvSpPr>
          <p:nvPr>
            <p:ph idx="1"/>
          </p:nvPr>
        </p:nvSpPr>
        <p:spPr>
          <a:xfrm>
            <a:off x="267854" y="1810327"/>
            <a:ext cx="11656289" cy="4830618"/>
          </a:xfrm>
        </p:spPr>
        <p:txBody>
          <a:bodyPr>
            <a:normAutofit/>
          </a:bodyPr>
          <a:lstStyle/>
          <a:p>
            <a:r>
              <a:rPr lang="en-AU" altLang="en-US" sz="2000" dirty="0">
                <a:solidFill>
                  <a:schemeClr val="accent4">
                    <a:lumMod val="75000"/>
                  </a:schemeClr>
                </a:solidFill>
                <a:latin typeface="Arial" panose="020B0604020202020204" pitchFamily="34" charset="0"/>
                <a:cs typeface="Arial" panose="020B0604020202020204" pitchFamily="34" charset="0"/>
              </a:rPr>
              <a:t>The health-care system involves complex interrelationships between: </a:t>
            </a:r>
          </a:p>
          <a:p>
            <a:pPr lvl="1"/>
            <a:r>
              <a:rPr lang="en-AU" altLang="en-US" dirty="0" smtClean="0">
                <a:solidFill>
                  <a:schemeClr val="accent4">
                    <a:lumMod val="75000"/>
                  </a:schemeClr>
                </a:solidFill>
                <a:latin typeface="Arial" panose="020B0604020202020204" pitchFamily="34" charset="0"/>
                <a:cs typeface="Arial" panose="020B0604020202020204" pitchFamily="34" charset="0"/>
              </a:rPr>
              <a:t>Commonwealth</a:t>
            </a:r>
            <a:r>
              <a:rPr lang="en-AU" altLang="en-US" dirty="0">
                <a:solidFill>
                  <a:schemeClr val="accent4">
                    <a:lumMod val="75000"/>
                  </a:schemeClr>
                </a:solidFill>
                <a:latin typeface="Arial" panose="020B0604020202020204" pitchFamily="34" charset="0"/>
                <a:cs typeface="Arial" panose="020B0604020202020204" pitchFamily="34" charset="0"/>
              </a:rPr>
              <a:t>, </a:t>
            </a:r>
            <a:r>
              <a:rPr lang="en-AU" altLang="en-US" dirty="0" smtClean="0">
                <a:solidFill>
                  <a:schemeClr val="accent4">
                    <a:lumMod val="75000"/>
                  </a:schemeClr>
                </a:solidFill>
                <a:latin typeface="Arial" panose="020B0604020202020204" pitchFamily="34" charset="0"/>
                <a:cs typeface="Arial" panose="020B0604020202020204" pitchFamily="34" charset="0"/>
              </a:rPr>
              <a:t>State </a:t>
            </a:r>
            <a:r>
              <a:rPr lang="en-AU" altLang="en-US" dirty="0">
                <a:solidFill>
                  <a:schemeClr val="accent4">
                    <a:lumMod val="75000"/>
                  </a:schemeClr>
                </a:solidFill>
                <a:latin typeface="Arial" panose="020B0604020202020204" pitchFamily="34" charset="0"/>
                <a:cs typeface="Arial" panose="020B0604020202020204" pitchFamily="34" charset="0"/>
              </a:rPr>
              <a:t>and </a:t>
            </a:r>
            <a:r>
              <a:rPr lang="en-AU" altLang="en-US" dirty="0" smtClean="0">
                <a:solidFill>
                  <a:schemeClr val="accent4">
                    <a:lumMod val="75000"/>
                  </a:schemeClr>
                </a:solidFill>
                <a:latin typeface="Arial" panose="020B0604020202020204" pitchFamily="34" charset="0"/>
                <a:cs typeface="Arial" panose="020B0604020202020204" pitchFamily="34" charset="0"/>
              </a:rPr>
              <a:t>Local Governments</a:t>
            </a:r>
          </a:p>
          <a:p>
            <a:pPr lvl="1"/>
            <a:r>
              <a:rPr lang="en-AU" altLang="en-US" dirty="0" smtClean="0">
                <a:solidFill>
                  <a:schemeClr val="accent4">
                    <a:lumMod val="75000"/>
                  </a:schemeClr>
                </a:solidFill>
                <a:latin typeface="Arial" panose="020B0604020202020204" pitchFamily="34" charset="0"/>
                <a:cs typeface="Arial" panose="020B0604020202020204" pitchFamily="34" charset="0"/>
              </a:rPr>
              <a:t>Health </a:t>
            </a:r>
            <a:r>
              <a:rPr lang="en-AU" altLang="en-US" dirty="0">
                <a:solidFill>
                  <a:schemeClr val="accent4">
                    <a:lumMod val="75000"/>
                  </a:schemeClr>
                </a:solidFill>
                <a:latin typeface="Arial" panose="020B0604020202020204" pitchFamily="34" charset="0"/>
                <a:cs typeface="Arial" panose="020B0604020202020204" pitchFamily="34" charset="0"/>
              </a:rPr>
              <a:t>insurance </a:t>
            </a:r>
            <a:r>
              <a:rPr lang="en-AU" altLang="en-US" dirty="0" smtClean="0">
                <a:solidFill>
                  <a:schemeClr val="accent4">
                    <a:lumMod val="75000"/>
                  </a:schemeClr>
                </a:solidFill>
                <a:latin typeface="Arial" panose="020B0604020202020204" pitchFamily="34" charset="0"/>
                <a:cs typeface="Arial" panose="020B0604020202020204" pitchFamily="34" charset="0"/>
              </a:rPr>
              <a:t>funds</a:t>
            </a:r>
          </a:p>
          <a:p>
            <a:pPr lvl="1"/>
            <a:r>
              <a:rPr lang="en-AU" altLang="en-US" dirty="0" smtClean="0">
                <a:solidFill>
                  <a:schemeClr val="accent4">
                    <a:lumMod val="75000"/>
                  </a:schemeClr>
                </a:solidFill>
                <a:latin typeface="Arial" panose="020B0604020202020204" pitchFamily="34" charset="0"/>
                <a:cs typeface="Arial" panose="020B0604020202020204" pitchFamily="34" charset="0"/>
              </a:rPr>
              <a:t>Public </a:t>
            </a:r>
            <a:r>
              <a:rPr lang="en-AU" altLang="en-US" dirty="0">
                <a:solidFill>
                  <a:schemeClr val="accent4">
                    <a:lumMod val="75000"/>
                  </a:schemeClr>
                </a:solidFill>
                <a:latin typeface="Arial" panose="020B0604020202020204" pitchFamily="34" charset="0"/>
                <a:cs typeface="Arial" panose="020B0604020202020204" pitchFamily="34" charset="0"/>
              </a:rPr>
              <a:t>and private providers of services; for example, </a:t>
            </a:r>
            <a:r>
              <a:rPr lang="en-AU" altLang="en-US" dirty="0" smtClean="0">
                <a:solidFill>
                  <a:schemeClr val="accent4">
                    <a:lumMod val="75000"/>
                  </a:schemeClr>
                </a:solidFill>
                <a:latin typeface="Arial" panose="020B0604020202020204" pitchFamily="34" charset="0"/>
                <a:cs typeface="Arial" panose="020B0604020202020204" pitchFamily="34" charset="0"/>
              </a:rPr>
              <a:t>doctors</a:t>
            </a:r>
          </a:p>
          <a:p>
            <a:pPr lvl="1"/>
            <a:r>
              <a:rPr lang="en-AU" altLang="en-US" dirty="0" smtClean="0">
                <a:solidFill>
                  <a:schemeClr val="accent4">
                    <a:lumMod val="75000"/>
                  </a:schemeClr>
                </a:solidFill>
                <a:latin typeface="Arial" panose="020B0604020202020204" pitchFamily="34" charset="0"/>
                <a:cs typeface="Arial" panose="020B0604020202020204" pitchFamily="34" charset="0"/>
              </a:rPr>
              <a:t>Institutions</a:t>
            </a:r>
            <a:r>
              <a:rPr lang="en-AU" altLang="en-US" dirty="0">
                <a:solidFill>
                  <a:schemeClr val="accent4">
                    <a:lumMod val="75000"/>
                  </a:schemeClr>
                </a:solidFill>
                <a:latin typeface="Arial" panose="020B0604020202020204" pitchFamily="34" charset="0"/>
                <a:cs typeface="Arial" panose="020B0604020202020204" pitchFamily="34" charset="0"/>
              </a:rPr>
              <a:t>; for example, </a:t>
            </a:r>
            <a:r>
              <a:rPr lang="en-AU" altLang="en-US" dirty="0" smtClean="0">
                <a:solidFill>
                  <a:schemeClr val="accent4">
                    <a:lumMod val="75000"/>
                  </a:schemeClr>
                </a:solidFill>
                <a:latin typeface="Arial" panose="020B0604020202020204" pitchFamily="34" charset="0"/>
                <a:cs typeface="Arial" panose="020B0604020202020204" pitchFamily="34" charset="0"/>
              </a:rPr>
              <a:t>hospitals</a:t>
            </a:r>
          </a:p>
          <a:p>
            <a:pPr lvl="1"/>
            <a:r>
              <a:rPr lang="en-AU" altLang="en-US" dirty="0" smtClean="0">
                <a:solidFill>
                  <a:schemeClr val="accent4">
                    <a:lumMod val="75000"/>
                  </a:schemeClr>
                </a:solidFill>
                <a:latin typeface="Arial" panose="020B0604020202020204" pitchFamily="34" charset="0"/>
                <a:cs typeface="Arial" panose="020B0604020202020204" pitchFamily="34" charset="0"/>
              </a:rPr>
              <a:t>Other </a:t>
            </a:r>
            <a:r>
              <a:rPr lang="en-AU" altLang="en-US" dirty="0">
                <a:solidFill>
                  <a:schemeClr val="accent4">
                    <a:lumMod val="75000"/>
                  </a:schemeClr>
                </a:solidFill>
                <a:latin typeface="Arial" panose="020B0604020202020204" pitchFamily="34" charset="0"/>
                <a:cs typeface="Arial" panose="020B0604020202020204" pitchFamily="34" charset="0"/>
              </a:rPr>
              <a:t>organisations, such as community health services. </a:t>
            </a:r>
            <a:endParaRPr lang="en-AU" altLang="en-US" dirty="0" smtClean="0">
              <a:solidFill>
                <a:schemeClr val="accent4">
                  <a:lumMod val="75000"/>
                </a:schemeClr>
              </a:solidFill>
              <a:latin typeface="Arial" panose="020B0604020202020204" pitchFamily="34" charset="0"/>
              <a:cs typeface="Arial" panose="020B0604020202020204" pitchFamily="34" charset="0"/>
            </a:endParaRPr>
          </a:p>
          <a:p>
            <a:r>
              <a:rPr lang="en-AU" altLang="en-US" sz="2000" dirty="0" smtClean="0">
                <a:solidFill>
                  <a:schemeClr val="accent4">
                    <a:lumMod val="75000"/>
                  </a:schemeClr>
                </a:solidFill>
                <a:latin typeface="Arial" panose="020B0604020202020204" pitchFamily="34" charset="0"/>
                <a:cs typeface="Arial" panose="020B0604020202020204" pitchFamily="34" charset="0"/>
              </a:rPr>
              <a:t>The </a:t>
            </a:r>
            <a:r>
              <a:rPr lang="en-AU" altLang="en-US" sz="2000" dirty="0">
                <a:solidFill>
                  <a:schemeClr val="accent4">
                    <a:lumMod val="75000"/>
                  </a:schemeClr>
                </a:solidFill>
                <a:latin typeface="Arial" panose="020B0604020202020204" pitchFamily="34" charset="0"/>
                <a:cs typeface="Arial" panose="020B0604020202020204" pitchFamily="34" charset="0"/>
              </a:rPr>
              <a:t>system is both extensive and diverse in nature. Traditionally, it has provided</a:t>
            </a:r>
            <a:r>
              <a:rPr lang="en-AU" altLang="en-US" sz="2000" dirty="0" smtClean="0">
                <a:solidFill>
                  <a:schemeClr val="accent4">
                    <a:lumMod val="75000"/>
                  </a:schemeClr>
                </a:solidFill>
                <a:latin typeface="Arial" panose="020B0604020202020204" pitchFamily="34" charset="0"/>
                <a:cs typeface="Arial" panose="020B0604020202020204" pitchFamily="34" charset="0"/>
              </a:rPr>
              <a:t>:</a:t>
            </a:r>
          </a:p>
          <a:p>
            <a:pPr lvl="1"/>
            <a:r>
              <a:rPr lang="en-AU" altLang="en-US" dirty="0" smtClean="0">
                <a:solidFill>
                  <a:schemeClr val="accent4">
                    <a:lumMod val="75000"/>
                  </a:schemeClr>
                </a:solidFill>
                <a:latin typeface="Arial" panose="020B0604020202020204" pitchFamily="34" charset="0"/>
                <a:cs typeface="Arial" panose="020B0604020202020204" pitchFamily="34" charset="0"/>
              </a:rPr>
              <a:t>Diagnosis</a:t>
            </a:r>
          </a:p>
          <a:p>
            <a:pPr lvl="1"/>
            <a:r>
              <a:rPr lang="en-AU" altLang="en-US" dirty="0" smtClean="0">
                <a:solidFill>
                  <a:schemeClr val="accent4">
                    <a:lumMod val="75000"/>
                  </a:schemeClr>
                </a:solidFill>
                <a:latin typeface="Arial" panose="020B0604020202020204" pitchFamily="34" charset="0"/>
                <a:cs typeface="Arial" panose="020B0604020202020204" pitchFamily="34" charset="0"/>
              </a:rPr>
              <a:t>Treatment</a:t>
            </a:r>
          </a:p>
          <a:p>
            <a:pPr lvl="1"/>
            <a:r>
              <a:rPr lang="en-AU" altLang="en-US" dirty="0" smtClean="0">
                <a:solidFill>
                  <a:schemeClr val="accent4">
                    <a:lumMod val="75000"/>
                  </a:schemeClr>
                </a:solidFill>
                <a:latin typeface="Arial" panose="020B0604020202020204" pitchFamily="34" charset="0"/>
                <a:cs typeface="Arial" panose="020B0604020202020204" pitchFamily="34" charset="0"/>
              </a:rPr>
              <a:t>Rehabilitation</a:t>
            </a:r>
          </a:p>
          <a:p>
            <a:pPr lvl="1"/>
            <a:r>
              <a:rPr lang="en-AU" altLang="en-US" dirty="0" smtClean="0">
                <a:solidFill>
                  <a:schemeClr val="accent4">
                    <a:lumMod val="75000"/>
                  </a:schemeClr>
                </a:solidFill>
                <a:latin typeface="Arial" panose="020B0604020202020204" pitchFamily="34" charset="0"/>
                <a:cs typeface="Arial" panose="020B0604020202020204" pitchFamily="34" charset="0"/>
              </a:rPr>
              <a:t>Care </a:t>
            </a:r>
            <a:r>
              <a:rPr lang="en-AU" altLang="en-US" dirty="0">
                <a:solidFill>
                  <a:schemeClr val="accent4">
                    <a:lumMod val="75000"/>
                  </a:schemeClr>
                </a:solidFill>
                <a:latin typeface="Arial" panose="020B0604020202020204" pitchFamily="34" charset="0"/>
                <a:cs typeface="Arial" panose="020B0604020202020204" pitchFamily="34" charset="0"/>
              </a:rPr>
              <a:t>for people with long-term illness or </a:t>
            </a:r>
            <a:r>
              <a:rPr lang="en-AU" altLang="en-US" dirty="0" smtClean="0">
                <a:solidFill>
                  <a:schemeClr val="accent4">
                    <a:lumMod val="75000"/>
                  </a:schemeClr>
                </a:solidFill>
                <a:latin typeface="Arial" panose="020B0604020202020204" pitchFamily="34" charset="0"/>
                <a:cs typeface="Arial" panose="020B0604020202020204" pitchFamily="34" charset="0"/>
              </a:rPr>
              <a:t>disability</a:t>
            </a:r>
          </a:p>
          <a:p>
            <a:r>
              <a:rPr lang="en-AU" sz="2000" dirty="0" smtClean="0">
                <a:solidFill>
                  <a:schemeClr val="accent4">
                    <a:lumMod val="75000"/>
                  </a:schemeClr>
                </a:solidFill>
                <a:latin typeface="Arial" panose="020B0604020202020204" pitchFamily="34" charset="0"/>
                <a:cs typeface="Arial" panose="020B0604020202020204" pitchFamily="34" charset="0"/>
              </a:rPr>
              <a:t>Since the mid 1990’s – Australian government has committed to improving health outcomes and gains (illness prevention and health promotion) rather than just supplying health care services</a:t>
            </a:r>
            <a:endParaRPr lang="en-AU" sz="2000" dirty="0"/>
          </a:p>
        </p:txBody>
      </p:sp>
    </p:spTree>
    <p:extLst>
      <p:ext uri="{BB962C8B-B14F-4D97-AF65-F5344CB8AC3E}">
        <p14:creationId xmlns:p14="http://schemas.microsoft.com/office/powerpoint/2010/main" val="63077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52385" y="0"/>
            <a:ext cx="6267847" cy="6760637"/>
          </a:xfrm>
          <a:prstGeom prst="rect">
            <a:avLst/>
          </a:prstGeom>
        </p:spPr>
      </p:pic>
    </p:spTree>
    <p:extLst>
      <p:ext uri="{BB962C8B-B14F-4D97-AF65-F5344CB8AC3E}">
        <p14:creationId xmlns:p14="http://schemas.microsoft.com/office/powerpoint/2010/main" val="3376698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098" y="535271"/>
            <a:ext cx="7335644" cy="825191"/>
          </a:xfrm>
        </p:spPr>
        <p:txBody>
          <a:bodyPr>
            <a:normAutofit fontScale="90000"/>
          </a:bodyPr>
          <a:lstStyle/>
          <a:p>
            <a:pPr algn="ctr"/>
            <a:r>
              <a:rPr lang="en-AU" sz="3200" b="1" dirty="0" smtClean="0">
                <a:solidFill>
                  <a:schemeClr val="accent4">
                    <a:lumMod val="75000"/>
                  </a:schemeClr>
                </a:solidFill>
              </a:rPr>
              <a:t>RANGE AND TYPES OF HEALTH FACILITIES AND SERVICES</a:t>
            </a:r>
            <a:endParaRPr lang="en-AU" sz="3200" b="1" dirty="0">
              <a:solidFill>
                <a:schemeClr val="accent4">
                  <a:lumMod val="75000"/>
                </a:schemeClr>
              </a:solidFill>
            </a:endParaRPr>
          </a:p>
        </p:txBody>
      </p:sp>
      <p:sp>
        <p:nvSpPr>
          <p:cNvPr id="3" name="Content Placeholder 2"/>
          <p:cNvSpPr>
            <a:spLocks noGrp="1"/>
          </p:cNvSpPr>
          <p:nvPr>
            <p:ph idx="1"/>
          </p:nvPr>
        </p:nvSpPr>
        <p:spPr>
          <a:xfrm>
            <a:off x="117088" y="1505416"/>
            <a:ext cx="11920654" cy="5235496"/>
          </a:xfrm>
        </p:spPr>
        <p:txBody>
          <a:bodyPr>
            <a:normAutofit/>
          </a:bodyPr>
          <a:lstStyle/>
          <a:p>
            <a:r>
              <a:rPr lang="en-AU" sz="1800" dirty="0" smtClean="0">
                <a:solidFill>
                  <a:schemeClr val="accent4">
                    <a:lumMod val="75000"/>
                  </a:schemeClr>
                </a:solidFill>
              </a:rPr>
              <a:t>Major types of health care in Australia are:</a:t>
            </a:r>
          </a:p>
          <a:p>
            <a:pPr lvl="1"/>
            <a:r>
              <a:rPr lang="en-AU" sz="1600" dirty="0" smtClean="0">
                <a:solidFill>
                  <a:schemeClr val="accent4">
                    <a:lumMod val="75000"/>
                  </a:schemeClr>
                </a:solidFill>
              </a:rPr>
              <a:t>Primary health care</a:t>
            </a:r>
          </a:p>
          <a:p>
            <a:pPr lvl="1"/>
            <a:r>
              <a:rPr lang="en-AU" sz="1600" dirty="0" smtClean="0">
                <a:solidFill>
                  <a:schemeClr val="accent4">
                    <a:lumMod val="75000"/>
                  </a:schemeClr>
                </a:solidFill>
              </a:rPr>
              <a:t>Secondary health care</a:t>
            </a:r>
          </a:p>
          <a:p>
            <a:pPr lvl="1"/>
            <a:r>
              <a:rPr lang="en-AU" sz="1600" dirty="0" smtClean="0">
                <a:solidFill>
                  <a:schemeClr val="accent4">
                    <a:lumMod val="75000"/>
                  </a:schemeClr>
                </a:solidFill>
              </a:rPr>
              <a:t>Hospitals</a:t>
            </a:r>
          </a:p>
          <a:p>
            <a:r>
              <a:rPr lang="en-AU" sz="1800" dirty="0" smtClean="0">
                <a:solidFill>
                  <a:schemeClr val="accent4">
                    <a:lumMod val="75000"/>
                  </a:schemeClr>
                </a:solidFill>
              </a:rPr>
              <a:t>They provide a broad range and type of facilities and services</a:t>
            </a:r>
            <a:endParaRPr lang="en-AU" sz="1800" dirty="0">
              <a:solidFill>
                <a:schemeClr val="accent4">
                  <a:lumMod val="75000"/>
                </a:schemeClr>
              </a:solidFill>
            </a:endParaRPr>
          </a:p>
        </p:txBody>
      </p:sp>
      <p:pic>
        <p:nvPicPr>
          <p:cNvPr id="4" name="Picture 3"/>
          <p:cNvPicPr>
            <a:picLocks noChangeAspect="1"/>
          </p:cNvPicPr>
          <p:nvPr/>
        </p:nvPicPr>
        <p:blipFill>
          <a:blip r:embed="rId2"/>
          <a:stretch>
            <a:fillRect/>
          </a:stretch>
        </p:blipFill>
        <p:spPr>
          <a:xfrm>
            <a:off x="1609725" y="3115843"/>
            <a:ext cx="8972550" cy="3581400"/>
          </a:xfrm>
          <a:prstGeom prst="rect">
            <a:avLst/>
          </a:prstGeom>
        </p:spPr>
      </p:pic>
    </p:spTree>
    <p:extLst>
      <p:ext uri="{BB962C8B-B14F-4D97-AF65-F5344CB8AC3E}">
        <p14:creationId xmlns:p14="http://schemas.microsoft.com/office/powerpoint/2010/main" val="367396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7855" y="302557"/>
            <a:ext cx="6841830" cy="990534"/>
          </a:xfrm>
        </p:spPr>
        <p:txBody>
          <a:bodyPr>
            <a:noAutofit/>
          </a:bodyPr>
          <a:lstStyle/>
          <a:p>
            <a:pPr algn="ctr"/>
            <a:r>
              <a:rPr lang="en-AU" sz="3200" b="1" dirty="0" smtClean="0">
                <a:solidFill>
                  <a:schemeClr val="accent4">
                    <a:lumMod val="75000"/>
                  </a:schemeClr>
                </a:solidFill>
              </a:rPr>
              <a:t>Range and types of health facilities and services CONT…</a:t>
            </a:r>
            <a:endParaRPr lang="en-AU" sz="3200" b="1" dirty="0">
              <a:solidFill>
                <a:schemeClr val="accent4">
                  <a:lumMod val="75000"/>
                </a:schemeClr>
              </a:solidFill>
            </a:endParaRPr>
          </a:p>
        </p:txBody>
      </p:sp>
      <p:pic>
        <p:nvPicPr>
          <p:cNvPr id="4" name="Content Placeholder 3"/>
          <p:cNvPicPr>
            <a:picLocks noGrp="1" noChangeAspect="1"/>
          </p:cNvPicPr>
          <p:nvPr>
            <p:ph idx="1"/>
          </p:nvPr>
        </p:nvPicPr>
        <p:blipFill>
          <a:blip r:embed="rId2"/>
          <a:stretch>
            <a:fillRect/>
          </a:stretch>
        </p:blipFill>
        <p:spPr>
          <a:xfrm>
            <a:off x="1844891" y="1293091"/>
            <a:ext cx="8419143" cy="5394036"/>
          </a:xfrm>
          <a:prstGeom prst="rect">
            <a:avLst/>
          </a:prstGeom>
        </p:spPr>
      </p:pic>
    </p:spTree>
    <p:extLst>
      <p:ext uri="{BB962C8B-B14F-4D97-AF65-F5344CB8AC3E}">
        <p14:creationId xmlns:p14="http://schemas.microsoft.com/office/powerpoint/2010/main" val="71487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098" y="535258"/>
            <a:ext cx="7335644" cy="825191"/>
          </a:xfrm>
        </p:spPr>
        <p:txBody>
          <a:bodyPr>
            <a:normAutofit fontScale="90000"/>
          </a:bodyPr>
          <a:lstStyle/>
          <a:p>
            <a:pPr algn="ctr"/>
            <a:r>
              <a:rPr lang="en-AU" sz="3200" b="1" dirty="0" smtClean="0">
                <a:solidFill>
                  <a:schemeClr val="accent4">
                    <a:lumMod val="75000"/>
                  </a:schemeClr>
                </a:solidFill>
              </a:rPr>
              <a:t>RANGE AND TYPES OF HEALTH FACILITIES AND SERVICES CONT…</a:t>
            </a:r>
            <a:endParaRPr lang="en-AU" sz="3200" b="1" dirty="0">
              <a:solidFill>
                <a:schemeClr val="accent4">
                  <a:lumMod val="75000"/>
                </a:schemeClr>
              </a:solidFill>
            </a:endParaRPr>
          </a:p>
        </p:txBody>
      </p:sp>
      <p:sp>
        <p:nvSpPr>
          <p:cNvPr id="3" name="Content Placeholder 2"/>
          <p:cNvSpPr>
            <a:spLocks noGrp="1"/>
          </p:cNvSpPr>
          <p:nvPr>
            <p:ph idx="1"/>
          </p:nvPr>
        </p:nvSpPr>
        <p:spPr>
          <a:xfrm>
            <a:off x="117088" y="1505416"/>
            <a:ext cx="11920654" cy="5235496"/>
          </a:xfrm>
        </p:spPr>
        <p:txBody>
          <a:bodyPr>
            <a:normAutofit fontScale="77500" lnSpcReduction="20000"/>
          </a:bodyPr>
          <a:lstStyle/>
          <a:p>
            <a:pPr>
              <a:lnSpc>
                <a:spcPct val="120000"/>
              </a:lnSpc>
            </a:pPr>
            <a:r>
              <a:rPr lang="en-AU" dirty="0">
                <a:solidFill>
                  <a:schemeClr val="accent4">
                    <a:lumMod val="75000"/>
                  </a:schemeClr>
                </a:solidFill>
              </a:rPr>
              <a:t>Most prescription drugs </a:t>
            </a:r>
            <a:r>
              <a:rPr lang="en-AU" dirty="0" smtClean="0">
                <a:solidFill>
                  <a:schemeClr val="accent4">
                    <a:lumMod val="75000"/>
                  </a:schemeClr>
                </a:solidFill>
              </a:rPr>
              <a:t>are </a:t>
            </a:r>
            <a:r>
              <a:rPr lang="en-AU" dirty="0">
                <a:solidFill>
                  <a:schemeClr val="accent4">
                    <a:lumMod val="75000"/>
                  </a:schemeClr>
                </a:solidFill>
              </a:rPr>
              <a:t>subsidised through the Commonwealth Government’s Pharmaceutical </a:t>
            </a:r>
            <a:r>
              <a:rPr lang="en-AU" dirty="0" smtClean="0">
                <a:solidFill>
                  <a:schemeClr val="accent4">
                    <a:lumMod val="75000"/>
                  </a:schemeClr>
                </a:solidFill>
              </a:rPr>
              <a:t>Benefits </a:t>
            </a:r>
            <a:r>
              <a:rPr lang="en-AU" dirty="0">
                <a:solidFill>
                  <a:schemeClr val="accent4">
                    <a:lumMod val="75000"/>
                  </a:schemeClr>
                </a:solidFill>
              </a:rPr>
              <a:t>Scheme (PBS</a:t>
            </a:r>
            <a:r>
              <a:rPr lang="en-AU" dirty="0" smtClean="0">
                <a:solidFill>
                  <a:schemeClr val="accent4">
                    <a:lumMod val="75000"/>
                  </a:schemeClr>
                </a:solidFill>
              </a:rPr>
              <a:t>) 1986. </a:t>
            </a:r>
            <a:endParaRPr lang="en-AU" dirty="0" smtClean="0">
              <a:solidFill>
                <a:schemeClr val="accent4">
                  <a:lumMod val="75000"/>
                </a:schemeClr>
              </a:solidFill>
            </a:endParaRPr>
          </a:p>
          <a:p>
            <a:pPr>
              <a:lnSpc>
                <a:spcPct val="120000"/>
              </a:lnSpc>
            </a:pPr>
            <a:r>
              <a:rPr lang="en-AU" dirty="0" smtClean="0">
                <a:solidFill>
                  <a:schemeClr val="accent4">
                    <a:lumMod val="75000"/>
                  </a:schemeClr>
                </a:solidFill>
              </a:rPr>
              <a:t>The </a:t>
            </a:r>
            <a:r>
              <a:rPr lang="en-AU" dirty="0">
                <a:solidFill>
                  <a:schemeClr val="accent4">
                    <a:lumMod val="75000"/>
                  </a:schemeClr>
                </a:solidFill>
              </a:rPr>
              <a:t>amount of subsidy depends on a patient’s level of eligibility. </a:t>
            </a:r>
            <a:endParaRPr lang="en-AU" dirty="0" smtClean="0">
              <a:solidFill>
                <a:schemeClr val="accent4">
                  <a:lumMod val="75000"/>
                </a:schemeClr>
              </a:solidFill>
            </a:endParaRPr>
          </a:p>
          <a:p>
            <a:pPr lvl="1">
              <a:lnSpc>
                <a:spcPct val="120000"/>
              </a:lnSpc>
            </a:pPr>
            <a:r>
              <a:rPr lang="en-AU" dirty="0" smtClean="0">
                <a:solidFill>
                  <a:schemeClr val="accent4">
                    <a:lumMod val="75000"/>
                  </a:schemeClr>
                </a:solidFill>
              </a:rPr>
              <a:t>From </a:t>
            </a:r>
            <a:r>
              <a:rPr lang="en-AU" dirty="0">
                <a:solidFill>
                  <a:schemeClr val="accent4">
                    <a:lumMod val="75000"/>
                  </a:schemeClr>
                </a:solidFill>
              </a:rPr>
              <a:t>1 January 2018, the patient contribution under the general rate is a maximum of $39.50 for each medicine. </a:t>
            </a:r>
            <a:endParaRPr lang="en-AU" dirty="0" smtClean="0">
              <a:solidFill>
                <a:schemeClr val="accent4">
                  <a:lumMod val="75000"/>
                </a:schemeClr>
              </a:solidFill>
            </a:endParaRPr>
          </a:p>
          <a:p>
            <a:pPr lvl="1">
              <a:lnSpc>
                <a:spcPct val="120000"/>
              </a:lnSpc>
            </a:pPr>
            <a:r>
              <a:rPr lang="en-AU" dirty="0" smtClean="0">
                <a:solidFill>
                  <a:schemeClr val="accent4">
                    <a:lumMod val="75000"/>
                  </a:schemeClr>
                </a:solidFill>
              </a:rPr>
              <a:t>The </a:t>
            </a:r>
            <a:r>
              <a:rPr lang="en-AU" dirty="0">
                <a:solidFill>
                  <a:schemeClr val="accent4">
                    <a:lumMod val="75000"/>
                  </a:schemeClr>
                </a:solidFill>
              </a:rPr>
              <a:t>patient contribution for concession card holders, such as low-income earners, war veterans and invalids, is $6.40. </a:t>
            </a:r>
            <a:endParaRPr lang="en-AU" dirty="0" smtClean="0">
              <a:solidFill>
                <a:schemeClr val="accent4">
                  <a:lumMod val="75000"/>
                </a:schemeClr>
              </a:solidFill>
            </a:endParaRPr>
          </a:p>
          <a:p>
            <a:pPr>
              <a:lnSpc>
                <a:spcPct val="120000"/>
              </a:lnSpc>
            </a:pPr>
            <a:r>
              <a:rPr lang="en-AU" dirty="0" smtClean="0">
                <a:solidFill>
                  <a:schemeClr val="accent4">
                    <a:lumMod val="75000"/>
                  </a:schemeClr>
                </a:solidFill>
              </a:rPr>
              <a:t>Some </a:t>
            </a:r>
            <a:r>
              <a:rPr lang="en-AU" dirty="0">
                <a:solidFill>
                  <a:schemeClr val="accent4">
                    <a:lumMod val="75000"/>
                  </a:schemeClr>
                </a:solidFill>
              </a:rPr>
              <a:t>people who are chronically ill or require regular long-term medications are protected from excessive cost by the PBS Safety Net. </a:t>
            </a:r>
            <a:endParaRPr lang="en-AU" dirty="0" smtClean="0">
              <a:solidFill>
                <a:schemeClr val="accent4">
                  <a:lumMod val="75000"/>
                </a:schemeClr>
              </a:solidFill>
            </a:endParaRPr>
          </a:p>
          <a:p>
            <a:pPr>
              <a:lnSpc>
                <a:spcPct val="120000"/>
              </a:lnSpc>
            </a:pPr>
            <a:r>
              <a:rPr lang="en-AU" dirty="0" smtClean="0">
                <a:solidFill>
                  <a:schemeClr val="accent4">
                    <a:lumMod val="75000"/>
                  </a:schemeClr>
                </a:solidFill>
              </a:rPr>
              <a:t>The </a:t>
            </a:r>
            <a:r>
              <a:rPr lang="en-AU" dirty="0">
                <a:solidFill>
                  <a:schemeClr val="accent4">
                    <a:lumMod val="75000"/>
                  </a:schemeClr>
                </a:solidFill>
              </a:rPr>
              <a:t>PBS Safety Net caps the amount a family will pay for PBS subsidised medications in a calendar </a:t>
            </a:r>
            <a:r>
              <a:rPr lang="en-AU" dirty="0" smtClean="0">
                <a:solidFill>
                  <a:schemeClr val="accent4">
                    <a:lumMod val="75000"/>
                  </a:schemeClr>
                </a:solidFill>
              </a:rPr>
              <a:t>year - aims to </a:t>
            </a:r>
            <a:r>
              <a:rPr lang="en-AU" dirty="0">
                <a:solidFill>
                  <a:schemeClr val="accent4">
                    <a:lumMod val="75000"/>
                  </a:schemeClr>
                </a:solidFill>
              </a:rPr>
              <a:t>ensure no-one is precluded for f</a:t>
            </a:r>
            <a:r>
              <a:rPr lang="en-AU" dirty="0" smtClean="0">
                <a:solidFill>
                  <a:schemeClr val="accent4">
                    <a:lumMod val="75000"/>
                  </a:schemeClr>
                </a:solidFill>
              </a:rPr>
              <a:t>inancial reasons from access to the medicines they need. </a:t>
            </a:r>
          </a:p>
          <a:p>
            <a:pPr>
              <a:lnSpc>
                <a:spcPct val="120000"/>
              </a:lnSpc>
            </a:pPr>
            <a:r>
              <a:rPr lang="en-AU" dirty="0" smtClean="0">
                <a:solidFill>
                  <a:schemeClr val="accent4">
                    <a:lumMod val="75000"/>
                  </a:schemeClr>
                </a:solidFill>
              </a:rPr>
              <a:t>People who do not have a government concession card become eligible for the Safety Net Concession Card when $1521.80 (in 2018) has been spent on PBS medicines. </a:t>
            </a:r>
          </a:p>
          <a:p>
            <a:pPr lvl="1">
              <a:lnSpc>
                <a:spcPct val="120000"/>
              </a:lnSpc>
            </a:pPr>
            <a:r>
              <a:rPr lang="en-AU" dirty="0" smtClean="0">
                <a:solidFill>
                  <a:schemeClr val="accent4">
                    <a:lumMod val="75000"/>
                  </a:schemeClr>
                </a:solidFill>
              </a:rPr>
              <a:t>PBS </a:t>
            </a:r>
            <a:r>
              <a:rPr lang="en-AU" dirty="0">
                <a:solidFill>
                  <a:schemeClr val="accent4">
                    <a:lumMod val="75000"/>
                  </a:schemeClr>
                </a:solidFill>
              </a:rPr>
              <a:t>medicines can then be purchased at a lower price, usually $7.15 per </a:t>
            </a:r>
            <a:r>
              <a:rPr lang="en-AU" dirty="0" smtClean="0">
                <a:solidFill>
                  <a:schemeClr val="accent4">
                    <a:lumMod val="75000"/>
                  </a:schemeClr>
                </a:solidFill>
              </a:rPr>
              <a:t>prescription for the rest of the year.</a:t>
            </a:r>
          </a:p>
          <a:p>
            <a:pPr>
              <a:lnSpc>
                <a:spcPct val="120000"/>
              </a:lnSpc>
            </a:pPr>
            <a:r>
              <a:rPr lang="en-AU" dirty="0" smtClean="0">
                <a:solidFill>
                  <a:schemeClr val="accent4">
                    <a:lumMod val="75000"/>
                  </a:schemeClr>
                </a:solidFill>
              </a:rPr>
              <a:t>People who hold a government concession care – eligible for a Safety Net card when they have spent $384.00 (in 2018) on prescriptions – all PBS medicines for rest of the year are then free.</a:t>
            </a:r>
            <a:endParaRPr lang="en-AU" dirty="0">
              <a:solidFill>
                <a:schemeClr val="accent4">
                  <a:lumMod val="75000"/>
                </a:schemeClr>
              </a:solidFill>
            </a:endParaRPr>
          </a:p>
        </p:txBody>
      </p:sp>
    </p:spTree>
    <p:extLst>
      <p:ext uri="{BB962C8B-B14F-4D97-AF65-F5344CB8AC3E}">
        <p14:creationId xmlns:p14="http://schemas.microsoft.com/office/powerpoint/2010/main" val="66809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290" y="504497"/>
            <a:ext cx="8576441" cy="1072056"/>
          </a:xfrm>
        </p:spPr>
        <p:txBody>
          <a:bodyPr>
            <a:normAutofit/>
          </a:bodyPr>
          <a:lstStyle/>
          <a:p>
            <a:pPr algn="ctr"/>
            <a:r>
              <a:rPr lang="en-US" sz="2800" b="1" dirty="0" smtClean="0">
                <a:solidFill>
                  <a:schemeClr val="accent4">
                    <a:lumMod val="75000"/>
                  </a:schemeClr>
                </a:solidFill>
              </a:rPr>
              <a:t>Responsibility for health facilities &amp; services CONT…</a:t>
            </a:r>
            <a:endParaRPr lang="en-US" sz="2800" b="1" dirty="0">
              <a:solidFill>
                <a:schemeClr val="accent4">
                  <a:lumMod val="75000"/>
                </a:schemeClr>
              </a:solidFill>
            </a:endParaRPr>
          </a:p>
        </p:txBody>
      </p:sp>
      <p:sp>
        <p:nvSpPr>
          <p:cNvPr id="3" name="Content Placeholder 2"/>
          <p:cNvSpPr>
            <a:spLocks noGrp="1"/>
          </p:cNvSpPr>
          <p:nvPr>
            <p:ph idx="1"/>
          </p:nvPr>
        </p:nvSpPr>
        <p:spPr>
          <a:xfrm>
            <a:off x="283779" y="1576553"/>
            <a:ext cx="11634952" cy="4981901"/>
          </a:xfrm>
        </p:spPr>
        <p:txBody>
          <a:bodyPr>
            <a:normAutofit/>
          </a:bodyPr>
          <a:lstStyle/>
          <a:p>
            <a:r>
              <a:rPr lang="en-AU" dirty="0" smtClean="0">
                <a:solidFill>
                  <a:schemeClr val="accent4">
                    <a:lumMod val="75000"/>
                  </a:schemeClr>
                </a:solidFill>
              </a:rPr>
              <a:t>Health –care facilities and services in Australia are provided by government organisations and arrange of private </a:t>
            </a:r>
            <a:r>
              <a:rPr lang="en-AU" dirty="0">
                <a:solidFill>
                  <a:schemeClr val="accent4">
                    <a:lumMod val="75000"/>
                  </a:schemeClr>
                </a:solidFill>
              </a:rPr>
              <a:t>and community groups. </a:t>
            </a:r>
            <a:endParaRPr lang="en-AU" dirty="0" smtClean="0">
              <a:solidFill>
                <a:schemeClr val="accent4">
                  <a:lumMod val="75000"/>
                </a:schemeClr>
              </a:solidFill>
            </a:endParaRPr>
          </a:p>
          <a:p>
            <a:r>
              <a:rPr lang="en-AU" dirty="0" smtClean="0">
                <a:solidFill>
                  <a:schemeClr val="accent4">
                    <a:lumMod val="75000"/>
                  </a:schemeClr>
                </a:solidFill>
              </a:rPr>
              <a:t>There </a:t>
            </a:r>
            <a:r>
              <a:rPr lang="en-AU" dirty="0">
                <a:solidFill>
                  <a:schemeClr val="accent4">
                    <a:lumMod val="75000"/>
                  </a:schemeClr>
                </a:solidFill>
              </a:rPr>
              <a:t>are </a:t>
            </a:r>
            <a:r>
              <a:rPr lang="en-AU" dirty="0" smtClean="0">
                <a:solidFill>
                  <a:schemeClr val="accent4">
                    <a:lumMod val="75000"/>
                  </a:schemeClr>
                </a:solidFill>
              </a:rPr>
              <a:t>five </a:t>
            </a:r>
            <a:r>
              <a:rPr lang="en-AU" dirty="0">
                <a:solidFill>
                  <a:schemeClr val="accent4">
                    <a:lumMod val="75000"/>
                  </a:schemeClr>
                </a:solidFill>
              </a:rPr>
              <a:t>levels of responsibility</a:t>
            </a:r>
            <a:r>
              <a:rPr lang="en-AU" dirty="0" smtClean="0">
                <a:solidFill>
                  <a:schemeClr val="accent4">
                    <a:lumMod val="75000"/>
                  </a:schemeClr>
                </a:solidFill>
              </a:rPr>
              <a:t>:</a:t>
            </a:r>
          </a:p>
          <a:p>
            <a:pPr lvl="1"/>
            <a:r>
              <a:rPr lang="en-AU" dirty="0" smtClean="0">
                <a:solidFill>
                  <a:schemeClr val="accent4">
                    <a:lumMod val="75000"/>
                  </a:schemeClr>
                </a:solidFill>
              </a:rPr>
              <a:t>Commonwealth Government</a:t>
            </a:r>
          </a:p>
          <a:p>
            <a:pPr lvl="1"/>
            <a:r>
              <a:rPr lang="en-AU" dirty="0" smtClean="0">
                <a:solidFill>
                  <a:schemeClr val="accent4">
                    <a:lumMod val="75000"/>
                  </a:schemeClr>
                </a:solidFill>
              </a:rPr>
              <a:t>State </a:t>
            </a:r>
            <a:r>
              <a:rPr lang="en-AU" dirty="0">
                <a:solidFill>
                  <a:schemeClr val="accent4">
                    <a:lumMod val="75000"/>
                  </a:schemeClr>
                </a:solidFill>
              </a:rPr>
              <a:t>and </a:t>
            </a:r>
            <a:r>
              <a:rPr lang="en-AU" dirty="0" smtClean="0">
                <a:solidFill>
                  <a:schemeClr val="accent4">
                    <a:lumMod val="75000"/>
                  </a:schemeClr>
                </a:solidFill>
              </a:rPr>
              <a:t>Territory Governments</a:t>
            </a:r>
          </a:p>
          <a:p>
            <a:pPr lvl="1"/>
            <a:r>
              <a:rPr lang="en-AU" dirty="0" smtClean="0">
                <a:solidFill>
                  <a:schemeClr val="accent4">
                    <a:lumMod val="75000"/>
                  </a:schemeClr>
                </a:solidFill>
              </a:rPr>
              <a:t>Private Sector</a:t>
            </a:r>
          </a:p>
          <a:p>
            <a:pPr lvl="1"/>
            <a:r>
              <a:rPr lang="en-AU" dirty="0" smtClean="0">
                <a:solidFill>
                  <a:schemeClr val="accent4">
                    <a:lumMod val="75000"/>
                  </a:schemeClr>
                </a:solidFill>
              </a:rPr>
              <a:t>Local Government</a:t>
            </a:r>
          </a:p>
          <a:p>
            <a:pPr lvl="1"/>
            <a:r>
              <a:rPr lang="en-AU" dirty="0">
                <a:solidFill>
                  <a:schemeClr val="accent4">
                    <a:lumMod val="75000"/>
                  </a:schemeClr>
                </a:solidFill>
              </a:rPr>
              <a:t>C</a:t>
            </a:r>
            <a:r>
              <a:rPr lang="en-AU" dirty="0" smtClean="0">
                <a:solidFill>
                  <a:schemeClr val="accent4">
                    <a:lumMod val="75000"/>
                  </a:schemeClr>
                </a:solidFill>
              </a:rPr>
              <a:t>ommunity Groups</a:t>
            </a:r>
          </a:p>
          <a:p>
            <a:r>
              <a:rPr lang="en-AU" dirty="0" smtClean="0">
                <a:solidFill>
                  <a:schemeClr val="accent4">
                    <a:lumMod val="75000"/>
                  </a:schemeClr>
                </a:solidFill>
              </a:rPr>
              <a:t>Pharmaceuticals are funded by both Commonwealth Government and non-government sources</a:t>
            </a:r>
            <a:endParaRPr lang="en-AU" dirty="0">
              <a:solidFill>
                <a:schemeClr val="accent4">
                  <a:lumMod val="75000"/>
                </a:schemeClr>
              </a:solidFill>
            </a:endParaRPr>
          </a:p>
        </p:txBody>
      </p:sp>
    </p:spTree>
    <p:extLst>
      <p:ext uri="{BB962C8B-B14F-4D97-AF65-F5344CB8AC3E}">
        <p14:creationId xmlns:p14="http://schemas.microsoft.com/office/powerpoint/2010/main" val="173570559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780</TotalTime>
  <Words>2591</Words>
  <Application>Microsoft Office PowerPoint</Application>
  <PresentationFormat>Widescreen</PresentationFormat>
  <Paragraphs>224</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Century Gothic</vt:lpstr>
      <vt:lpstr>Vapor Trail</vt:lpstr>
      <vt:lpstr>What role do health care facilities and services play in achieving better health for all Australians</vt:lpstr>
      <vt:lpstr>Health care in Australia</vt:lpstr>
      <vt:lpstr>Health care in Australia - overview</vt:lpstr>
      <vt:lpstr>Health care in Australia</vt:lpstr>
      <vt:lpstr>PowerPoint Presentation</vt:lpstr>
      <vt:lpstr>RANGE AND TYPES OF HEALTH FACILITIES AND SERVICES</vt:lpstr>
      <vt:lpstr>Range and types of health facilities and services CONT…</vt:lpstr>
      <vt:lpstr>RANGE AND TYPES OF HEALTH FACILITIES AND SERVICES CONT…</vt:lpstr>
      <vt:lpstr>Responsibility for health facilities &amp; services CONT…</vt:lpstr>
      <vt:lpstr>Responsibility for health facilities &amp; services</vt:lpstr>
      <vt:lpstr>Responsibility for health facilities &amp; services CONT…</vt:lpstr>
      <vt:lpstr>Responsibility for health facilities &amp; services CONT…</vt:lpstr>
      <vt:lpstr>Responsibility for health facilities &amp; services CONT…</vt:lpstr>
      <vt:lpstr>Responsibility for health facilities &amp; services CONT…</vt:lpstr>
      <vt:lpstr>PowerPoint Presentation</vt:lpstr>
      <vt:lpstr>Equity of access to health facilities and services</vt:lpstr>
      <vt:lpstr>Equity of access to health facilities and services</vt:lpstr>
      <vt:lpstr>Health care expenditure V expenditure on early intervention &amp; prevention</vt:lpstr>
      <vt:lpstr>Health care expenditure vs early intervention and prevention </vt:lpstr>
      <vt:lpstr>Health care expenditure vs early intervention and prevention CONT…</vt:lpstr>
      <vt:lpstr>Health care expenditure vs early intervention and prevention CONT…</vt:lpstr>
      <vt:lpstr>Health care expenditure vs early intervention and prevention CONT…</vt:lpstr>
      <vt:lpstr>Health care expenditure vs early intervention and prevention CONT…</vt:lpstr>
      <vt:lpstr>Impact of emerging new treatments &amp; technologies on health care</vt:lpstr>
      <vt:lpstr>Health insurance: medicare and private health</vt:lpstr>
      <vt:lpstr>Health insurance: medicare and private health CONT…</vt:lpstr>
      <vt:lpstr>PowerPoint Presentation</vt:lpstr>
      <vt:lpstr>Health insurance: medicare and private health CONT…</vt:lpstr>
      <vt:lpstr>Health insurance: medicare and private health CONT…</vt:lpstr>
      <vt:lpstr>Health insurance: medicare and private health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role do health care facilities and services play in achieving better health for all Australians</dc:title>
  <dc:creator>Lenovo</dc:creator>
  <cp:lastModifiedBy>Lenovo</cp:lastModifiedBy>
  <cp:revision>45</cp:revision>
  <dcterms:created xsi:type="dcterms:W3CDTF">2017-11-07T21:32:13Z</dcterms:created>
  <dcterms:modified xsi:type="dcterms:W3CDTF">2018-10-17T02:03:25Z</dcterms:modified>
</cp:coreProperties>
</file>