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3"/>
  </p:notesMasterIdLst>
  <p:handoutMasterIdLst>
    <p:handoutMasterId r:id="rId24"/>
  </p:handoutMasterIdLst>
  <p:sldIdLst>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6" r:id="rId17"/>
    <p:sldId id="287" r:id="rId18"/>
    <p:sldId id="288"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04" autoAdjust="0"/>
    <p:restoredTop sz="94660"/>
  </p:normalViewPr>
  <p:slideViewPr>
    <p:cSldViewPr snapToGrid="0">
      <p:cViewPr varScale="1">
        <p:scale>
          <a:sx n="114" d="100"/>
          <a:sy n="114" d="100"/>
        </p:scale>
        <p:origin x="72" y="364"/>
      </p:cViewPr>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10/23/2018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122DBBA-1787-4CE6-B7BF-1BA9AA2D12C8}" type="datetimeFigureOut">
              <a:rPr lang="en-US" smtClean="0"/>
              <a:pPr/>
              <a:t>10/23/2018</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122DBBA-1787-4CE6-B7BF-1BA9AA2D12C8}"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22DBBA-1787-4CE6-B7BF-1BA9AA2D12C8}"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DBBA-1787-4CE6-B7BF-1BA9AA2D12C8}"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DBBA-1787-4CE6-B7BF-1BA9AA2D12C8}" type="datetimeFigureOut">
              <a:rPr lang="en-US" smtClean="0"/>
              <a:t>10/23/2018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B8604-3E91-4806-A5CC-428F0C480F73}" type="slidenum">
              <a:rPr lang="en-US" smtClean="0"/>
              <a:t>‹#›</a:t>
            </a:fld>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673" y="2258316"/>
            <a:ext cx="11907644" cy="4488172"/>
          </a:xfrm>
        </p:spPr>
        <p:txBody>
          <a:bodyPr numCol="2">
            <a:normAutofit/>
          </a:bodyPr>
          <a:lstStyle/>
          <a:p>
            <a:pPr algn="l"/>
            <a:r>
              <a:rPr lang="en-US" sz="2000" b="1" dirty="0" smtClean="0"/>
              <a:t>STUDENTS LEARN ABOUT:</a:t>
            </a:r>
          </a:p>
          <a:p>
            <a:pPr marL="342900" indent="-342900" algn="l">
              <a:buFont typeface="Arial" panose="020B0604020202020204" pitchFamily="34" charset="0"/>
              <a:buChar char="•"/>
            </a:pPr>
            <a:r>
              <a:rPr lang="en-US" sz="2000" dirty="0" smtClean="0"/>
              <a:t>Levels of responsibility for health promotion</a:t>
            </a:r>
          </a:p>
          <a:p>
            <a:pPr marL="342900" indent="-342900" algn="l">
              <a:buFont typeface="Arial" panose="020B0604020202020204" pitchFamily="34" charset="0"/>
              <a:buChar char="•"/>
            </a:pPr>
            <a:r>
              <a:rPr lang="en-US" sz="2000" dirty="0" smtClean="0"/>
              <a:t>The benefits of partnerships in health promotion, </a:t>
            </a:r>
            <a:r>
              <a:rPr lang="en-US" sz="2000" dirty="0" err="1" smtClean="0"/>
              <a:t>eg</a:t>
            </a:r>
            <a:r>
              <a:rPr lang="en-US" sz="2000" dirty="0" smtClean="0"/>
              <a:t> government sector, non-government agencies and the local community</a:t>
            </a:r>
          </a:p>
          <a:p>
            <a:pPr marL="342900" indent="-342900" algn="l">
              <a:buFont typeface="Arial" panose="020B0604020202020204" pitchFamily="34" charset="0"/>
              <a:buChar char="•"/>
            </a:pPr>
            <a:r>
              <a:rPr lang="en-US" sz="2000" dirty="0" smtClean="0"/>
              <a:t>How health promotion based on the Ottawa Charter promotes social justice</a:t>
            </a:r>
          </a:p>
          <a:p>
            <a:pPr marL="342900" indent="-342900" algn="l">
              <a:buFont typeface="Arial" panose="020B0604020202020204" pitchFamily="34" charset="0"/>
              <a:buChar char="•"/>
            </a:pPr>
            <a:r>
              <a:rPr lang="en-US" sz="2000" dirty="0" smtClean="0"/>
              <a:t>The Ottawa Charter in action</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algn="l"/>
            <a:r>
              <a:rPr lang="en-US" sz="2000" b="1" dirty="0" smtClean="0"/>
              <a:t>STUDENTS LEARN TO:</a:t>
            </a:r>
          </a:p>
          <a:p>
            <a:pPr marL="342900" indent="-342900" algn="l">
              <a:buFont typeface="Arial" panose="020B0604020202020204" pitchFamily="34" charset="0"/>
              <a:buChar char="•"/>
            </a:pPr>
            <a:r>
              <a:rPr lang="en-US" sz="2000" dirty="0" smtClean="0"/>
              <a:t>Argue the benefits of health promotion based on:</a:t>
            </a:r>
          </a:p>
          <a:p>
            <a:pPr marL="800100" lvl="1" indent="-342900" algn="l">
              <a:buFont typeface="Arial" panose="020B0604020202020204" pitchFamily="34" charset="0"/>
              <a:buChar char="•"/>
            </a:pPr>
            <a:r>
              <a:rPr lang="en-US" sz="1800" dirty="0" smtClean="0"/>
              <a:t>Individuals, communities and governments working in partnership</a:t>
            </a:r>
          </a:p>
          <a:p>
            <a:pPr marL="800100" lvl="1" indent="-342900" algn="l">
              <a:buFont typeface="Arial" panose="020B0604020202020204" pitchFamily="34" charset="0"/>
              <a:buChar char="•"/>
            </a:pPr>
            <a:r>
              <a:rPr lang="en-US" sz="1800" dirty="0" smtClean="0"/>
              <a:t>The five action areas of the Ottawa Charter</a:t>
            </a:r>
          </a:p>
          <a:p>
            <a:pPr marL="800100" lvl="1" indent="-342900" algn="l">
              <a:buFont typeface="Arial" panose="020B0604020202020204" pitchFamily="34" charset="0"/>
              <a:buChar char="•"/>
            </a:pPr>
            <a:r>
              <a:rPr lang="en-US" sz="1800" dirty="0" smtClean="0"/>
              <a:t>Investigate the principles of social </a:t>
            </a:r>
            <a:r>
              <a:rPr lang="en-US" sz="1800" dirty="0" smtClean="0"/>
              <a:t>justice </a:t>
            </a:r>
            <a:r>
              <a:rPr lang="en-US" sz="1800" dirty="0" smtClean="0"/>
              <a:t>and the responsibilities of individuals, communities and governments under the action areas of the Ottawa Charter</a:t>
            </a:r>
          </a:p>
          <a:p>
            <a:pPr marL="800100" lvl="1" indent="-342900" algn="l">
              <a:buFont typeface="Arial" panose="020B0604020202020204" pitchFamily="34" charset="0"/>
              <a:buChar char="•"/>
            </a:pPr>
            <a:r>
              <a:rPr lang="en-US" sz="1800" dirty="0" smtClean="0"/>
              <a:t>Critically </a:t>
            </a:r>
            <a:r>
              <a:rPr lang="en-US" sz="1800" dirty="0" err="1" smtClean="0"/>
              <a:t>analyse</a:t>
            </a:r>
            <a:r>
              <a:rPr lang="en-US" sz="1800" dirty="0" smtClean="0"/>
              <a:t> the importance of the five action areas of the Ottawa Charter through a study of TWO health promotion initiatives related to Australia’s health priorities</a:t>
            </a:r>
          </a:p>
        </p:txBody>
      </p:sp>
      <p:sp>
        <p:nvSpPr>
          <p:cNvPr id="2" name="Title 1"/>
          <p:cNvSpPr>
            <a:spLocks noGrp="1"/>
          </p:cNvSpPr>
          <p:nvPr>
            <p:ph type="ctrTitle"/>
          </p:nvPr>
        </p:nvSpPr>
        <p:spPr>
          <a:xfrm>
            <a:off x="135673" y="132576"/>
            <a:ext cx="11907644" cy="2053063"/>
          </a:xfrm>
        </p:spPr>
        <p:txBody>
          <a:bodyPr>
            <a:normAutofit fontScale="90000"/>
          </a:bodyPr>
          <a:lstStyle/>
          <a:p>
            <a:r>
              <a:rPr lang="en-US" dirty="0" smtClean="0"/>
              <a:t>Health Promotion Based on the Five Action Areas of the Ottawa Charter</a:t>
            </a:r>
            <a:endParaRPr lang="en-US" dirty="0"/>
          </a:p>
        </p:txBody>
      </p:sp>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257" y="1760310"/>
            <a:ext cx="11691257" cy="4869089"/>
          </a:xfrm>
        </p:spPr>
        <p:txBody>
          <a:bodyPr>
            <a:normAutofit/>
          </a:bodyPr>
          <a:lstStyle/>
          <a:p>
            <a:pPr algn="ctr"/>
            <a:r>
              <a:rPr lang="en-US" sz="2000" b="1" dirty="0" smtClean="0"/>
              <a:t>Investigate the principles of social justice under the action areas of the Ottawa Charter</a:t>
            </a:r>
          </a:p>
          <a:p>
            <a:pPr marL="0" indent="0">
              <a:buNone/>
            </a:pPr>
            <a:endParaRPr lang="en-US" sz="2000" b="1" dirty="0"/>
          </a:p>
        </p:txBody>
      </p:sp>
      <p:sp>
        <p:nvSpPr>
          <p:cNvPr id="3" name="Title 2"/>
          <p:cNvSpPr>
            <a:spLocks noGrp="1"/>
          </p:cNvSpPr>
          <p:nvPr>
            <p:ph type="title"/>
          </p:nvPr>
        </p:nvSpPr>
        <p:spPr>
          <a:xfrm>
            <a:off x="261257" y="163287"/>
            <a:ext cx="11691257" cy="1597024"/>
          </a:xfrm>
        </p:spPr>
        <p:txBody>
          <a:bodyPr>
            <a:normAutofit/>
          </a:bodyPr>
          <a:lstStyle/>
          <a:p>
            <a:pPr algn="ctr"/>
            <a:r>
              <a:rPr lang="en-US" sz="3200" dirty="0"/>
              <a:t>How Health Promotion Based on The Ottawa Charter Promotes Social Justice</a:t>
            </a:r>
          </a:p>
        </p:txBody>
      </p:sp>
      <p:graphicFrame>
        <p:nvGraphicFramePr>
          <p:cNvPr id="4" name="Table 3"/>
          <p:cNvGraphicFramePr>
            <a:graphicFrameLocks noGrp="1"/>
          </p:cNvGraphicFramePr>
          <p:nvPr>
            <p:extLst>
              <p:ext uri="{D42A27DB-BD31-4B8C-83A1-F6EECF244321}">
                <p14:modId xmlns:p14="http://schemas.microsoft.com/office/powerpoint/2010/main" val="441680874"/>
              </p:ext>
            </p:extLst>
          </p:nvPr>
        </p:nvGraphicFramePr>
        <p:xfrm>
          <a:off x="228599" y="2743196"/>
          <a:ext cx="11691260" cy="3200400"/>
        </p:xfrm>
        <a:graphic>
          <a:graphicData uri="http://schemas.openxmlformats.org/drawingml/2006/table">
            <a:tbl>
              <a:tblPr firstRow="1" bandRow="1">
                <a:tableStyleId>{5C22544A-7EE6-4342-B048-85BDC9FD1C3A}</a:tableStyleId>
              </a:tblPr>
              <a:tblGrid>
                <a:gridCol w="2922815">
                  <a:extLst>
                    <a:ext uri="{9D8B030D-6E8A-4147-A177-3AD203B41FA5}">
                      <a16:colId xmlns:a16="http://schemas.microsoft.com/office/drawing/2014/main" val="20000"/>
                    </a:ext>
                  </a:extLst>
                </a:gridCol>
                <a:gridCol w="2922815">
                  <a:extLst>
                    <a:ext uri="{9D8B030D-6E8A-4147-A177-3AD203B41FA5}">
                      <a16:colId xmlns:a16="http://schemas.microsoft.com/office/drawing/2014/main" val="20001"/>
                    </a:ext>
                  </a:extLst>
                </a:gridCol>
                <a:gridCol w="2922815">
                  <a:extLst>
                    <a:ext uri="{9D8B030D-6E8A-4147-A177-3AD203B41FA5}">
                      <a16:colId xmlns:a16="http://schemas.microsoft.com/office/drawing/2014/main" val="20002"/>
                    </a:ext>
                  </a:extLst>
                </a:gridCol>
                <a:gridCol w="2922815">
                  <a:extLst>
                    <a:ext uri="{9D8B030D-6E8A-4147-A177-3AD203B41FA5}">
                      <a16:colId xmlns:a16="http://schemas.microsoft.com/office/drawing/2014/main" val="20003"/>
                    </a:ext>
                  </a:extLst>
                </a:gridCol>
              </a:tblGrid>
              <a:tr h="604158">
                <a:tc>
                  <a:txBody>
                    <a:bodyPr/>
                    <a:lstStyle/>
                    <a:p>
                      <a:endParaRPr lang="en-US" dirty="0"/>
                    </a:p>
                  </a:txBody>
                  <a:tcPr/>
                </a:tc>
                <a:tc>
                  <a:txBody>
                    <a:bodyPr/>
                    <a:lstStyle/>
                    <a:p>
                      <a:pPr algn="ctr"/>
                      <a:r>
                        <a:rPr lang="en-US" b="1" dirty="0" smtClean="0"/>
                        <a:t>Equity</a:t>
                      </a:r>
                      <a:endParaRPr lang="en-US" b="1" dirty="0"/>
                    </a:p>
                  </a:txBody>
                  <a:tcPr/>
                </a:tc>
                <a:tc>
                  <a:txBody>
                    <a:bodyPr/>
                    <a:lstStyle/>
                    <a:p>
                      <a:pPr algn="ctr"/>
                      <a:r>
                        <a:rPr lang="en-US" b="1" dirty="0" smtClean="0"/>
                        <a:t>Diversity</a:t>
                      </a:r>
                      <a:endParaRPr lang="en-US" b="1" dirty="0"/>
                    </a:p>
                  </a:txBody>
                  <a:tcPr/>
                </a:tc>
                <a:tc>
                  <a:txBody>
                    <a:bodyPr/>
                    <a:lstStyle/>
                    <a:p>
                      <a:pPr algn="ctr"/>
                      <a:r>
                        <a:rPr lang="en-US" b="1" dirty="0" smtClean="0"/>
                        <a:t>Supportive</a:t>
                      </a:r>
                      <a:r>
                        <a:rPr lang="en-US" b="1" baseline="0" dirty="0" smtClean="0"/>
                        <a:t> Environments</a:t>
                      </a:r>
                      <a:endParaRPr lang="en-US" b="1" dirty="0"/>
                    </a:p>
                  </a:txBody>
                  <a:tcPr/>
                </a:tc>
                <a:extLst>
                  <a:ext uri="{0D108BD9-81ED-4DB2-BD59-A6C34878D82A}">
                    <a16:rowId xmlns:a16="http://schemas.microsoft.com/office/drawing/2014/main" val="10000"/>
                  </a:ext>
                </a:extLst>
              </a:tr>
              <a:tr h="604158">
                <a:tc>
                  <a:txBody>
                    <a:bodyPr/>
                    <a:lstStyle/>
                    <a:p>
                      <a:pPr algn="ctr"/>
                      <a:endParaRPr lang="en-US" b="1" dirty="0" smtClean="0"/>
                    </a:p>
                    <a:p>
                      <a:pPr algn="ctr"/>
                      <a:endParaRPr lang="en-US" b="1" dirty="0" smtClean="0"/>
                    </a:p>
                    <a:p>
                      <a:pPr algn="ctr"/>
                      <a:endParaRPr lang="en-US" b="1" dirty="0" smtClean="0"/>
                    </a:p>
                    <a:p>
                      <a:pPr algn="ctr"/>
                      <a:r>
                        <a:rPr lang="en-US" b="1" dirty="0" smtClean="0"/>
                        <a:t>Building Health Public Policy</a:t>
                      </a:r>
                      <a:endParaRPr lang="en-US" b="1" dirty="0"/>
                    </a:p>
                  </a:txBody>
                  <a:tcPr/>
                </a:tc>
                <a:tc>
                  <a:txBody>
                    <a:bodyPr/>
                    <a:lstStyle/>
                    <a:p>
                      <a:r>
                        <a:rPr lang="en-US" sz="1800" b="0" i="0" kern="1200" dirty="0" smtClean="0">
                          <a:solidFill>
                            <a:schemeClr val="dk1"/>
                          </a:solidFill>
                          <a:effectLst/>
                          <a:latin typeface="+mn-lt"/>
                          <a:ea typeface="+mn-ea"/>
                          <a:cs typeface="+mn-cs"/>
                        </a:rPr>
                        <a:t>Public policy is designed with the aim of producing equity in health status.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Medicare provides access to health services for socioeconomically disadvantaged people</a:t>
                      </a:r>
                      <a:endParaRPr lang="en-US" dirty="0"/>
                    </a:p>
                  </a:txBody>
                  <a:tcPr/>
                </a:tc>
                <a:tc>
                  <a:txBody>
                    <a:bodyPr/>
                    <a:lstStyle/>
                    <a:p>
                      <a:r>
                        <a:rPr lang="en-US" sz="1800" b="0" i="0" kern="1200" dirty="0" smtClean="0">
                          <a:solidFill>
                            <a:schemeClr val="dk1"/>
                          </a:solidFill>
                          <a:effectLst/>
                          <a:latin typeface="+mn-lt"/>
                          <a:ea typeface="+mn-ea"/>
                          <a:cs typeface="+mn-cs"/>
                        </a:rPr>
                        <a:t>Public policy accounts for the diversity of our population, seeking to provide for all people groups.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The ‘close the gap’ initiative aims to remove the health inequity for ATSI people in 1 generation.</a:t>
                      </a:r>
                      <a:endParaRPr lang="en-US" dirty="0"/>
                    </a:p>
                  </a:txBody>
                  <a:tcPr/>
                </a:tc>
                <a:tc>
                  <a:txBody>
                    <a:bodyPr/>
                    <a:lstStyle/>
                    <a:p>
                      <a:r>
                        <a:rPr lang="en-US" sz="1800" b="0" i="0" kern="1200" dirty="0" smtClean="0">
                          <a:solidFill>
                            <a:schemeClr val="dk1"/>
                          </a:solidFill>
                          <a:effectLst/>
                          <a:latin typeface="+mn-lt"/>
                          <a:ea typeface="+mn-ea"/>
                          <a:cs typeface="+mn-cs"/>
                        </a:rPr>
                        <a:t>Policy should aim to produce an environment that supports healthy choices.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no smoking in pubs and clubs</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23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3844377"/>
              </p:ext>
            </p:extLst>
          </p:nvPr>
        </p:nvGraphicFramePr>
        <p:xfrm>
          <a:off x="228600" y="2286225"/>
          <a:ext cx="11691940" cy="3200400"/>
        </p:xfrm>
        <a:graphic>
          <a:graphicData uri="http://schemas.openxmlformats.org/drawingml/2006/table">
            <a:tbl>
              <a:tblPr firstRow="1" bandRow="1">
                <a:tableStyleId>{5C22544A-7EE6-4342-B048-85BDC9FD1C3A}</a:tableStyleId>
              </a:tblPr>
              <a:tblGrid>
                <a:gridCol w="2922985">
                  <a:extLst>
                    <a:ext uri="{9D8B030D-6E8A-4147-A177-3AD203B41FA5}">
                      <a16:colId xmlns:a16="http://schemas.microsoft.com/office/drawing/2014/main" val="20000"/>
                    </a:ext>
                  </a:extLst>
                </a:gridCol>
                <a:gridCol w="2922985">
                  <a:extLst>
                    <a:ext uri="{9D8B030D-6E8A-4147-A177-3AD203B41FA5}">
                      <a16:colId xmlns:a16="http://schemas.microsoft.com/office/drawing/2014/main" val="20001"/>
                    </a:ext>
                  </a:extLst>
                </a:gridCol>
                <a:gridCol w="2922985">
                  <a:extLst>
                    <a:ext uri="{9D8B030D-6E8A-4147-A177-3AD203B41FA5}">
                      <a16:colId xmlns:a16="http://schemas.microsoft.com/office/drawing/2014/main" val="20002"/>
                    </a:ext>
                  </a:extLst>
                </a:gridCol>
                <a:gridCol w="2922985">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smtClean="0"/>
                        <a:t>Equity</a:t>
                      </a:r>
                      <a:endParaRPr lang="en-US" dirty="0"/>
                    </a:p>
                  </a:txBody>
                  <a:tcPr/>
                </a:tc>
                <a:tc>
                  <a:txBody>
                    <a:bodyPr/>
                    <a:lstStyle/>
                    <a:p>
                      <a:pPr algn="ctr"/>
                      <a:r>
                        <a:rPr lang="en-US" dirty="0" smtClean="0"/>
                        <a:t>Diversity</a:t>
                      </a:r>
                      <a:endParaRPr lang="en-US" dirty="0"/>
                    </a:p>
                  </a:txBody>
                  <a:tcPr/>
                </a:tc>
                <a:tc>
                  <a:txBody>
                    <a:bodyPr/>
                    <a:lstStyle/>
                    <a:p>
                      <a:pPr algn="ctr"/>
                      <a:r>
                        <a:rPr lang="en-US" dirty="0" smtClean="0"/>
                        <a:t>Supportive Environments</a:t>
                      </a:r>
                      <a:endParaRPr lang="en-US" dirty="0"/>
                    </a:p>
                  </a:txBody>
                  <a:tcPr/>
                </a:tc>
                <a:extLst>
                  <a:ext uri="{0D108BD9-81ED-4DB2-BD59-A6C34878D82A}">
                    <a16:rowId xmlns:a16="http://schemas.microsoft.com/office/drawing/2014/main" val="10000"/>
                  </a:ext>
                </a:extLst>
              </a:tr>
              <a:tr h="370840">
                <a:tc>
                  <a:txBody>
                    <a:bodyPr/>
                    <a:lstStyle/>
                    <a:p>
                      <a:pPr algn="ctr"/>
                      <a:endParaRPr lang="en-US" b="1" dirty="0" smtClean="0"/>
                    </a:p>
                    <a:p>
                      <a:pPr algn="ctr"/>
                      <a:endParaRPr lang="en-US" b="1" dirty="0" smtClean="0"/>
                    </a:p>
                    <a:p>
                      <a:pPr algn="ctr"/>
                      <a:endParaRPr lang="en-US" b="1" dirty="0" smtClean="0"/>
                    </a:p>
                    <a:p>
                      <a:pPr algn="ctr"/>
                      <a:r>
                        <a:rPr lang="en-US" b="1" dirty="0" smtClean="0"/>
                        <a:t>Creating</a:t>
                      </a:r>
                      <a:r>
                        <a:rPr lang="en-US" b="1" baseline="0" dirty="0" smtClean="0"/>
                        <a:t> Supportive Environments</a:t>
                      </a:r>
                      <a:endParaRPr lang="en-US" b="1" dirty="0"/>
                    </a:p>
                  </a:txBody>
                  <a:tcPr/>
                </a:tc>
                <a:tc>
                  <a:txBody>
                    <a:bodyPr/>
                    <a:lstStyle/>
                    <a:p>
                      <a:r>
                        <a:rPr lang="en-US" sz="1800" b="0" i="0" kern="1200" dirty="0" smtClean="0">
                          <a:solidFill>
                            <a:schemeClr val="dk1"/>
                          </a:solidFill>
                          <a:effectLst/>
                          <a:latin typeface="+mn-lt"/>
                          <a:ea typeface="+mn-ea"/>
                          <a:cs typeface="+mn-cs"/>
                        </a:rPr>
                        <a:t>An environment is not supportive if it does not seek to provide equity.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increasing access to health facilities for rural and remote people.</a:t>
                      </a:r>
                      <a:endParaRPr lang="en-US" dirty="0"/>
                    </a:p>
                  </a:txBody>
                  <a:tcPr/>
                </a:tc>
                <a:tc>
                  <a:txBody>
                    <a:bodyPr/>
                    <a:lstStyle/>
                    <a:p>
                      <a:r>
                        <a:rPr lang="en-US" sz="1800" b="0" i="0" kern="1200" dirty="0" smtClean="0">
                          <a:solidFill>
                            <a:schemeClr val="dk1"/>
                          </a:solidFill>
                          <a:effectLst/>
                          <a:latin typeface="+mn-lt"/>
                          <a:ea typeface="+mn-ea"/>
                          <a:cs typeface="+mn-cs"/>
                        </a:rPr>
                        <a:t>In order to be supportive, the environment must also cater for the diversity of the people in that environment.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providing translators for specific groups in specific community health </a:t>
                      </a:r>
                      <a:r>
                        <a:rPr lang="en-US" sz="1800" b="0" i="0" kern="1200" dirty="0" err="1" smtClean="0">
                          <a:solidFill>
                            <a:schemeClr val="dk1"/>
                          </a:solidFill>
                          <a:effectLst/>
                          <a:latin typeface="+mn-lt"/>
                          <a:ea typeface="+mn-ea"/>
                          <a:cs typeface="+mn-cs"/>
                        </a:rPr>
                        <a:t>centres</a:t>
                      </a:r>
                      <a:r>
                        <a:rPr lang="en-US" sz="1800" b="0" i="0" kern="1200" dirty="0" smtClean="0">
                          <a:solidFill>
                            <a:schemeClr val="dk1"/>
                          </a:solidFill>
                          <a:effectLst/>
                          <a:latin typeface="+mn-lt"/>
                          <a:ea typeface="+mn-ea"/>
                          <a:cs typeface="+mn-cs"/>
                        </a:rPr>
                        <a:t>/hospitals </a:t>
                      </a:r>
                      <a:r>
                        <a:rPr lang="en-US" sz="1800" b="0" i="0" kern="1200" dirty="0" err="1" smtClean="0">
                          <a:solidFill>
                            <a:schemeClr val="dk1"/>
                          </a:solidFill>
                          <a:effectLst/>
                          <a:latin typeface="+mn-lt"/>
                          <a:ea typeface="+mn-ea"/>
                          <a:cs typeface="+mn-cs"/>
                        </a:rPr>
                        <a:t>etc</a:t>
                      </a:r>
                      <a:endParaRPr lang="en-US" dirty="0"/>
                    </a:p>
                  </a:txBody>
                  <a:tcPr/>
                </a:tc>
                <a:tc>
                  <a:txBody>
                    <a:bodyPr/>
                    <a:lstStyle/>
                    <a:p>
                      <a:r>
                        <a:rPr lang="en-US" sz="1800" b="0" i="0" kern="1200" dirty="0" smtClean="0">
                          <a:solidFill>
                            <a:schemeClr val="dk1"/>
                          </a:solidFill>
                          <a:effectLst/>
                          <a:latin typeface="+mn-lt"/>
                          <a:ea typeface="+mn-ea"/>
                          <a:cs typeface="+mn-cs"/>
                        </a:rPr>
                        <a:t>Creating environments that encourage healthy choices is vital in health promotion.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ensuring good parks for outdoor activities</a:t>
                      </a:r>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228599" y="228601"/>
            <a:ext cx="11691257" cy="1306285"/>
          </a:xfrm>
        </p:spPr>
        <p:txBody>
          <a:bodyPr>
            <a:normAutofit/>
          </a:bodyPr>
          <a:lstStyle/>
          <a:p>
            <a:pPr algn="ctr"/>
            <a:r>
              <a:rPr lang="en-US" sz="3200" dirty="0"/>
              <a:t>How Health Promotion Based on The Ottawa Charter Promotes Social Justice</a:t>
            </a:r>
          </a:p>
        </p:txBody>
      </p:sp>
    </p:spTree>
    <p:extLst>
      <p:ext uri="{BB962C8B-B14F-4D97-AF65-F5344CB8AC3E}">
        <p14:creationId xmlns:p14="http://schemas.microsoft.com/office/powerpoint/2010/main" val="175763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1566506"/>
              </p:ext>
            </p:extLst>
          </p:nvPr>
        </p:nvGraphicFramePr>
        <p:xfrm>
          <a:off x="228600" y="1894112"/>
          <a:ext cx="11723688" cy="4023360"/>
        </p:xfrm>
        <a:graphic>
          <a:graphicData uri="http://schemas.openxmlformats.org/drawingml/2006/table">
            <a:tbl>
              <a:tblPr firstRow="1" bandRow="1">
                <a:tableStyleId>{5C22544A-7EE6-4342-B048-85BDC9FD1C3A}</a:tableStyleId>
              </a:tblPr>
              <a:tblGrid>
                <a:gridCol w="2930922">
                  <a:extLst>
                    <a:ext uri="{9D8B030D-6E8A-4147-A177-3AD203B41FA5}">
                      <a16:colId xmlns:a16="http://schemas.microsoft.com/office/drawing/2014/main" val="20000"/>
                    </a:ext>
                  </a:extLst>
                </a:gridCol>
                <a:gridCol w="2930922">
                  <a:extLst>
                    <a:ext uri="{9D8B030D-6E8A-4147-A177-3AD203B41FA5}">
                      <a16:colId xmlns:a16="http://schemas.microsoft.com/office/drawing/2014/main" val="20001"/>
                    </a:ext>
                  </a:extLst>
                </a:gridCol>
                <a:gridCol w="2930922">
                  <a:extLst>
                    <a:ext uri="{9D8B030D-6E8A-4147-A177-3AD203B41FA5}">
                      <a16:colId xmlns:a16="http://schemas.microsoft.com/office/drawing/2014/main" val="20002"/>
                    </a:ext>
                  </a:extLst>
                </a:gridCol>
                <a:gridCol w="293092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smtClean="0"/>
                        <a:t>Equity</a:t>
                      </a:r>
                      <a:endParaRPr lang="en-US" dirty="0"/>
                    </a:p>
                  </a:txBody>
                  <a:tcPr/>
                </a:tc>
                <a:tc>
                  <a:txBody>
                    <a:bodyPr/>
                    <a:lstStyle/>
                    <a:p>
                      <a:pPr algn="ctr"/>
                      <a:r>
                        <a:rPr lang="en-US" dirty="0" smtClean="0"/>
                        <a:t>Diversity</a:t>
                      </a:r>
                      <a:endParaRPr lang="en-US" dirty="0"/>
                    </a:p>
                  </a:txBody>
                  <a:tcPr/>
                </a:tc>
                <a:tc>
                  <a:txBody>
                    <a:bodyPr/>
                    <a:lstStyle/>
                    <a:p>
                      <a:pPr algn="ctr"/>
                      <a:r>
                        <a:rPr lang="en-US" dirty="0" smtClean="0"/>
                        <a:t>Supportive Environments</a:t>
                      </a:r>
                      <a:endParaRPr lang="en-US" dirty="0"/>
                    </a:p>
                  </a:txBody>
                  <a:tcPr/>
                </a:tc>
                <a:extLst>
                  <a:ext uri="{0D108BD9-81ED-4DB2-BD59-A6C34878D82A}">
                    <a16:rowId xmlns:a16="http://schemas.microsoft.com/office/drawing/2014/main" val="10000"/>
                  </a:ext>
                </a:extLst>
              </a:tr>
              <a:tr h="370840">
                <a:tc>
                  <a:txBody>
                    <a:bodyPr/>
                    <a:lstStyle/>
                    <a:p>
                      <a:pPr algn="ctr"/>
                      <a:endParaRPr lang="en-US" b="1" dirty="0" smtClean="0"/>
                    </a:p>
                    <a:p>
                      <a:pPr algn="ctr"/>
                      <a:endParaRPr lang="en-US" b="1" dirty="0" smtClean="0"/>
                    </a:p>
                    <a:p>
                      <a:pPr algn="ctr"/>
                      <a:endParaRPr lang="en-US" b="1" dirty="0" smtClean="0"/>
                    </a:p>
                    <a:p>
                      <a:pPr algn="ctr"/>
                      <a:endParaRPr lang="en-US" b="1" dirty="0" smtClean="0"/>
                    </a:p>
                    <a:p>
                      <a:pPr algn="ctr"/>
                      <a:r>
                        <a:rPr lang="en-US" b="1" dirty="0" smtClean="0"/>
                        <a:t>Strengthening</a:t>
                      </a:r>
                      <a:r>
                        <a:rPr lang="en-US" b="1" baseline="0" dirty="0" smtClean="0"/>
                        <a:t> </a:t>
                      </a:r>
                      <a:r>
                        <a:rPr lang="en-US" b="1" dirty="0" smtClean="0"/>
                        <a:t>Community</a:t>
                      </a:r>
                      <a:r>
                        <a:rPr lang="en-US" b="1" baseline="0" dirty="0" smtClean="0"/>
                        <a:t> Action</a:t>
                      </a:r>
                      <a:endParaRPr lang="en-US" b="1" dirty="0"/>
                    </a:p>
                  </a:txBody>
                  <a:tcPr/>
                </a:tc>
                <a:tc>
                  <a:txBody>
                    <a:bodyPr/>
                    <a:lstStyle/>
                    <a:p>
                      <a:r>
                        <a:rPr lang="en-US" sz="1800" b="0" i="0" kern="1200" dirty="0" smtClean="0">
                          <a:solidFill>
                            <a:schemeClr val="dk1"/>
                          </a:solidFill>
                          <a:effectLst/>
                          <a:latin typeface="+mn-lt"/>
                          <a:ea typeface="+mn-ea"/>
                          <a:cs typeface="+mn-cs"/>
                        </a:rPr>
                        <a:t>Equity both with and between communities is important in health promotion. Communities of people suffering inequity in health need to be </a:t>
                      </a:r>
                      <a:r>
                        <a:rPr lang="en-US" sz="1800" b="0" i="0" kern="1200" dirty="0" err="1" smtClean="0">
                          <a:solidFill>
                            <a:schemeClr val="dk1"/>
                          </a:solidFill>
                          <a:effectLst/>
                          <a:latin typeface="+mn-lt"/>
                          <a:ea typeface="+mn-ea"/>
                          <a:cs typeface="+mn-cs"/>
                        </a:rPr>
                        <a:t>utilised</a:t>
                      </a:r>
                      <a:r>
                        <a:rPr lang="en-US" sz="1800" b="0" i="0" kern="1200" dirty="0" smtClean="0">
                          <a:solidFill>
                            <a:schemeClr val="dk1"/>
                          </a:solidFill>
                          <a:effectLst/>
                          <a:latin typeface="+mn-lt"/>
                          <a:ea typeface="+mn-ea"/>
                          <a:cs typeface="+mn-cs"/>
                        </a:rPr>
                        <a:t> and empowered in order to improve their health.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ATSI involved in the development and implementation of health promotion for ATSI.</a:t>
                      </a:r>
                      <a:endParaRPr lang="en-US" dirty="0"/>
                    </a:p>
                  </a:txBody>
                  <a:tcPr/>
                </a:tc>
                <a:tc>
                  <a:txBody>
                    <a:bodyPr/>
                    <a:lstStyle/>
                    <a:p>
                      <a:r>
                        <a:rPr lang="en-US" sz="1800" b="0" i="0" kern="1200" dirty="0" smtClean="0">
                          <a:solidFill>
                            <a:schemeClr val="dk1"/>
                          </a:solidFill>
                          <a:effectLst/>
                          <a:latin typeface="+mn-lt"/>
                          <a:ea typeface="+mn-ea"/>
                          <a:cs typeface="+mn-cs"/>
                        </a:rPr>
                        <a:t>Each community has its own diversity and needs to be consulted in health promotion.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large Jewish population in Bondi, Lebanese in </a:t>
                      </a:r>
                      <a:r>
                        <a:rPr lang="en-US" sz="1800" b="0" i="0" kern="1200" dirty="0" err="1" smtClean="0">
                          <a:solidFill>
                            <a:schemeClr val="dk1"/>
                          </a:solidFill>
                          <a:effectLst/>
                          <a:latin typeface="+mn-lt"/>
                          <a:ea typeface="+mn-ea"/>
                          <a:cs typeface="+mn-cs"/>
                        </a:rPr>
                        <a:t>Bankstown</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etc</a:t>
                      </a:r>
                      <a:r>
                        <a:rPr lang="en-US" sz="1800" b="0" i="0" kern="1200" dirty="0" smtClean="0">
                          <a:solidFill>
                            <a:schemeClr val="dk1"/>
                          </a:solidFill>
                          <a:effectLst/>
                          <a:latin typeface="+mn-lt"/>
                          <a:ea typeface="+mn-ea"/>
                          <a:cs typeface="+mn-cs"/>
                        </a:rPr>
                        <a:t> should be empowered in relation to health promotion initiative specific for them.</a:t>
                      </a:r>
                      <a:endParaRPr lang="en-US" dirty="0"/>
                    </a:p>
                  </a:txBody>
                  <a:tcPr/>
                </a:tc>
                <a:tc>
                  <a:txBody>
                    <a:bodyPr/>
                    <a:lstStyle/>
                    <a:p>
                      <a:r>
                        <a:rPr lang="en-US" sz="1800" b="0" i="0" kern="1200" dirty="0" smtClean="0">
                          <a:solidFill>
                            <a:schemeClr val="dk1"/>
                          </a:solidFill>
                          <a:effectLst/>
                          <a:latin typeface="+mn-lt"/>
                          <a:ea typeface="+mn-ea"/>
                          <a:cs typeface="+mn-cs"/>
                        </a:rPr>
                        <a:t>Communities that become empowered need an environment that supports their healthy choices. This requires access and availability of services and facilities.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bushwalks being maintained in the blue mountains to encourage locals to walk</a:t>
                      </a:r>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228600" y="130630"/>
            <a:ext cx="11723914" cy="1240970"/>
          </a:xfrm>
        </p:spPr>
        <p:txBody>
          <a:bodyPr>
            <a:normAutofit/>
          </a:bodyPr>
          <a:lstStyle/>
          <a:p>
            <a:pPr algn="ctr"/>
            <a:r>
              <a:rPr lang="en-US" sz="3200" dirty="0"/>
              <a:t>How Health Promotion Based on The Ottawa Charter Promotes Social Justice</a:t>
            </a:r>
          </a:p>
        </p:txBody>
      </p:sp>
    </p:spTree>
    <p:extLst>
      <p:ext uri="{BB962C8B-B14F-4D97-AF65-F5344CB8AC3E}">
        <p14:creationId xmlns:p14="http://schemas.microsoft.com/office/powerpoint/2010/main" val="11563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2193193"/>
              </p:ext>
            </p:extLst>
          </p:nvPr>
        </p:nvGraphicFramePr>
        <p:xfrm>
          <a:off x="228600" y="2285770"/>
          <a:ext cx="11691940" cy="3200400"/>
        </p:xfrm>
        <a:graphic>
          <a:graphicData uri="http://schemas.openxmlformats.org/drawingml/2006/table">
            <a:tbl>
              <a:tblPr firstRow="1" bandRow="1">
                <a:tableStyleId>{5C22544A-7EE6-4342-B048-85BDC9FD1C3A}</a:tableStyleId>
              </a:tblPr>
              <a:tblGrid>
                <a:gridCol w="2922985">
                  <a:extLst>
                    <a:ext uri="{9D8B030D-6E8A-4147-A177-3AD203B41FA5}">
                      <a16:colId xmlns:a16="http://schemas.microsoft.com/office/drawing/2014/main" val="20000"/>
                    </a:ext>
                  </a:extLst>
                </a:gridCol>
                <a:gridCol w="2922985">
                  <a:extLst>
                    <a:ext uri="{9D8B030D-6E8A-4147-A177-3AD203B41FA5}">
                      <a16:colId xmlns:a16="http://schemas.microsoft.com/office/drawing/2014/main" val="20001"/>
                    </a:ext>
                  </a:extLst>
                </a:gridCol>
                <a:gridCol w="2922985">
                  <a:extLst>
                    <a:ext uri="{9D8B030D-6E8A-4147-A177-3AD203B41FA5}">
                      <a16:colId xmlns:a16="http://schemas.microsoft.com/office/drawing/2014/main" val="20002"/>
                    </a:ext>
                  </a:extLst>
                </a:gridCol>
                <a:gridCol w="2922985">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smtClean="0"/>
                        <a:t>Equity</a:t>
                      </a:r>
                      <a:endParaRPr lang="en-US" dirty="0"/>
                    </a:p>
                  </a:txBody>
                  <a:tcPr/>
                </a:tc>
                <a:tc>
                  <a:txBody>
                    <a:bodyPr/>
                    <a:lstStyle/>
                    <a:p>
                      <a:pPr algn="ctr"/>
                      <a:r>
                        <a:rPr lang="en-US" dirty="0" smtClean="0"/>
                        <a:t>Diversity</a:t>
                      </a:r>
                      <a:endParaRPr lang="en-US" dirty="0"/>
                    </a:p>
                  </a:txBody>
                  <a:tcPr/>
                </a:tc>
                <a:tc>
                  <a:txBody>
                    <a:bodyPr/>
                    <a:lstStyle/>
                    <a:p>
                      <a:pPr algn="ctr"/>
                      <a:r>
                        <a:rPr lang="en-US" dirty="0" smtClean="0"/>
                        <a:t>Supportive</a:t>
                      </a:r>
                      <a:r>
                        <a:rPr lang="en-US" baseline="0" dirty="0" smtClean="0"/>
                        <a:t> Environments</a:t>
                      </a:r>
                      <a:endParaRPr lang="en-US" dirty="0"/>
                    </a:p>
                  </a:txBody>
                  <a:tcPr/>
                </a:tc>
                <a:extLst>
                  <a:ext uri="{0D108BD9-81ED-4DB2-BD59-A6C34878D82A}">
                    <a16:rowId xmlns:a16="http://schemas.microsoft.com/office/drawing/2014/main" val="10000"/>
                  </a:ext>
                </a:extLst>
              </a:tr>
              <a:tr h="370840">
                <a:tc>
                  <a:txBody>
                    <a:bodyPr/>
                    <a:lstStyle/>
                    <a:p>
                      <a:pPr algn="ctr"/>
                      <a:endParaRPr lang="en-US" b="1" dirty="0" smtClean="0"/>
                    </a:p>
                    <a:p>
                      <a:pPr algn="ctr"/>
                      <a:endParaRPr lang="en-US" b="1" dirty="0" smtClean="0"/>
                    </a:p>
                    <a:p>
                      <a:pPr algn="ctr"/>
                      <a:endParaRPr lang="en-US" b="1" dirty="0" smtClean="0"/>
                    </a:p>
                    <a:p>
                      <a:pPr algn="ctr"/>
                      <a:r>
                        <a:rPr lang="en-US" b="1" dirty="0" smtClean="0"/>
                        <a:t>Developing Personal</a:t>
                      </a:r>
                      <a:r>
                        <a:rPr lang="en-US" b="1" baseline="0" dirty="0" smtClean="0"/>
                        <a:t> Skills</a:t>
                      </a:r>
                      <a:endParaRPr lang="en-US" b="1" dirty="0"/>
                    </a:p>
                  </a:txBody>
                  <a:tcPr/>
                </a:tc>
                <a:tc>
                  <a:txBody>
                    <a:bodyPr/>
                    <a:lstStyle/>
                    <a:p>
                      <a:r>
                        <a:rPr lang="en-US" sz="1800" b="0" i="0" kern="1200" dirty="0" smtClean="0">
                          <a:solidFill>
                            <a:schemeClr val="dk1"/>
                          </a:solidFill>
                          <a:effectLst/>
                          <a:latin typeface="+mn-lt"/>
                          <a:ea typeface="+mn-ea"/>
                          <a:cs typeface="+mn-cs"/>
                        </a:rPr>
                        <a:t>All people should have access to education and skill development regardless of socioeconomic, sociocultural and environmental determinants.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PDHPE</a:t>
                      </a:r>
                      <a:endParaRPr lang="en-US" dirty="0"/>
                    </a:p>
                  </a:txBody>
                  <a:tcPr/>
                </a:tc>
                <a:tc>
                  <a:txBody>
                    <a:bodyPr/>
                    <a:lstStyle/>
                    <a:p>
                      <a:r>
                        <a:rPr lang="en-US" sz="1800" b="0" i="0" kern="1200" dirty="0" smtClean="0">
                          <a:solidFill>
                            <a:schemeClr val="dk1"/>
                          </a:solidFill>
                          <a:effectLst/>
                          <a:latin typeface="+mn-lt"/>
                          <a:ea typeface="+mn-ea"/>
                          <a:cs typeface="+mn-cs"/>
                        </a:rPr>
                        <a:t>Programs should be </a:t>
                      </a:r>
                      <a:r>
                        <a:rPr lang="en-US" sz="1800" b="0" i="0" kern="1200" dirty="0" err="1" smtClean="0">
                          <a:solidFill>
                            <a:schemeClr val="dk1"/>
                          </a:solidFill>
                          <a:effectLst/>
                          <a:latin typeface="+mn-lt"/>
                          <a:ea typeface="+mn-ea"/>
                          <a:cs typeface="+mn-cs"/>
                        </a:rPr>
                        <a:t>personalised</a:t>
                      </a:r>
                      <a:r>
                        <a:rPr lang="en-US" sz="1800" b="0" i="0" kern="1200" dirty="0" smtClean="0">
                          <a:solidFill>
                            <a:schemeClr val="dk1"/>
                          </a:solidFill>
                          <a:effectLst/>
                          <a:latin typeface="+mn-lt"/>
                          <a:ea typeface="+mn-ea"/>
                          <a:cs typeface="+mn-cs"/>
                        </a:rPr>
                        <a:t> to cater for the diversity in our population (ethnic, socioeconomic, geographic </a:t>
                      </a:r>
                      <a:r>
                        <a:rPr lang="en-US" sz="1800" b="0" i="0" kern="1200" dirty="0" err="1" smtClean="0">
                          <a:solidFill>
                            <a:schemeClr val="dk1"/>
                          </a:solidFill>
                          <a:effectLst/>
                          <a:latin typeface="+mn-lt"/>
                          <a:ea typeface="+mn-ea"/>
                          <a:cs typeface="+mn-cs"/>
                        </a:rPr>
                        <a:t>etc</a:t>
                      </a:r>
                      <a:r>
                        <a:rPr lang="en-US" sz="1800" b="0" i="0" kern="1200" dirty="0" smtClean="0">
                          <a:solidFill>
                            <a:schemeClr val="dk1"/>
                          </a:solidFill>
                          <a:effectLst/>
                          <a:latin typeface="+mn-lt"/>
                          <a:ea typeface="+mn-ea"/>
                          <a:cs typeface="+mn-cs"/>
                        </a:rPr>
                        <a:t>).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health pamphlets in multiple languages </a:t>
                      </a:r>
                      <a:r>
                        <a:rPr lang="en-US" sz="1800" b="0" i="0" kern="1200" dirty="0" err="1" smtClean="0">
                          <a:solidFill>
                            <a:schemeClr val="dk1"/>
                          </a:solidFill>
                          <a:effectLst/>
                          <a:latin typeface="+mn-lt"/>
                          <a:ea typeface="+mn-ea"/>
                          <a:cs typeface="+mn-cs"/>
                        </a:rPr>
                        <a:t>utilising</a:t>
                      </a:r>
                      <a:r>
                        <a:rPr lang="en-US" sz="1800" b="0" i="0" kern="1200" dirty="0" smtClean="0">
                          <a:solidFill>
                            <a:schemeClr val="dk1"/>
                          </a:solidFill>
                          <a:effectLst/>
                          <a:latin typeface="+mn-lt"/>
                          <a:ea typeface="+mn-ea"/>
                          <a:cs typeface="+mn-cs"/>
                        </a:rPr>
                        <a:t> images</a:t>
                      </a:r>
                      <a:endParaRPr lang="en-US" dirty="0"/>
                    </a:p>
                  </a:txBody>
                  <a:tcPr/>
                </a:tc>
                <a:tc>
                  <a:txBody>
                    <a:bodyPr/>
                    <a:lstStyle/>
                    <a:p>
                      <a:r>
                        <a:rPr lang="en-US" sz="1800" b="0" i="0" kern="1200" dirty="0" smtClean="0">
                          <a:solidFill>
                            <a:schemeClr val="dk1"/>
                          </a:solidFill>
                          <a:effectLst/>
                          <a:latin typeface="+mn-lt"/>
                          <a:ea typeface="+mn-ea"/>
                          <a:cs typeface="+mn-cs"/>
                        </a:rPr>
                        <a:t>People share their skills and knowledge within their environment making it more </a:t>
                      </a:r>
                      <a:r>
                        <a:rPr lang="en-US" sz="1800" b="0" i="0" kern="1200" dirty="0" err="1" smtClean="0">
                          <a:solidFill>
                            <a:schemeClr val="dk1"/>
                          </a:solidFill>
                          <a:effectLst/>
                          <a:latin typeface="+mn-lt"/>
                          <a:ea typeface="+mn-ea"/>
                          <a:cs typeface="+mn-cs"/>
                        </a:rPr>
                        <a:t>supportive.Eg</a:t>
                      </a:r>
                      <a:r>
                        <a:rPr lang="en-US" sz="1800" b="0" i="0" kern="1200" dirty="0" smtClean="0">
                          <a:solidFill>
                            <a:schemeClr val="dk1"/>
                          </a:solidFill>
                          <a:effectLst/>
                          <a:latin typeface="+mn-lt"/>
                          <a:ea typeface="+mn-ea"/>
                          <a:cs typeface="+mn-cs"/>
                        </a:rPr>
                        <a:t>) parents educate and model for their children, who do the same in their peer groups</a:t>
                      </a:r>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228599" y="228601"/>
            <a:ext cx="11691257" cy="1208313"/>
          </a:xfrm>
        </p:spPr>
        <p:txBody>
          <a:bodyPr>
            <a:normAutofit/>
          </a:bodyPr>
          <a:lstStyle/>
          <a:p>
            <a:pPr algn="ctr"/>
            <a:r>
              <a:rPr lang="en-US" sz="3200" dirty="0"/>
              <a:t>How Health Promotion Based on The Ottawa Charter Promotes Social Justice</a:t>
            </a:r>
          </a:p>
        </p:txBody>
      </p:sp>
    </p:spTree>
    <p:extLst>
      <p:ext uri="{BB962C8B-B14F-4D97-AF65-F5344CB8AC3E}">
        <p14:creationId xmlns:p14="http://schemas.microsoft.com/office/powerpoint/2010/main" val="3220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7117070"/>
              </p:ext>
            </p:extLst>
          </p:nvPr>
        </p:nvGraphicFramePr>
        <p:xfrm>
          <a:off x="228600" y="1988910"/>
          <a:ext cx="11691256" cy="2377440"/>
        </p:xfrm>
        <a:graphic>
          <a:graphicData uri="http://schemas.openxmlformats.org/drawingml/2006/table">
            <a:tbl>
              <a:tblPr firstRow="1" bandRow="1">
                <a:tableStyleId>{5C22544A-7EE6-4342-B048-85BDC9FD1C3A}</a:tableStyleId>
              </a:tblPr>
              <a:tblGrid>
                <a:gridCol w="2922814">
                  <a:extLst>
                    <a:ext uri="{9D8B030D-6E8A-4147-A177-3AD203B41FA5}">
                      <a16:colId xmlns:a16="http://schemas.microsoft.com/office/drawing/2014/main" val="20000"/>
                    </a:ext>
                  </a:extLst>
                </a:gridCol>
                <a:gridCol w="2922814">
                  <a:extLst>
                    <a:ext uri="{9D8B030D-6E8A-4147-A177-3AD203B41FA5}">
                      <a16:colId xmlns:a16="http://schemas.microsoft.com/office/drawing/2014/main" val="20001"/>
                    </a:ext>
                  </a:extLst>
                </a:gridCol>
                <a:gridCol w="2922814">
                  <a:extLst>
                    <a:ext uri="{9D8B030D-6E8A-4147-A177-3AD203B41FA5}">
                      <a16:colId xmlns:a16="http://schemas.microsoft.com/office/drawing/2014/main" val="20002"/>
                    </a:ext>
                  </a:extLst>
                </a:gridCol>
                <a:gridCol w="2922814">
                  <a:extLst>
                    <a:ext uri="{9D8B030D-6E8A-4147-A177-3AD203B41FA5}">
                      <a16:colId xmlns:a16="http://schemas.microsoft.com/office/drawing/2014/main" val="20003"/>
                    </a:ext>
                  </a:extLst>
                </a:gridCol>
              </a:tblGrid>
              <a:tr h="638402">
                <a:tc>
                  <a:txBody>
                    <a:bodyPr/>
                    <a:lstStyle/>
                    <a:p>
                      <a:endParaRPr lang="en-US" dirty="0"/>
                    </a:p>
                  </a:txBody>
                  <a:tcPr/>
                </a:tc>
                <a:tc>
                  <a:txBody>
                    <a:bodyPr/>
                    <a:lstStyle/>
                    <a:p>
                      <a:pPr algn="ctr"/>
                      <a:r>
                        <a:rPr lang="en-US" dirty="0" smtClean="0"/>
                        <a:t>Equity</a:t>
                      </a:r>
                      <a:endParaRPr lang="en-US" dirty="0"/>
                    </a:p>
                  </a:txBody>
                  <a:tcPr/>
                </a:tc>
                <a:tc>
                  <a:txBody>
                    <a:bodyPr/>
                    <a:lstStyle/>
                    <a:p>
                      <a:pPr algn="ctr"/>
                      <a:r>
                        <a:rPr lang="en-US" dirty="0" smtClean="0"/>
                        <a:t>Diversity</a:t>
                      </a:r>
                      <a:endParaRPr lang="en-US" dirty="0"/>
                    </a:p>
                  </a:txBody>
                  <a:tcPr/>
                </a:tc>
                <a:tc>
                  <a:txBody>
                    <a:bodyPr/>
                    <a:lstStyle/>
                    <a:p>
                      <a:pPr algn="ctr"/>
                      <a:r>
                        <a:rPr lang="en-US" dirty="0" smtClean="0"/>
                        <a:t>Supportive</a:t>
                      </a:r>
                      <a:r>
                        <a:rPr lang="en-US" baseline="0" dirty="0" smtClean="0"/>
                        <a:t> Environments</a:t>
                      </a:r>
                      <a:endParaRPr lang="en-US" dirty="0"/>
                    </a:p>
                  </a:txBody>
                  <a:tcPr/>
                </a:tc>
                <a:extLst>
                  <a:ext uri="{0D108BD9-81ED-4DB2-BD59-A6C34878D82A}">
                    <a16:rowId xmlns:a16="http://schemas.microsoft.com/office/drawing/2014/main" val="10000"/>
                  </a:ext>
                </a:extLst>
              </a:tr>
              <a:tr h="638402">
                <a:tc>
                  <a:txBody>
                    <a:bodyPr/>
                    <a:lstStyle/>
                    <a:p>
                      <a:pPr algn="ctr"/>
                      <a:endParaRPr lang="en-US" b="1" dirty="0" smtClean="0"/>
                    </a:p>
                    <a:p>
                      <a:pPr algn="ctr"/>
                      <a:endParaRPr lang="en-US" b="1" dirty="0" smtClean="0"/>
                    </a:p>
                    <a:p>
                      <a:pPr algn="ctr"/>
                      <a:r>
                        <a:rPr lang="en-US" b="1" dirty="0" smtClean="0"/>
                        <a:t>Re-orienting Health Services</a:t>
                      </a:r>
                      <a:endParaRPr lang="en-US" b="1" dirty="0"/>
                    </a:p>
                  </a:txBody>
                  <a:tcPr/>
                </a:tc>
                <a:tc>
                  <a:txBody>
                    <a:bodyPr/>
                    <a:lstStyle/>
                    <a:p>
                      <a:r>
                        <a:rPr lang="en-US" sz="1800" b="0" i="0" kern="1200" dirty="0" smtClean="0">
                          <a:solidFill>
                            <a:schemeClr val="dk1"/>
                          </a:solidFill>
                          <a:effectLst/>
                          <a:latin typeface="+mn-lt"/>
                          <a:ea typeface="+mn-ea"/>
                          <a:cs typeface="+mn-cs"/>
                        </a:rPr>
                        <a:t>Health services must address the inequities in health.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mental health promotion and services in rural and remote locations</a:t>
                      </a:r>
                      <a:endParaRPr lang="en-US" dirty="0"/>
                    </a:p>
                  </a:txBody>
                  <a:tcPr/>
                </a:tc>
                <a:tc>
                  <a:txBody>
                    <a:bodyPr/>
                    <a:lstStyle/>
                    <a:p>
                      <a:r>
                        <a:rPr lang="en-US" sz="1800" b="0" i="0" kern="1200" dirty="0" smtClean="0">
                          <a:solidFill>
                            <a:schemeClr val="dk1"/>
                          </a:solidFill>
                          <a:effectLst/>
                          <a:latin typeface="+mn-lt"/>
                          <a:ea typeface="+mn-ea"/>
                          <a:cs typeface="+mn-cs"/>
                        </a:rPr>
                        <a:t>Health services must meet the diverse needs of the communities they are in.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promoting balanced diet amongst ATSI people</a:t>
                      </a:r>
                      <a:endParaRPr lang="en-US" dirty="0"/>
                    </a:p>
                  </a:txBody>
                  <a:tcPr/>
                </a:tc>
                <a:tc>
                  <a:txBody>
                    <a:bodyPr/>
                    <a:lstStyle/>
                    <a:p>
                      <a:r>
                        <a:rPr lang="en-US" sz="1800" b="0" i="0" kern="1200" dirty="0" smtClean="0">
                          <a:solidFill>
                            <a:schemeClr val="dk1"/>
                          </a:solidFill>
                          <a:effectLst/>
                          <a:latin typeface="+mn-lt"/>
                          <a:ea typeface="+mn-ea"/>
                          <a:cs typeface="+mn-cs"/>
                        </a:rPr>
                        <a:t>Health services must help provide a supportive environment. </a:t>
                      </a:r>
                      <a:r>
                        <a:rPr lang="en-US" sz="1800" b="0" i="0" kern="1200" dirty="0" err="1" smtClean="0">
                          <a:solidFill>
                            <a:schemeClr val="dk1"/>
                          </a:solidFill>
                          <a:effectLst/>
                          <a:latin typeface="+mn-lt"/>
                          <a:ea typeface="+mn-ea"/>
                          <a:cs typeface="+mn-cs"/>
                        </a:rPr>
                        <a:t>Eg</a:t>
                      </a:r>
                      <a:r>
                        <a:rPr lang="en-US" sz="1800" b="0" i="0" kern="1200" dirty="0" smtClean="0">
                          <a:solidFill>
                            <a:schemeClr val="dk1"/>
                          </a:solidFill>
                          <a:effectLst/>
                          <a:latin typeface="+mn-lt"/>
                          <a:ea typeface="+mn-ea"/>
                          <a:cs typeface="+mn-cs"/>
                        </a:rPr>
                        <a:t>) Multi Purpose Service Program for rural and remote people</a:t>
                      </a:r>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228599" y="228601"/>
            <a:ext cx="11691257" cy="1208313"/>
          </a:xfrm>
        </p:spPr>
        <p:txBody>
          <a:bodyPr>
            <a:normAutofit/>
          </a:bodyPr>
          <a:lstStyle/>
          <a:p>
            <a:pPr algn="ctr"/>
            <a:r>
              <a:rPr lang="en-US" sz="3200"/>
              <a:t>How Health Promotion Based on The Ottawa Charter Promotes Social Justice</a:t>
            </a:r>
          </a:p>
        </p:txBody>
      </p:sp>
      <p:sp>
        <p:nvSpPr>
          <p:cNvPr id="5" name="Rectangle 4"/>
          <p:cNvSpPr/>
          <p:nvPr/>
        </p:nvSpPr>
        <p:spPr>
          <a:xfrm>
            <a:off x="228598" y="4657090"/>
            <a:ext cx="11691257" cy="1384995"/>
          </a:xfrm>
          <a:prstGeom prst="rect">
            <a:avLst/>
          </a:prstGeom>
        </p:spPr>
        <p:txBody>
          <a:bodyPr wrap="square">
            <a:spAutoFit/>
          </a:bodyPr>
          <a:lstStyle/>
          <a:p>
            <a:pPr marL="342900" indent="-342900">
              <a:buFont typeface="Arial" charset="0"/>
              <a:buChar char="•"/>
            </a:pPr>
            <a:r>
              <a:rPr lang="en-US" sz="2400" dirty="0">
                <a:ea typeface="Century Gothic" charset="0"/>
                <a:cs typeface="Century Gothic" charset="0"/>
              </a:rPr>
              <a:t>This is how health promotion based on </a:t>
            </a:r>
            <a:r>
              <a:rPr lang="en-US" sz="2400">
                <a:ea typeface="Century Gothic" charset="0"/>
                <a:cs typeface="Century Gothic" charset="0"/>
              </a:rPr>
              <a:t>the </a:t>
            </a:r>
            <a:r>
              <a:rPr lang="en-US" sz="2400" smtClean="0">
                <a:ea typeface="Century Gothic" charset="0"/>
                <a:cs typeface="Century Gothic" charset="0"/>
              </a:rPr>
              <a:t>Ottawa </a:t>
            </a:r>
            <a:r>
              <a:rPr lang="en-US" sz="2400" dirty="0" smtClean="0">
                <a:ea typeface="Century Gothic" charset="0"/>
                <a:cs typeface="Century Gothic" charset="0"/>
              </a:rPr>
              <a:t>C</a:t>
            </a:r>
            <a:r>
              <a:rPr lang="en-US" sz="2400" smtClean="0">
                <a:ea typeface="Century Gothic" charset="0"/>
                <a:cs typeface="Century Gothic" charset="0"/>
              </a:rPr>
              <a:t>harter </a:t>
            </a:r>
            <a:r>
              <a:rPr lang="en-US" sz="2400" dirty="0">
                <a:ea typeface="Century Gothic" charset="0"/>
                <a:cs typeface="Century Gothic" charset="0"/>
              </a:rPr>
              <a:t>promotes social justice principles</a:t>
            </a:r>
            <a:r>
              <a:rPr lang="en-US" dirty="0">
                <a:solidFill>
                  <a:srgbClr val="747474"/>
                </a:solidFill>
                <a:latin typeface="PT Sans" charset="-52"/>
              </a:rPr>
              <a:t>.</a:t>
            </a:r>
          </a:p>
          <a:p>
            <a:r>
              <a:rPr lang="en-US" dirty="0"/>
              <a:t/>
            </a:r>
            <a:br>
              <a:rPr lang="en-US" dirty="0"/>
            </a:br>
            <a:endParaRPr lang="en-US" dirty="0"/>
          </a:p>
        </p:txBody>
      </p:sp>
    </p:spTree>
    <p:extLst>
      <p:ext uri="{BB962C8B-B14F-4D97-AF65-F5344CB8AC3E}">
        <p14:creationId xmlns:p14="http://schemas.microsoft.com/office/powerpoint/2010/main" val="13407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775" y="828676"/>
            <a:ext cx="11944350" cy="5905499"/>
          </a:xfrm>
        </p:spPr>
        <p:txBody>
          <a:bodyPr>
            <a:normAutofit/>
          </a:bodyPr>
          <a:lstStyle/>
          <a:p>
            <a:endParaRPr lang="en-AU" sz="1800" dirty="0" smtClean="0"/>
          </a:p>
          <a:p>
            <a:endParaRPr lang="en-AU" sz="1800" dirty="0"/>
          </a:p>
          <a:p>
            <a:endParaRPr lang="en-AU" sz="1800" dirty="0" smtClean="0"/>
          </a:p>
          <a:p>
            <a:endParaRPr lang="en-AU" sz="1800" dirty="0"/>
          </a:p>
          <a:p>
            <a:endParaRPr lang="en-AU" sz="1800" dirty="0" smtClean="0"/>
          </a:p>
          <a:p>
            <a:endParaRPr lang="en-AU" sz="1800" dirty="0"/>
          </a:p>
          <a:p>
            <a:endParaRPr lang="en-AU" sz="1800" dirty="0" smtClean="0"/>
          </a:p>
          <a:p>
            <a:endParaRPr lang="en-AU" sz="1800" dirty="0"/>
          </a:p>
          <a:p>
            <a:endParaRPr lang="en-AU" sz="1800" dirty="0" smtClean="0"/>
          </a:p>
          <a:p>
            <a:endParaRPr lang="en-AU" sz="1800" dirty="0"/>
          </a:p>
          <a:p>
            <a:endParaRPr lang="en-AU" sz="1800" dirty="0" smtClean="0"/>
          </a:p>
          <a:p>
            <a:endParaRPr lang="en-AU" sz="1800" dirty="0"/>
          </a:p>
          <a:p>
            <a:endParaRPr lang="en-AU" sz="1800" dirty="0" smtClean="0"/>
          </a:p>
          <a:p>
            <a:r>
              <a:rPr lang="en-AU" sz="1800" dirty="0" smtClean="0"/>
              <a:t>The </a:t>
            </a:r>
            <a:r>
              <a:rPr lang="en-AU" sz="1800" dirty="0"/>
              <a:t>Ottawa Charter was developed in 1986 at the First International Conference on Health Promotion. The Charter recognised the many determinants of health and developed five (5) action areas to be used in health promotion to address these determinants. The five action areas are:</a:t>
            </a:r>
          </a:p>
        </p:txBody>
      </p:sp>
      <p:sp>
        <p:nvSpPr>
          <p:cNvPr id="3" name="Title 2"/>
          <p:cNvSpPr>
            <a:spLocks noGrp="1"/>
          </p:cNvSpPr>
          <p:nvPr>
            <p:ph type="title"/>
          </p:nvPr>
        </p:nvSpPr>
        <p:spPr>
          <a:xfrm>
            <a:off x="104775" y="114302"/>
            <a:ext cx="11944350" cy="714374"/>
          </a:xfrm>
        </p:spPr>
        <p:txBody>
          <a:bodyPr>
            <a:normAutofit fontScale="90000"/>
          </a:bodyPr>
          <a:lstStyle/>
          <a:p>
            <a:pPr algn="ctr"/>
            <a:r>
              <a:rPr lang="en-AU" dirty="0" smtClean="0"/>
              <a:t>The Ottawa Charter In Action</a:t>
            </a:r>
            <a:endParaRPr lang="en-AU" dirty="0"/>
          </a:p>
        </p:txBody>
      </p:sp>
      <p:pic>
        <p:nvPicPr>
          <p:cNvPr id="4" name="Picture 3"/>
          <p:cNvPicPr>
            <a:picLocks noChangeAspect="1"/>
          </p:cNvPicPr>
          <p:nvPr/>
        </p:nvPicPr>
        <p:blipFill>
          <a:blip r:embed="rId2"/>
          <a:stretch>
            <a:fillRect/>
          </a:stretch>
        </p:blipFill>
        <p:spPr>
          <a:xfrm>
            <a:off x="3524250" y="885825"/>
            <a:ext cx="4552950" cy="4052126"/>
          </a:xfrm>
          <a:prstGeom prst="rect">
            <a:avLst/>
          </a:prstGeom>
        </p:spPr>
      </p:pic>
    </p:spTree>
    <p:extLst>
      <p:ext uri="{BB962C8B-B14F-4D97-AF65-F5344CB8AC3E}">
        <p14:creationId xmlns:p14="http://schemas.microsoft.com/office/powerpoint/2010/main" val="26647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775" y="695325"/>
            <a:ext cx="12001500" cy="6057900"/>
          </a:xfrm>
        </p:spPr>
        <p:txBody>
          <a:bodyPr>
            <a:normAutofit/>
          </a:bodyPr>
          <a:lstStyle/>
          <a:p>
            <a:endParaRPr lang="en-AU" sz="2000" b="1" dirty="0" smtClean="0"/>
          </a:p>
          <a:p>
            <a:r>
              <a:rPr lang="en-AU" sz="2000" b="1" dirty="0" smtClean="0"/>
              <a:t>Build </a:t>
            </a:r>
            <a:r>
              <a:rPr lang="en-AU" sz="2000" b="1" dirty="0"/>
              <a:t>Healthy Public Policy</a:t>
            </a:r>
            <a:r>
              <a:rPr lang="en-AU" sz="2000" dirty="0"/>
              <a:t> – policy development at all levels seeks to promote health. It includes: legislation, fiscal measures, taxation, and </a:t>
            </a:r>
            <a:r>
              <a:rPr lang="en-AU" sz="2000" dirty="0" smtClean="0"/>
              <a:t>organisational </a:t>
            </a:r>
            <a:r>
              <a:rPr lang="en-AU" sz="2000" dirty="0"/>
              <a:t>change. Health, income and social policies are used to foster equity and ensures safer and healthier goods and services, healthier public services, and cleaner more enjoyable environments. Policies need to identify obstacles to health and seek to remove them, making the healthier choice the easiest one</a:t>
            </a:r>
            <a:r>
              <a:rPr lang="en-AU" sz="2000" dirty="0" smtClean="0"/>
              <a:t>.</a:t>
            </a:r>
          </a:p>
          <a:p>
            <a:endParaRPr lang="en-AU" sz="2000" dirty="0"/>
          </a:p>
          <a:p>
            <a:r>
              <a:rPr lang="en-AU" sz="2000" b="1" dirty="0"/>
              <a:t>Create Supportive Environments</a:t>
            </a:r>
            <a:r>
              <a:rPr lang="en-AU" sz="2000" dirty="0"/>
              <a:t> – there is a link between people’s health and their environment, requiring a socioecological approach to health. Reciprocal maintenance of environments is the guiding principle. Work and leisure should promote health, not demote it. Thus health promotion should create safe working environments that are enjoyable, assess health impacts of developing infrastructure (buildings, energy </a:t>
            </a:r>
            <a:r>
              <a:rPr lang="en-AU" sz="2000" dirty="0" err="1"/>
              <a:t>etc</a:t>
            </a:r>
            <a:r>
              <a:rPr lang="en-AU" sz="2000" dirty="0"/>
              <a:t>), and protect natural and built environments.</a:t>
            </a:r>
          </a:p>
          <a:p>
            <a:pPr marL="0" indent="0">
              <a:buNone/>
            </a:pPr>
            <a:endParaRPr lang="en-AU" sz="2000" dirty="0" smtClean="0"/>
          </a:p>
          <a:p>
            <a:r>
              <a:rPr lang="en-AU" sz="2000" b="1" dirty="0" smtClean="0"/>
              <a:t>Strengthen </a:t>
            </a:r>
            <a:r>
              <a:rPr lang="en-AU" sz="2000" b="1" dirty="0"/>
              <a:t>Community Actions</a:t>
            </a:r>
            <a:r>
              <a:rPr lang="en-AU" sz="2000" dirty="0"/>
              <a:t> – community action is strengthened through communities being involved in setting priorities, making decisions, planning strategies and implementing them to improve health outcomes. The process’ goal is to empower communities, which improves outcomes of health promotion.</a:t>
            </a:r>
          </a:p>
          <a:p>
            <a:endParaRPr lang="en-AU" sz="1800" dirty="0"/>
          </a:p>
          <a:p>
            <a:endParaRPr lang="en-AU" dirty="0"/>
          </a:p>
        </p:txBody>
      </p:sp>
      <p:sp>
        <p:nvSpPr>
          <p:cNvPr id="3" name="Title 2"/>
          <p:cNvSpPr>
            <a:spLocks noGrp="1"/>
          </p:cNvSpPr>
          <p:nvPr>
            <p:ph type="title"/>
          </p:nvPr>
        </p:nvSpPr>
        <p:spPr>
          <a:xfrm>
            <a:off x="104775" y="76201"/>
            <a:ext cx="12001500" cy="704849"/>
          </a:xfrm>
        </p:spPr>
        <p:txBody>
          <a:bodyPr>
            <a:normAutofit fontScale="90000"/>
          </a:bodyPr>
          <a:lstStyle/>
          <a:p>
            <a:pPr algn="ctr"/>
            <a:r>
              <a:rPr lang="en-AU" dirty="0" smtClean="0"/>
              <a:t>The Ottawa Charter In Action</a:t>
            </a:r>
            <a:endParaRPr lang="en-AU" dirty="0"/>
          </a:p>
        </p:txBody>
      </p:sp>
    </p:spTree>
    <p:extLst>
      <p:ext uri="{BB962C8B-B14F-4D97-AF65-F5344CB8AC3E}">
        <p14:creationId xmlns:p14="http://schemas.microsoft.com/office/powerpoint/2010/main" val="35319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009650"/>
            <a:ext cx="11944350" cy="5734050"/>
          </a:xfrm>
        </p:spPr>
        <p:txBody>
          <a:bodyPr>
            <a:normAutofit fontScale="92500" lnSpcReduction="10000"/>
          </a:bodyPr>
          <a:lstStyle/>
          <a:p>
            <a:pPr>
              <a:lnSpc>
                <a:spcPct val="120000"/>
              </a:lnSpc>
            </a:pPr>
            <a:r>
              <a:rPr lang="en-AU" sz="1800" b="1" dirty="0"/>
              <a:t>Develop Personal Skills</a:t>
            </a:r>
            <a:r>
              <a:rPr lang="en-AU" sz="1800" dirty="0"/>
              <a:t> – requires the provision of information, education and life skill development. This increases options and control for individuals over their own health. It is essential </a:t>
            </a:r>
            <a:r>
              <a:rPr lang="en-AU" sz="1800" dirty="0" smtClean="0"/>
              <a:t>to </a:t>
            </a:r>
            <a:r>
              <a:rPr lang="en-AU" sz="1800" dirty="0"/>
              <a:t>equip people for life long learning and to develop skills for coping with ill health. This is done through school, home, and community settings</a:t>
            </a:r>
            <a:r>
              <a:rPr lang="en-AU" sz="1800" dirty="0" smtClean="0"/>
              <a:t>.</a:t>
            </a:r>
          </a:p>
          <a:p>
            <a:pPr marL="0" indent="0">
              <a:lnSpc>
                <a:spcPct val="120000"/>
              </a:lnSpc>
              <a:buNone/>
            </a:pPr>
            <a:endParaRPr lang="en-AU" sz="1800" dirty="0"/>
          </a:p>
          <a:p>
            <a:pPr>
              <a:lnSpc>
                <a:spcPct val="120000"/>
              </a:lnSpc>
            </a:pPr>
            <a:r>
              <a:rPr lang="en-AU" sz="1800" b="1" dirty="0"/>
              <a:t>Reorient Health Services</a:t>
            </a:r>
            <a:r>
              <a:rPr lang="en-AU" sz="1800" dirty="0"/>
              <a:t> – health promotion is the responsibility of governments, institutions, professionals, community groups and individuals. Reorienting health services is about the shift towards a system which promotes health, rather than curative services. Health services need to support the needs of individuals and communities to promote health, connecting the health sector with social, political, economic and physical environments. This requires greater health research and professional education and training. The shift is to focus on the needs of the entire individual, not just their injury, illness or disease</a:t>
            </a:r>
            <a:r>
              <a:rPr lang="en-AU" sz="1800" dirty="0" smtClean="0"/>
              <a:t>.</a:t>
            </a:r>
          </a:p>
          <a:p>
            <a:endParaRPr lang="en-AU" sz="1800" dirty="0"/>
          </a:p>
          <a:p>
            <a:pPr marL="0" indent="0">
              <a:lnSpc>
                <a:spcPct val="120000"/>
              </a:lnSpc>
              <a:buNone/>
            </a:pPr>
            <a:r>
              <a:rPr lang="en-AU" sz="1600" b="1" dirty="0"/>
              <a:t>Argue the benefits of health promotion based on:</a:t>
            </a:r>
            <a:endParaRPr lang="en-AU" sz="1600" dirty="0"/>
          </a:p>
          <a:p>
            <a:pPr algn="ctr">
              <a:lnSpc>
                <a:spcPct val="120000"/>
              </a:lnSpc>
            </a:pPr>
            <a:r>
              <a:rPr lang="en-AU" sz="1600" b="1" dirty="0"/>
              <a:t>T</a:t>
            </a:r>
            <a:r>
              <a:rPr lang="en-AU" sz="1600" b="1" dirty="0" smtClean="0"/>
              <a:t>he </a:t>
            </a:r>
            <a:r>
              <a:rPr lang="en-AU" sz="1600" b="1" dirty="0"/>
              <a:t>five action areas of the Ottawa Charter</a:t>
            </a:r>
            <a:endParaRPr lang="en-AU" sz="1600" dirty="0"/>
          </a:p>
          <a:p>
            <a:pPr marL="0" indent="0">
              <a:lnSpc>
                <a:spcPct val="120000"/>
              </a:lnSpc>
              <a:buNone/>
            </a:pPr>
            <a:r>
              <a:rPr lang="en-AU" sz="1600" dirty="0"/>
              <a:t>Australia bases its health promotion on these five (5) action areas. The benefits of such an approach include:</a:t>
            </a:r>
          </a:p>
          <a:p>
            <a:pPr>
              <a:lnSpc>
                <a:spcPct val="120000"/>
              </a:lnSpc>
            </a:pPr>
            <a:r>
              <a:rPr lang="en-AU" sz="1600" dirty="0"/>
              <a:t>Better results of health promotion</a:t>
            </a:r>
          </a:p>
          <a:p>
            <a:pPr>
              <a:lnSpc>
                <a:spcPct val="120000"/>
              </a:lnSpc>
            </a:pPr>
            <a:r>
              <a:rPr lang="en-AU" sz="1600" dirty="0"/>
              <a:t>Health promotion that addresses all the determinants of health</a:t>
            </a:r>
          </a:p>
          <a:p>
            <a:pPr>
              <a:lnSpc>
                <a:spcPct val="120000"/>
              </a:lnSpc>
            </a:pPr>
            <a:r>
              <a:rPr lang="en-AU" sz="1600" dirty="0"/>
              <a:t>Greater empowerment of individuals and groups</a:t>
            </a:r>
          </a:p>
          <a:p>
            <a:pPr>
              <a:lnSpc>
                <a:spcPct val="120000"/>
              </a:lnSpc>
            </a:pPr>
            <a:r>
              <a:rPr lang="en-AU" sz="1600" dirty="0"/>
              <a:t>Health promotion that is based on the principles of social justice</a:t>
            </a:r>
          </a:p>
          <a:p>
            <a:endParaRPr lang="en-AU" dirty="0"/>
          </a:p>
        </p:txBody>
      </p:sp>
      <p:sp>
        <p:nvSpPr>
          <p:cNvPr id="3" name="Title 2"/>
          <p:cNvSpPr>
            <a:spLocks noGrp="1"/>
          </p:cNvSpPr>
          <p:nvPr>
            <p:ph type="title"/>
          </p:nvPr>
        </p:nvSpPr>
        <p:spPr>
          <a:xfrm>
            <a:off x="66675" y="66676"/>
            <a:ext cx="12049125" cy="666750"/>
          </a:xfrm>
        </p:spPr>
        <p:txBody>
          <a:bodyPr>
            <a:normAutofit fontScale="90000"/>
          </a:bodyPr>
          <a:lstStyle/>
          <a:p>
            <a:pPr algn="ctr"/>
            <a:r>
              <a:rPr lang="en-AU" dirty="0" smtClean="0"/>
              <a:t>The Ottawa Charter In Action</a:t>
            </a:r>
            <a:endParaRPr lang="en-AU" dirty="0"/>
          </a:p>
        </p:txBody>
      </p:sp>
    </p:spTree>
    <p:extLst>
      <p:ext uri="{BB962C8B-B14F-4D97-AF65-F5344CB8AC3E}">
        <p14:creationId xmlns:p14="http://schemas.microsoft.com/office/powerpoint/2010/main" val="31662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Beyond Blue</a:t>
            </a:r>
          </a:p>
          <a:p>
            <a:r>
              <a:rPr lang="en-US" dirty="0" smtClean="0"/>
              <a:t>National Tobacco Strategy</a:t>
            </a:r>
          </a:p>
        </p:txBody>
      </p:sp>
      <p:sp>
        <p:nvSpPr>
          <p:cNvPr id="3" name="Title 2"/>
          <p:cNvSpPr>
            <a:spLocks noGrp="1"/>
          </p:cNvSpPr>
          <p:nvPr>
            <p:ph type="title"/>
          </p:nvPr>
        </p:nvSpPr>
        <p:spPr/>
        <p:txBody>
          <a:bodyPr/>
          <a:lstStyle/>
          <a:p>
            <a:r>
              <a:rPr lang="en-US" dirty="0" smtClean="0"/>
              <a:t>The Ottawa Charter in Action	</a:t>
            </a:r>
            <a:endParaRPr lang="en-US" dirty="0"/>
          </a:p>
        </p:txBody>
      </p:sp>
    </p:spTree>
    <p:extLst>
      <p:ext uri="{BB962C8B-B14F-4D97-AF65-F5344CB8AC3E}">
        <p14:creationId xmlns:p14="http://schemas.microsoft.com/office/powerpoint/2010/main" val="269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5322" y="88838"/>
            <a:ext cx="5092498" cy="6657651"/>
          </a:xfrm>
          <a:prstGeom prst="rect">
            <a:avLst/>
          </a:prstGeom>
        </p:spPr>
      </p:pic>
      <p:pic>
        <p:nvPicPr>
          <p:cNvPr id="5" name="Picture 4"/>
          <p:cNvPicPr>
            <a:picLocks noChangeAspect="1"/>
          </p:cNvPicPr>
          <p:nvPr/>
        </p:nvPicPr>
        <p:blipFill>
          <a:blip r:embed="rId3"/>
          <a:stretch>
            <a:fillRect/>
          </a:stretch>
        </p:blipFill>
        <p:spPr>
          <a:xfrm>
            <a:off x="6841274" y="78222"/>
            <a:ext cx="5083329" cy="6668268"/>
          </a:xfrm>
          <a:prstGeom prst="rect">
            <a:avLst/>
          </a:prstGeom>
        </p:spPr>
      </p:pic>
    </p:spTree>
    <p:extLst>
      <p:ext uri="{BB962C8B-B14F-4D97-AF65-F5344CB8AC3E}">
        <p14:creationId xmlns:p14="http://schemas.microsoft.com/office/powerpoint/2010/main" val="21200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600" y="941965"/>
            <a:ext cx="11988800" cy="5791344"/>
          </a:xfrm>
        </p:spPr>
        <p:txBody>
          <a:bodyPr>
            <a:normAutofit lnSpcReduction="10000"/>
          </a:bodyPr>
          <a:lstStyle/>
          <a:p>
            <a:pPr marL="285750" indent="-285750" algn="l">
              <a:lnSpc>
                <a:spcPct val="110000"/>
              </a:lnSpc>
              <a:spcBef>
                <a:spcPts val="0"/>
              </a:spcBef>
              <a:buFont typeface="Arial" panose="020B0604020202020204" pitchFamily="34" charset="0"/>
              <a:buChar char="•"/>
            </a:pPr>
            <a:r>
              <a:rPr lang="en-AU" sz="1600" dirty="0" smtClean="0"/>
              <a:t>Five action areas of the Ottawa Charter</a:t>
            </a:r>
          </a:p>
          <a:p>
            <a:pPr marL="742950" lvl="1" indent="-285750" algn="l">
              <a:lnSpc>
                <a:spcPct val="110000"/>
              </a:lnSpc>
              <a:spcBef>
                <a:spcPts val="0"/>
              </a:spcBef>
              <a:buFont typeface="Arial" panose="020B0604020202020204" pitchFamily="34" charset="0"/>
              <a:buChar char="•"/>
            </a:pPr>
            <a:r>
              <a:rPr lang="en-AU" sz="1200" dirty="0" smtClean="0"/>
              <a:t>Building Healthy Public Policy</a:t>
            </a:r>
          </a:p>
          <a:p>
            <a:pPr marL="742950" lvl="1" indent="-285750" algn="l">
              <a:lnSpc>
                <a:spcPct val="110000"/>
              </a:lnSpc>
              <a:spcBef>
                <a:spcPts val="0"/>
              </a:spcBef>
              <a:buFont typeface="Arial" panose="020B0604020202020204" pitchFamily="34" charset="0"/>
              <a:buChar char="•"/>
            </a:pPr>
            <a:r>
              <a:rPr lang="en-AU" sz="1200" dirty="0" smtClean="0"/>
              <a:t>Creating Supportive Environments</a:t>
            </a:r>
          </a:p>
          <a:p>
            <a:pPr marL="742950" lvl="1" indent="-285750" algn="l">
              <a:lnSpc>
                <a:spcPct val="110000"/>
              </a:lnSpc>
              <a:spcBef>
                <a:spcPts val="0"/>
              </a:spcBef>
              <a:buFont typeface="Arial" panose="020B0604020202020204" pitchFamily="34" charset="0"/>
              <a:buChar char="•"/>
            </a:pPr>
            <a:r>
              <a:rPr lang="en-AU" sz="1200" dirty="0" smtClean="0"/>
              <a:t>Strengthening Community Action</a:t>
            </a:r>
          </a:p>
          <a:p>
            <a:pPr marL="742950" lvl="1" indent="-285750" algn="l">
              <a:lnSpc>
                <a:spcPct val="110000"/>
              </a:lnSpc>
              <a:spcBef>
                <a:spcPts val="0"/>
              </a:spcBef>
              <a:buFont typeface="Arial" panose="020B0604020202020204" pitchFamily="34" charset="0"/>
              <a:buChar char="•"/>
            </a:pPr>
            <a:r>
              <a:rPr lang="en-AU" sz="1200" dirty="0" smtClean="0"/>
              <a:t>Developing Personal Skills</a:t>
            </a:r>
          </a:p>
          <a:p>
            <a:pPr marL="742950" lvl="1" indent="-285750" algn="l">
              <a:lnSpc>
                <a:spcPct val="110000"/>
              </a:lnSpc>
              <a:spcBef>
                <a:spcPts val="0"/>
              </a:spcBef>
              <a:buFont typeface="Arial" panose="020B0604020202020204" pitchFamily="34" charset="0"/>
              <a:buChar char="•"/>
            </a:pPr>
            <a:r>
              <a:rPr lang="en-AU" sz="1200" dirty="0" smtClean="0"/>
              <a:t>Reorientating Health </a:t>
            </a:r>
            <a:r>
              <a:rPr lang="en-AU" sz="1200" dirty="0" smtClean="0"/>
              <a:t>Services</a:t>
            </a:r>
          </a:p>
          <a:p>
            <a:pPr marL="742950" lvl="1" indent="-285750" algn="l">
              <a:lnSpc>
                <a:spcPct val="110000"/>
              </a:lnSpc>
              <a:spcBef>
                <a:spcPts val="0"/>
              </a:spcBef>
              <a:buFont typeface="Arial" panose="020B0604020202020204" pitchFamily="34" charset="0"/>
              <a:buChar char="•"/>
            </a:pPr>
            <a:endParaRPr lang="en-AU" sz="1200" dirty="0"/>
          </a:p>
          <a:p>
            <a:pPr marL="285750" indent="-285750" algn="l">
              <a:lnSpc>
                <a:spcPct val="110000"/>
              </a:lnSpc>
              <a:spcBef>
                <a:spcPts val="0"/>
              </a:spcBef>
              <a:buFont typeface="Arial" panose="020B0604020202020204" pitchFamily="34" charset="0"/>
              <a:buChar char="•"/>
            </a:pPr>
            <a:r>
              <a:rPr lang="en-AU" sz="1600" dirty="0"/>
              <a:t>Health promotion is a combination of science, medicine, practical skills and beliefs aimed at maintaining and improving the health of all </a:t>
            </a:r>
            <a:r>
              <a:rPr lang="en-AU" sz="1600" dirty="0" smtClean="0"/>
              <a:t>people</a:t>
            </a:r>
          </a:p>
          <a:p>
            <a:pPr algn="l">
              <a:lnSpc>
                <a:spcPct val="110000"/>
              </a:lnSpc>
              <a:spcBef>
                <a:spcPts val="0"/>
              </a:spcBef>
            </a:pPr>
            <a:endParaRPr lang="en-AU" sz="1600" dirty="0"/>
          </a:p>
          <a:p>
            <a:pPr marL="285750" indent="-285750" algn="l">
              <a:lnSpc>
                <a:spcPct val="110000"/>
              </a:lnSpc>
              <a:spcBef>
                <a:spcPts val="0"/>
              </a:spcBef>
              <a:buFont typeface="Arial" panose="020B0604020202020204" pitchFamily="34" charset="0"/>
              <a:buChar char="•"/>
            </a:pPr>
            <a:r>
              <a:rPr lang="en-AU" sz="1600" dirty="0" smtClean="0"/>
              <a:t>Health promotion based on the five action areas are vital to the success of health promotion in Australia. It promotes social justice and improves the health outcomes of Australians</a:t>
            </a:r>
          </a:p>
          <a:p>
            <a:pPr marL="285750" indent="-285750" algn="l">
              <a:lnSpc>
                <a:spcPct val="110000"/>
              </a:lnSpc>
              <a:spcBef>
                <a:spcPts val="0"/>
              </a:spcBef>
              <a:buFont typeface="Arial" panose="020B0604020202020204" pitchFamily="34" charset="0"/>
              <a:buChar char="•"/>
            </a:pPr>
            <a:endParaRPr lang="en-AU" sz="1600" dirty="0"/>
          </a:p>
          <a:p>
            <a:pPr marL="285750" indent="-285750" algn="l">
              <a:lnSpc>
                <a:spcPct val="110000"/>
              </a:lnSpc>
              <a:spcBef>
                <a:spcPts val="0"/>
              </a:spcBef>
              <a:buFont typeface="Arial" panose="020B0604020202020204" pitchFamily="34" charset="0"/>
              <a:buChar char="•"/>
            </a:pPr>
            <a:r>
              <a:rPr lang="en-AU" sz="1600" dirty="0" smtClean="0"/>
              <a:t>It ensures health promotion is done in partnership as the relevant sectors support each other in achieving better health outcomes</a:t>
            </a:r>
          </a:p>
          <a:p>
            <a:pPr marL="285750" indent="-285750" algn="l">
              <a:lnSpc>
                <a:spcPct val="110000"/>
              </a:lnSpc>
              <a:spcBef>
                <a:spcPts val="0"/>
              </a:spcBef>
              <a:buFont typeface="Arial" panose="020B0604020202020204" pitchFamily="34" charset="0"/>
              <a:buChar char="•"/>
            </a:pPr>
            <a:endParaRPr lang="en-AU" sz="1600" dirty="0"/>
          </a:p>
          <a:p>
            <a:pPr marL="285750" indent="-285750" algn="l">
              <a:lnSpc>
                <a:spcPct val="110000"/>
              </a:lnSpc>
              <a:spcBef>
                <a:spcPts val="0"/>
              </a:spcBef>
              <a:buFont typeface="Arial" panose="020B0604020202020204" pitchFamily="34" charset="0"/>
              <a:buChar char="•"/>
            </a:pPr>
            <a:r>
              <a:rPr lang="en-AU" sz="1600" dirty="0" smtClean="0"/>
              <a:t>It recognises the various determinants of health and the spread of responsibility between individuals, communities and governments</a:t>
            </a:r>
          </a:p>
          <a:p>
            <a:pPr marL="285750" indent="-285750" algn="l">
              <a:lnSpc>
                <a:spcPct val="110000"/>
              </a:lnSpc>
              <a:spcBef>
                <a:spcPts val="0"/>
              </a:spcBef>
              <a:buFont typeface="Arial" panose="020B0604020202020204" pitchFamily="34" charset="0"/>
              <a:buChar char="•"/>
            </a:pPr>
            <a:endParaRPr lang="en-AU" sz="1600" dirty="0"/>
          </a:p>
          <a:p>
            <a:pPr marL="285750" indent="-285750" algn="l">
              <a:lnSpc>
                <a:spcPct val="110000"/>
              </a:lnSpc>
              <a:spcBef>
                <a:spcPts val="0"/>
              </a:spcBef>
              <a:buFont typeface="Arial" panose="020B0604020202020204" pitchFamily="34" charset="0"/>
              <a:buChar char="•"/>
            </a:pPr>
            <a:r>
              <a:rPr lang="en-AU" sz="1600" dirty="0" smtClean="0"/>
              <a:t>Australia’s health promotion based on the five action areas of the Ottawa Charter is currently achieving results for many health promotion initiatives including:</a:t>
            </a:r>
          </a:p>
          <a:p>
            <a:pPr marL="742950" lvl="1" indent="-285750" algn="l">
              <a:lnSpc>
                <a:spcPct val="110000"/>
              </a:lnSpc>
              <a:spcBef>
                <a:spcPts val="0"/>
              </a:spcBef>
              <a:buFont typeface="Arial" panose="020B0604020202020204" pitchFamily="34" charset="0"/>
              <a:buChar char="•"/>
            </a:pPr>
            <a:r>
              <a:rPr lang="en-AU" sz="1200" dirty="0" smtClean="0"/>
              <a:t>Close the Gap</a:t>
            </a:r>
          </a:p>
          <a:p>
            <a:pPr marL="742950" lvl="1" indent="-285750" algn="l">
              <a:lnSpc>
                <a:spcPct val="110000"/>
              </a:lnSpc>
              <a:spcBef>
                <a:spcPts val="0"/>
              </a:spcBef>
              <a:buFont typeface="Arial" panose="020B0604020202020204" pitchFamily="34" charset="0"/>
              <a:buChar char="•"/>
            </a:pPr>
            <a:r>
              <a:rPr lang="en-AU" sz="1200" dirty="0" smtClean="0"/>
              <a:t>National Chronic Disease Strategy</a:t>
            </a:r>
          </a:p>
          <a:p>
            <a:pPr marL="742950" lvl="1" indent="-285750" algn="l">
              <a:lnSpc>
                <a:spcPct val="110000"/>
              </a:lnSpc>
              <a:spcBef>
                <a:spcPts val="0"/>
              </a:spcBef>
              <a:buFont typeface="Arial" panose="020B0604020202020204" pitchFamily="34" charset="0"/>
              <a:buChar char="•"/>
            </a:pPr>
            <a:r>
              <a:rPr lang="en-AU" sz="1200" dirty="0" smtClean="0"/>
              <a:t>Road Safety</a:t>
            </a:r>
          </a:p>
          <a:p>
            <a:pPr marL="742950" lvl="1" indent="-285750" algn="l">
              <a:lnSpc>
                <a:spcPct val="110000"/>
              </a:lnSpc>
              <a:spcBef>
                <a:spcPts val="0"/>
              </a:spcBef>
              <a:buFont typeface="Arial" panose="020B0604020202020204" pitchFamily="34" charset="0"/>
              <a:buChar char="•"/>
            </a:pPr>
            <a:r>
              <a:rPr lang="en-AU" sz="1200" dirty="0" smtClean="0"/>
              <a:t>National Binge Drinking Strategy</a:t>
            </a:r>
          </a:p>
          <a:p>
            <a:pPr marL="742950" lvl="1" indent="-285750" algn="l">
              <a:lnSpc>
                <a:spcPct val="110000"/>
              </a:lnSpc>
              <a:spcBef>
                <a:spcPts val="0"/>
              </a:spcBef>
              <a:buFont typeface="Arial" panose="020B0604020202020204" pitchFamily="34" charset="0"/>
              <a:buChar char="•"/>
            </a:pPr>
            <a:r>
              <a:rPr lang="en-AU" sz="1200" dirty="0" smtClean="0"/>
              <a:t>Aged Care Access Initiative</a:t>
            </a:r>
            <a:endParaRPr lang="en-AU" sz="1200" dirty="0"/>
          </a:p>
        </p:txBody>
      </p:sp>
      <p:sp>
        <p:nvSpPr>
          <p:cNvPr id="3" name="Title 2"/>
          <p:cNvSpPr>
            <a:spLocks noGrp="1"/>
          </p:cNvSpPr>
          <p:nvPr>
            <p:ph type="ctrTitle"/>
          </p:nvPr>
        </p:nvSpPr>
        <p:spPr>
          <a:xfrm>
            <a:off x="101600" y="90054"/>
            <a:ext cx="11988800" cy="722746"/>
          </a:xfrm>
        </p:spPr>
        <p:txBody>
          <a:bodyPr>
            <a:noAutofit/>
          </a:bodyPr>
          <a:lstStyle/>
          <a:p>
            <a:r>
              <a:rPr lang="en-AU" sz="2800" dirty="0" smtClean="0"/>
              <a:t>Health Promotion Based on the Five Action Areas of the Ottawa Charter</a:t>
            </a:r>
            <a:endParaRPr lang="en-AU" sz="2800" dirty="0"/>
          </a:p>
        </p:txBody>
      </p:sp>
    </p:spTree>
    <p:extLst>
      <p:ext uri="{BB962C8B-B14F-4D97-AF65-F5344CB8AC3E}">
        <p14:creationId xmlns:p14="http://schemas.microsoft.com/office/powerpoint/2010/main" val="37005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242" y="70507"/>
            <a:ext cx="5013317" cy="6720585"/>
          </a:xfrm>
          <a:prstGeom prst="rect">
            <a:avLst/>
          </a:prstGeom>
        </p:spPr>
      </p:pic>
      <p:pic>
        <p:nvPicPr>
          <p:cNvPr id="5" name="Picture 4"/>
          <p:cNvPicPr>
            <a:picLocks noChangeAspect="1"/>
          </p:cNvPicPr>
          <p:nvPr/>
        </p:nvPicPr>
        <p:blipFill>
          <a:blip r:embed="rId3"/>
          <a:stretch>
            <a:fillRect/>
          </a:stretch>
        </p:blipFill>
        <p:spPr>
          <a:xfrm>
            <a:off x="6861588" y="70507"/>
            <a:ext cx="5087109" cy="6720585"/>
          </a:xfrm>
          <a:prstGeom prst="rect">
            <a:avLst/>
          </a:prstGeom>
        </p:spPr>
      </p:pic>
    </p:spTree>
    <p:extLst>
      <p:ext uri="{BB962C8B-B14F-4D97-AF65-F5344CB8AC3E}">
        <p14:creationId xmlns:p14="http://schemas.microsoft.com/office/powerpoint/2010/main" val="1762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45" y="1173018"/>
            <a:ext cx="11933382" cy="5578764"/>
          </a:xfrm>
        </p:spPr>
        <p:txBody>
          <a:bodyPr>
            <a:normAutofit/>
          </a:bodyPr>
          <a:lstStyle/>
          <a:p>
            <a:r>
              <a:rPr lang="en-AU" sz="1600" dirty="0" smtClean="0"/>
              <a:t>Australian governments, communities and individuals all play a role in responsibility for health promotion. Health promotion should involve all levels of responsibility to achieve the best health results</a:t>
            </a:r>
          </a:p>
          <a:p>
            <a:r>
              <a:rPr lang="en-AU" sz="1600" dirty="0" smtClean="0"/>
              <a:t>Individuals play an important role in developing personal skills in relation to health</a:t>
            </a:r>
          </a:p>
          <a:p>
            <a:r>
              <a:rPr lang="en-AU" sz="1600" dirty="0" smtClean="0"/>
              <a:t>Communities are central in strengthening community action and creating supportive environments</a:t>
            </a:r>
          </a:p>
          <a:p>
            <a:r>
              <a:rPr lang="en-AU" sz="1600" dirty="0" smtClean="0"/>
              <a:t>The government is vital in building healthy public policy, creating supportive environments and reorienting health </a:t>
            </a:r>
            <a:r>
              <a:rPr lang="en-AU" sz="1600" dirty="0" smtClean="0"/>
              <a:t>services</a:t>
            </a:r>
          </a:p>
          <a:p>
            <a:r>
              <a:rPr lang="en-AU" sz="1600" dirty="0" smtClean="0"/>
              <a:t>Non-government organisations, both Australian and international</a:t>
            </a:r>
            <a:endParaRPr lang="en-AU" sz="1600" dirty="0" smtClean="0"/>
          </a:p>
          <a:p>
            <a:endParaRPr lang="en-AU" sz="1600" dirty="0"/>
          </a:p>
          <a:p>
            <a:pPr marL="0" indent="0" algn="ctr">
              <a:buNone/>
            </a:pPr>
            <a:r>
              <a:rPr lang="en-AU" sz="1600" b="1" dirty="0" smtClean="0"/>
              <a:t>Investigate the responsibilities of individuals, communities and governments under the action areas of the Ottawa Charter</a:t>
            </a:r>
          </a:p>
          <a:p>
            <a:pPr marL="0" indent="0" algn="ctr">
              <a:buNone/>
            </a:pPr>
            <a:endParaRPr lang="en-AU" sz="1600" b="1" dirty="0"/>
          </a:p>
          <a:p>
            <a:pPr marL="0" indent="0">
              <a:buNone/>
            </a:pPr>
            <a:endParaRPr lang="en-AU" sz="1600" b="1" dirty="0"/>
          </a:p>
        </p:txBody>
      </p:sp>
      <p:sp>
        <p:nvSpPr>
          <p:cNvPr id="3" name="Title 2"/>
          <p:cNvSpPr>
            <a:spLocks noGrp="1"/>
          </p:cNvSpPr>
          <p:nvPr>
            <p:ph type="title"/>
          </p:nvPr>
        </p:nvSpPr>
        <p:spPr>
          <a:xfrm>
            <a:off x="138545" y="92365"/>
            <a:ext cx="11933382" cy="1006762"/>
          </a:xfrm>
        </p:spPr>
        <p:txBody>
          <a:bodyPr/>
          <a:lstStyle/>
          <a:p>
            <a:pPr algn="ctr"/>
            <a:r>
              <a:rPr lang="en-AU" dirty="0" smtClean="0"/>
              <a:t>Levels of Responsibility for Health Promotion</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763081167"/>
              </p:ext>
            </p:extLst>
          </p:nvPr>
        </p:nvGraphicFramePr>
        <p:xfrm>
          <a:off x="138542" y="3994124"/>
          <a:ext cx="11933384" cy="2439711"/>
        </p:xfrm>
        <a:graphic>
          <a:graphicData uri="http://schemas.openxmlformats.org/drawingml/2006/table">
            <a:tbl>
              <a:tblPr firstRow="1" bandRow="1">
                <a:tableStyleId>{5C22544A-7EE6-4342-B048-85BDC9FD1C3A}</a:tableStyleId>
              </a:tblPr>
              <a:tblGrid>
                <a:gridCol w="2983346">
                  <a:extLst>
                    <a:ext uri="{9D8B030D-6E8A-4147-A177-3AD203B41FA5}">
                      <a16:colId xmlns:a16="http://schemas.microsoft.com/office/drawing/2014/main" val="3987087496"/>
                    </a:ext>
                  </a:extLst>
                </a:gridCol>
                <a:gridCol w="2983346">
                  <a:extLst>
                    <a:ext uri="{9D8B030D-6E8A-4147-A177-3AD203B41FA5}">
                      <a16:colId xmlns:a16="http://schemas.microsoft.com/office/drawing/2014/main" val="272372849"/>
                    </a:ext>
                  </a:extLst>
                </a:gridCol>
                <a:gridCol w="2983346">
                  <a:extLst>
                    <a:ext uri="{9D8B030D-6E8A-4147-A177-3AD203B41FA5}">
                      <a16:colId xmlns:a16="http://schemas.microsoft.com/office/drawing/2014/main" val="3489324429"/>
                    </a:ext>
                  </a:extLst>
                </a:gridCol>
                <a:gridCol w="2983346">
                  <a:extLst>
                    <a:ext uri="{9D8B030D-6E8A-4147-A177-3AD203B41FA5}">
                      <a16:colId xmlns:a16="http://schemas.microsoft.com/office/drawing/2014/main" val="2198980511"/>
                    </a:ext>
                  </a:extLst>
                </a:gridCol>
              </a:tblGrid>
              <a:tr h="397551">
                <a:tc>
                  <a:txBody>
                    <a:bodyPr/>
                    <a:lstStyle/>
                    <a:p>
                      <a:pPr algn="ctr"/>
                      <a:endParaRPr lang="en-AU" sz="1600" dirty="0"/>
                    </a:p>
                  </a:txBody>
                  <a:tcPr/>
                </a:tc>
                <a:tc>
                  <a:txBody>
                    <a:bodyPr/>
                    <a:lstStyle/>
                    <a:p>
                      <a:pPr algn="ctr"/>
                      <a:r>
                        <a:rPr lang="en-AU" sz="1600" dirty="0" smtClean="0"/>
                        <a:t>Governments</a:t>
                      </a:r>
                      <a:endParaRPr lang="en-AU" sz="1600" dirty="0"/>
                    </a:p>
                  </a:txBody>
                  <a:tcPr/>
                </a:tc>
                <a:tc>
                  <a:txBody>
                    <a:bodyPr/>
                    <a:lstStyle/>
                    <a:p>
                      <a:pPr algn="ctr"/>
                      <a:r>
                        <a:rPr lang="en-AU" sz="1600" dirty="0" smtClean="0"/>
                        <a:t>Communities</a:t>
                      </a:r>
                      <a:endParaRPr lang="en-AU" sz="1600" dirty="0"/>
                    </a:p>
                  </a:txBody>
                  <a:tcPr/>
                </a:tc>
                <a:tc>
                  <a:txBody>
                    <a:bodyPr/>
                    <a:lstStyle/>
                    <a:p>
                      <a:pPr algn="ctr"/>
                      <a:r>
                        <a:rPr lang="en-AU" sz="1600" dirty="0" smtClean="0"/>
                        <a:t>Individuals</a:t>
                      </a:r>
                      <a:endParaRPr lang="en-AU" sz="1600" dirty="0"/>
                    </a:p>
                  </a:txBody>
                  <a:tcPr/>
                </a:tc>
                <a:extLst>
                  <a:ext uri="{0D108BD9-81ED-4DB2-BD59-A6C34878D82A}">
                    <a16:rowId xmlns:a16="http://schemas.microsoft.com/office/drawing/2014/main" val="562827376"/>
                  </a:ext>
                </a:extLst>
              </a:tr>
              <a:tr h="397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smtClean="0"/>
                        <a:t>Building</a:t>
                      </a:r>
                      <a:r>
                        <a:rPr lang="en-AU" sz="1600" b="1" baseline="0" dirty="0" smtClean="0"/>
                        <a:t> Healthy Public Policy</a:t>
                      </a:r>
                      <a:endParaRPr lang="en-AU" sz="1600" b="1" dirty="0" smtClean="0"/>
                    </a:p>
                    <a:p>
                      <a:endParaRPr lang="en-AU" sz="1600" dirty="0"/>
                    </a:p>
                  </a:txBody>
                  <a:tcPr/>
                </a:tc>
                <a:tc>
                  <a:txBody>
                    <a:bodyPr/>
                    <a:lstStyle/>
                    <a:p>
                      <a:r>
                        <a:rPr lang="en-AU" sz="1600" b="0" i="0" kern="1200" dirty="0" smtClean="0">
                          <a:solidFill>
                            <a:schemeClr val="dk1"/>
                          </a:solidFill>
                          <a:effectLst/>
                          <a:latin typeface="+mn-lt"/>
                          <a:ea typeface="+mn-ea"/>
                          <a:cs typeface="+mn-cs"/>
                        </a:rPr>
                        <a:t>All levels of government are responsible for the creation and maintenance of policies that aim to improve health. E.g.) the close the gap statement of intent</a:t>
                      </a:r>
                      <a:endParaRPr lang="en-AU" sz="1600" dirty="0"/>
                    </a:p>
                  </a:txBody>
                  <a:tcPr/>
                </a:tc>
                <a:tc>
                  <a:txBody>
                    <a:bodyPr/>
                    <a:lstStyle/>
                    <a:p>
                      <a:r>
                        <a:rPr lang="en-AU" sz="1600" b="0" i="0" kern="1200" dirty="0" smtClean="0">
                          <a:solidFill>
                            <a:schemeClr val="dk1"/>
                          </a:solidFill>
                          <a:effectLst/>
                          <a:latin typeface="+mn-lt"/>
                          <a:ea typeface="+mn-ea"/>
                          <a:cs typeface="+mn-cs"/>
                        </a:rPr>
                        <a:t>Contribute towards the development of health policies and are involved in caring the policies out. E.g.) ATSI community involvement in the development and implementation of ‘close the gap’</a:t>
                      </a:r>
                      <a:endParaRPr lang="en-AU" sz="1600" dirty="0"/>
                    </a:p>
                  </a:txBody>
                  <a:tcPr/>
                </a:tc>
                <a:tc>
                  <a:txBody>
                    <a:bodyPr/>
                    <a:lstStyle/>
                    <a:p>
                      <a:r>
                        <a:rPr lang="en-AU" sz="1600" b="0" i="0" kern="1200" dirty="0" smtClean="0">
                          <a:solidFill>
                            <a:schemeClr val="dk1"/>
                          </a:solidFill>
                          <a:effectLst/>
                          <a:latin typeface="+mn-lt"/>
                          <a:ea typeface="+mn-ea"/>
                          <a:cs typeface="+mn-cs"/>
                        </a:rPr>
                        <a:t>Act in accord with the policies delivered. E.g.) not smoking in public areas</a:t>
                      </a:r>
                      <a:endParaRPr lang="en-AU" sz="1600" dirty="0"/>
                    </a:p>
                  </a:txBody>
                  <a:tcPr/>
                </a:tc>
                <a:extLst>
                  <a:ext uri="{0D108BD9-81ED-4DB2-BD59-A6C34878D82A}">
                    <a16:rowId xmlns:a16="http://schemas.microsoft.com/office/drawing/2014/main" val="4030268113"/>
                  </a:ext>
                </a:extLst>
              </a:tr>
            </a:tbl>
          </a:graphicData>
        </a:graphic>
      </p:graphicFrame>
    </p:spTree>
    <p:extLst>
      <p:ext uri="{BB962C8B-B14F-4D97-AF65-F5344CB8AC3E}">
        <p14:creationId xmlns:p14="http://schemas.microsoft.com/office/powerpoint/2010/main" val="395849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364" y="73892"/>
            <a:ext cx="12007272" cy="812800"/>
          </a:xfrm>
        </p:spPr>
        <p:txBody>
          <a:bodyPr/>
          <a:lstStyle/>
          <a:p>
            <a:pPr algn="ctr"/>
            <a:r>
              <a:rPr lang="en-AU" dirty="0"/>
              <a:t>Levels of Responsibility for Health Promotion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16608940"/>
              </p:ext>
            </p:extLst>
          </p:nvPr>
        </p:nvGraphicFramePr>
        <p:xfrm>
          <a:off x="92075" y="978480"/>
          <a:ext cx="12007852" cy="2413000"/>
        </p:xfrm>
        <a:graphic>
          <a:graphicData uri="http://schemas.openxmlformats.org/drawingml/2006/table">
            <a:tbl>
              <a:tblPr firstRow="1" bandRow="1">
                <a:tableStyleId>{5C22544A-7EE6-4342-B048-85BDC9FD1C3A}</a:tableStyleId>
              </a:tblPr>
              <a:tblGrid>
                <a:gridCol w="3001963">
                  <a:extLst>
                    <a:ext uri="{9D8B030D-6E8A-4147-A177-3AD203B41FA5}">
                      <a16:colId xmlns:a16="http://schemas.microsoft.com/office/drawing/2014/main" val="2830577145"/>
                    </a:ext>
                  </a:extLst>
                </a:gridCol>
                <a:gridCol w="3001963">
                  <a:extLst>
                    <a:ext uri="{9D8B030D-6E8A-4147-A177-3AD203B41FA5}">
                      <a16:colId xmlns:a16="http://schemas.microsoft.com/office/drawing/2014/main" val="1827672327"/>
                    </a:ext>
                  </a:extLst>
                </a:gridCol>
                <a:gridCol w="3001963">
                  <a:extLst>
                    <a:ext uri="{9D8B030D-6E8A-4147-A177-3AD203B41FA5}">
                      <a16:colId xmlns:a16="http://schemas.microsoft.com/office/drawing/2014/main" val="237288"/>
                    </a:ext>
                  </a:extLst>
                </a:gridCol>
                <a:gridCol w="3001963">
                  <a:extLst>
                    <a:ext uri="{9D8B030D-6E8A-4147-A177-3AD203B41FA5}">
                      <a16:colId xmlns:a16="http://schemas.microsoft.com/office/drawing/2014/main" val="3565173345"/>
                    </a:ext>
                  </a:extLst>
                </a:gridCol>
              </a:tblGrid>
              <a:tr h="370840">
                <a:tc>
                  <a:txBody>
                    <a:bodyPr/>
                    <a:lstStyle/>
                    <a:p>
                      <a:endParaRPr lang="en-AU" sz="1600" dirty="0"/>
                    </a:p>
                  </a:txBody>
                  <a:tcPr/>
                </a:tc>
                <a:tc>
                  <a:txBody>
                    <a:bodyPr/>
                    <a:lstStyle/>
                    <a:p>
                      <a:pPr algn="ctr"/>
                      <a:r>
                        <a:rPr lang="en-AU" sz="1600" dirty="0" smtClean="0"/>
                        <a:t>Governments</a:t>
                      </a:r>
                      <a:endParaRPr lang="en-AU" sz="1600" dirty="0"/>
                    </a:p>
                  </a:txBody>
                  <a:tcPr/>
                </a:tc>
                <a:tc>
                  <a:txBody>
                    <a:bodyPr/>
                    <a:lstStyle/>
                    <a:p>
                      <a:pPr algn="ctr"/>
                      <a:r>
                        <a:rPr lang="en-AU" sz="1600" dirty="0" smtClean="0"/>
                        <a:t>Communities</a:t>
                      </a:r>
                      <a:endParaRPr lang="en-AU" sz="1600" dirty="0"/>
                    </a:p>
                  </a:txBody>
                  <a:tcPr/>
                </a:tc>
                <a:tc>
                  <a:txBody>
                    <a:bodyPr/>
                    <a:lstStyle/>
                    <a:p>
                      <a:pPr algn="ctr"/>
                      <a:r>
                        <a:rPr lang="en-AU" sz="1600" dirty="0" smtClean="0"/>
                        <a:t>Individuals</a:t>
                      </a:r>
                      <a:endParaRPr lang="en-AU" sz="1600" dirty="0"/>
                    </a:p>
                  </a:txBody>
                  <a:tcPr/>
                </a:tc>
                <a:extLst>
                  <a:ext uri="{0D108BD9-81ED-4DB2-BD59-A6C34878D82A}">
                    <a16:rowId xmlns:a16="http://schemas.microsoft.com/office/drawing/2014/main" val="1345103871"/>
                  </a:ext>
                </a:extLst>
              </a:tr>
              <a:tr h="370840">
                <a:tc>
                  <a:txBody>
                    <a:bodyPr/>
                    <a:lstStyle/>
                    <a:p>
                      <a:pPr algn="ctr"/>
                      <a:endParaRPr lang="en-AU" sz="1600" b="1" dirty="0" smtClean="0"/>
                    </a:p>
                    <a:p>
                      <a:pPr algn="ctr"/>
                      <a:endParaRPr lang="en-AU" sz="1600" b="1" dirty="0" smtClean="0"/>
                    </a:p>
                    <a:p>
                      <a:pPr algn="ctr"/>
                      <a:endParaRPr lang="en-AU" sz="1600" b="1" dirty="0" smtClean="0"/>
                    </a:p>
                    <a:p>
                      <a:pPr algn="ctr"/>
                      <a:r>
                        <a:rPr lang="en-AU" sz="1600" b="1" dirty="0" smtClean="0"/>
                        <a:t>Creating</a:t>
                      </a:r>
                      <a:r>
                        <a:rPr lang="en-AU" sz="1600" b="1" baseline="0" dirty="0" smtClean="0"/>
                        <a:t> Supportive Environments</a:t>
                      </a:r>
                      <a:endParaRPr lang="en-AU" sz="1600" b="1" dirty="0"/>
                    </a:p>
                  </a:txBody>
                  <a:tcPr/>
                </a:tc>
                <a:tc>
                  <a:txBody>
                    <a:bodyPr/>
                    <a:lstStyle/>
                    <a:p>
                      <a:pPr fontAlgn="t"/>
                      <a:r>
                        <a:rPr lang="en-AU" sz="1600" dirty="0" smtClean="0">
                          <a:effectLst/>
                        </a:rPr>
                        <a:t>Responsible for the planning, implementation and management of infrastructure. E.g.) location of hospitals, parks, community centres. Council approve developments, remove waste </a:t>
                      </a:r>
                      <a:r>
                        <a:rPr lang="en-AU" sz="1600" dirty="0" err="1" smtClean="0">
                          <a:effectLst/>
                        </a:rPr>
                        <a:t>etc</a:t>
                      </a:r>
                      <a:endParaRPr lang="en-AU" sz="1600" dirty="0">
                        <a:effectLst/>
                      </a:endParaRPr>
                    </a:p>
                  </a:txBody>
                  <a:tcPr/>
                </a:tc>
                <a:tc>
                  <a:txBody>
                    <a:bodyPr/>
                    <a:lstStyle/>
                    <a:p>
                      <a:r>
                        <a:rPr lang="en-AU" sz="1600" b="0" i="0" kern="1200" dirty="0" smtClean="0">
                          <a:solidFill>
                            <a:schemeClr val="dk1"/>
                          </a:solidFill>
                          <a:effectLst/>
                          <a:latin typeface="+mn-lt"/>
                          <a:ea typeface="+mn-ea"/>
                          <a:cs typeface="+mn-cs"/>
                        </a:rPr>
                        <a:t>Help maintain healthy environments and promote healthy behaviours. E.g.) clean up Australia day, fun runs, maintain parks, fields and ovals, YMCA gyms </a:t>
                      </a:r>
                      <a:r>
                        <a:rPr lang="en-AU" sz="1600" b="0" i="0" kern="1200" dirty="0" err="1" smtClean="0">
                          <a:solidFill>
                            <a:schemeClr val="dk1"/>
                          </a:solidFill>
                          <a:effectLst/>
                          <a:latin typeface="+mn-lt"/>
                          <a:ea typeface="+mn-ea"/>
                          <a:cs typeface="+mn-cs"/>
                        </a:rPr>
                        <a:t>etc</a:t>
                      </a:r>
                      <a:endParaRPr lang="en-AU" sz="1400" dirty="0"/>
                    </a:p>
                  </a:txBody>
                  <a:tcPr/>
                </a:tc>
                <a:tc>
                  <a:txBody>
                    <a:bodyPr/>
                    <a:lstStyle/>
                    <a:p>
                      <a:r>
                        <a:rPr lang="en-AU" sz="1600" b="0" i="0" kern="1200" dirty="0" smtClean="0">
                          <a:solidFill>
                            <a:schemeClr val="dk1"/>
                          </a:solidFill>
                          <a:effectLst/>
                          <a:latin typeface="+mn-lt"/>
                          <a:ea typeface="+mn-ea"/>
                          <a:cs typeface="+mn-cs"/>
                        </a:rPr>
                        <a:t>Make better health choices using and maintaining the environment. E.g.) putting rubbish in the bins provided.</a:t>
                      </a:r>
                      <a:endParaRPr lang="en-AU" sz="1400" dirty="0"/>
                    </a:p>
                  </a:txBody>
                  <a:tcPr/>
                </a:tc>
                <a:extLst>
                  <a:ext uri="{0D108BD9-81ED-4DB2-BD59-A6C34878D82A}">
                    <a16:rowId xmlns:a16="http://schemas.microsoft.com/office/drawing/2014/main" val="360108976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54162615"/>
              </p:ext>
            </p:extLst>
          </p:nvPr>
        </p:nvGraphicFramePr>
        <p:xfrm>
          <a:off x="92075" y="4027632"/>
          <a:ext cx="12007560" cy="2127481"/>
        </p:xfrm>
        <a:graphic>
          <a:graphicData uri="http://schemas.openxmlformats.org/drawingml/2006/table">
            <a:tbl>
              <a:tblPr firstRow="1" bandRow="1">
                <a:tableStyleId>{5C22544A-7EE6-4342-B048-85BDC9FD1C3A}</a:tableStyleId>
              </a:tblPr>
              <a:tblGrid>
                <a:gridCol w="3001890">
                  <a:extLst>
                    <a:ext uri="{9D8B030D-6E8A-4147-A177-3AD203B41FA5}">
                      <a16:colId xmlns:a16="http://schemas.microsoft.com/office/drawing/2014/main" val="378771769"/>
                    </a:ext>
                  </a:extLst>
                </a:gridCol>
                <a:gridCol w="3001890">
                  <a:extLst>
                    <a:ext uri="{9D8B030D-6E8A-4147-A177-3AD203B41FA5}">
                      <a16:colId xmlns:a16="http://schemas.microsoft.com/office/drawing/2014/main" val="619340983"/>
                    </a:ext>
                  </a:extLst>
                </a:gridCol>
                <a:gridCol w="3001890">
                  <a:extLst>
                    <a:ext uri="{9D8B030D-6E8A-4147-A177-3AD203B41FA5}">
                      <a16:colId xmlns:a16="http://schemas.microsoft.com/office/drawing/2014/main" val="383515564"/>
                    </a:ext>
                  </a:extLst>
                </a:gridCol>
                <a:gridCol w="3001890">
                  <a:extLst>
                    <a:ext uri="{9D8B030D-6E8A-4147-A177-3AD203B41FA5}">
                      <a16:colId xmlns:a16="http://schemas.microsoft.com/office/drawing/2014/main" val="3147318795"/>
                    </a:ext>
                  </a:extLst>
                </a:gridCol>
              </a:tblGrid>
              <a:tr h="573001">
                <a:tc>
                  <a:txBody>
                    <a:bodyPr/>
                    <a:lstStyle/>
                    <a:p>
                      <a:endParaRPr lang="en-AU" dirty="0"/>
                    </a:p>
                  </a:txBody>
                  <a:tcPr/>
                </a:tc>
                <a:tc>
                  <a:txBody>
                    <a:bodyPr/>
                    <a:lstStyle/>
                    <a:p>
                      <a:pPr algn="ctr"/>
                      <a:r>
                        <a:rPr lang="en-AU" dirty="0" smtClean="0"/>
                        <a:t>Governments</a:t>
                      </a:r>
                      <a:endParaRPr lang="en-AU" dirty="0"/>
                    </a:p>
                  </a:txBody>
                  <a:tcPr/>
                </a:tc>
                <a:tc>
                  <a:txBody>
                    <a:bodyPr/>
                    <a:lstStyle/>
                    <a:p>
                      <a:pPr algn="ctr"/>
                      <a:r>
                        <a:rPr lang="en-AU" dirty="0" smtClean="0"/>
                        <a:t>Communities</a:t>
                      </a:r>
                      <a:endParaRPr lang="en-AU" dirty="0"/>
                    </a:p>
                  </a:txBody>
                  <a:tcPr/>
                </a:tc>
                <a:tc>
                  <a:txBody>
                    <a:bodyPr/>
                    <a:lstStyle/>
                    <a:p>
                      <a:pPr algn="ctr"/>
                      <a:r>
                        <a:rPr lang="en-AU" dirty="0" smtClean="0"/>
                        <a:t>Individuals</a:t>
                      </a:r>
                      <a:endParaRPr lang="en-AU" dirty="0"/>
                    </a:p>
                  </a:txBody>
                  <a:tcPr/>
                </a:tc>
                <a:extLst>
                  <a:ext uri="{0D108BD9-81ED-4DB2-BD59-A6C34878D82A}">
                    <a16:rowId xmlns:a16="http://schemas.microsoft.com/office/drawing/2014/main" val="3290261319"/>
                  </a:ext>
                </a:extLst>
              </a:tr>
              <a:tr h="580960">
                <a:tc>
                  <a:txBody>
                    <a:bodyPr/>
                    <a:lstStyle/>
                    <a:p>
                      <a:pPr algn="ctr"/>
                      <a:endParaRPr lang="en-AU" b="1" dirty="0" smtClean="0"/>
                    </a:p>
                    <a:p>
                      <a:pPr algn="ctr"/>
                      <a:r>
                        <a:rPr lang="en-AU" b="1" dirty="0" smtClean="0"/>
                        <a:t>Strengthening</a:t>
                      </a:r>
                      <a:r>
                        <a:rPr lang="en-AU" b="1" baseline="0" dirty="0" smtClean="0"/>
                        <a:t> Community Action</a:t>
                      </a:r>
                      <a:endParaRPr lang="en-AU" b="1" dirty="0"/>
                    </a:p>
                  </a:txBody>
                  <a:tcPr/>
                </a:tc>
                <a:tc>
                  <a:txBody>
                    <a:bodyPr/>
                    <a:lstStyle/>
                    <a:p>
                      <a:r>
                        <a:rPr lang="en-AU" sz="1600" b="0" i="0" kern="1200" dirty="0" smtClean="0">
                          <a:solidFill>
                            <a:schemeClr val="dk1"/>
                          </a:solidFill>
                          <a:effectLst/>
                          <a:latin typeface="+mn-lt"/>
                          <a:ea typeface="+mn-ea"/>
                          <a:cs typeface="+mn-cs"/>
                        </a:rPr>
                        <a:t>Engage with community groups in the creation of policies. E.g.) allowing communities to provide feedback on policies before signing them</a:t>
                      </a:r>
                      <a:endParaRPr lang="en-AU" sz="1600" dirty="0"/>
                    </a:p>
                  </a:txBody>
                  <a:tcPr/>
                </a:tc>
                <a:tc>
                  <a:txBody>
                    <a:bodyPr/>
                    <a:lstStyle/>
                    <a:p>
                      <a:r>
                        <a:rPr lang="en-AU" sz="1600" b="0" i="0" kern="1200" dirty="0" smtClean="0">
                          <a:solidFill>
                            <a:schemeClr val="dk1"/>
                          </a:solidFill>
                          <a:effectLst/>
                          <a:latin typeface="+mn-lt"/>
                          <a:ea typeface="+mn-ea"/>
                          <a:cs typeface="+mn-cs"/>
                        </a:rPr>
                        <a:t>Contribute to and take ownership of policies being empowered to act and implement them. E.g.) Aboriginal community controlled health services</a:t>
                      </a:r>
                      <a:endParaRPr lang="en-AU" sz="1600" dirty="0"/>
                    </a:p>
                  </a:txBody>
                  <a:tcPr/>
                </a:tc>
                <a:tc>
                  <a:txBody>
                    <a:bodyPr/>
                    <a:lstStyle/>
                    <a:p>
                      <a:r>
                        <a:rPr lang="en-AU" sz="1600" b="0" i="0" kern="1200" dirty="0" smtClean="0">
                          <a:solidFill>
                            <a:schemeClr val="dk1"/>
                          </a:solidFill>
                          <a:effectLst/>
                          <a:latin typeface="+mn-lt"/>
                          <a:ea typeface="+mn-ea"/>
                          <a:cs typeface="+mn-cs"/>
                        </a:rPr>
                        <a:t>Promote community activities that promote health, be involved in community actions. E.g.) promote fun runs, engage in community discussions around health</a:t>
                      </a:r>
                      <a:endParaRPr lang="en-AU" sz="1600" dirty="0"/>
                    </a:p>
                  </a:txBody>
                  <a:tcPr/>
                </a:tc>
                <a:extLst>
                  <a:ext uri="{0D108BD9-81ED-4DB2-BD59-A6C34878D82A}">
                    <a16:rowId xmlns:a16="http://schemas.microsoft.com/office/drawing/2014/main" val="1008852119"/>
                  </a:ext>
                </a:extLst>
              </a:tr>
            </a:tbl>
          </a:graphicData>
        </a:graphic>
      </p:graphicFrame>
    </p:spTree>
    <p:extLst>
      <p:ext uri="{BB962C8B-B14F-4D97-AF65-F5344CB8AC3E}">
        <p14:creationId xmlns:p14="http://schemas.microsoft.com/office/powerpoint/2010/main" val="3817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9828625"/>
              </p:ext>
            </p:extLst>
          </p:nvPr>
        </p:nvGraphicFramePr>
        <p:xfrm>
          <a:off x="101600" y="1062752"/>
          <a:ext cx="11979276" cy="2413000"/>
        </p:xfrm>
        <a:graphic>
          <a:graphicData uri="http://schemas.openxmlformats.org/drawingml/2006/table">
            <a:tbl>
              <a:tblPr firstRow="1" bandRow="1">
                <a:tableStyleId>{5C22544A-7EE6-4342-B048-85BDC9FD1C3A}</a:tableStyleId>
              </a:tblPr>
              <a:tblGrid>
                <a:gridCol w="2994819">
                  <a:extLst>
                    <a:ext uri="{9D8B030D-6E8A-4147-A177-3AD203B41FA5}">
                      <a16:colId xmlns:a16="http://schemas.microsoft.com/office/drawing/2014/main" val="2113861016"/>
                    </a:ext>
                  </a:extLst>
                </a:gridCol>
                <a:gridCol w="2994819">
                  <a:extLst>
                    <a:ext uri="{9D8B030D-6E8A-4147-A177-3AD203B41FA5}">
                      <a16:colId xmlns:a16="http://schemas.microsoft.com/office/drawing/2014/main" val="4189770990"/>
                    </a:ext>
                  </a:extLst>
                </a:gridCol>
                <a:gridCol w="2994819">
                  <a:extLst>
                    <a:ext uri="{9D8B030D-6E8A-4147-A177-3AD203B41FA5}">
                      <a16:colId xmlns:a16="http://schemas.microsoft.com/office/drawing/2014/main" val="1269330310"/>
                    </a:ext>
                  </a:extLst>
                </a:gridCol>
                <a:gridCol w="2994819">
                  <a:extLst>
                    <a:ext uri="{9D8B030D-6E8A-4147-A177-3AD203B41FA5}">
                      <a16:colId xmlns:a16="http://schemas.microsoft.com/office/drawing/2014/main" val="1595180819"/>
                    </a:ext>
                  </a:extLst>
                </a:gridCol>
              </a:tblGrid>
              <a:tr h="370840">
                <a:tc>
                  <a:txBody>
                    <a:bodyPr/>
                    <a:lstStyle/>
                    <a:p>
                      <a:endParaRPr lang="en-AU" dirty="0"/>
                    </a:p>
                  </a:txBody>
                  <a:tcPr/>
                </a:tc>
                <a:tc>
                  <a:txBody>
                    <a:bodyPr/>
                    <a:lstStyle/>
                    <a:p>
                      <a:pPr algn="ctr"/>
                      <a:r>
                        <a:rPr lang="en-AU" dirty="0" smtClean="0"/>
                        <a:t>Governments</a:t>
                      </a:r>
                      <a:endParaRPr lang="en-AU" dirty="0"/>
                    </a:p>
                  </a:txBody>
                  <a:tcPr/>
                </a:tc>
                <a:tc>
                  <a:txBody>
                    <a:bodyPr/>
                    <a:lstStyle/>
                    <a:p>
                      <a:pPr algn="ctr"/>
                      <a:r>
                        <a:rPr lang="en-AU" dirty="0" smtClean="0"/>
                        <a:t>Communities</a:t>
                      </a:r>
                      <a:endParaRPr lang="en-AU" dirty="0"/>
                    </a:p>
                  </a:txBody>
                  <a:tcPr/>
                </a:tc>
                <a:tc>
                  <a:txBody>
                    <a:bodyPr/>
                    <a:lstStyle/>
                    <a:p>
                      <a:pPr algn="ctr"/>
                      <a:r>
                        <a:rPr lang="en-AU" dirty="0" smtClean="0"/>
                        <a:t>Individuals</a:t>
                      </a:r>
                      <a:endParaRPr lang="en-AU" dirty="0"/>
                    </a:p>
                  </a:txBody>
                  <a:tcPr/>
                </a:tc>
                <a:extLst>
                  <a:ext uri="{0D108BD9-81ED-4DB2-BD59-A6C34878D82A}">
                    <a16:rowId xmlns:a16="http://schemas.microsoft.com/office/drawing/2014/main" val="3570111691"/>
                  </a:ext>
                </a:extLst>
              </a:tr>
              <a:tr h="370840">
                <a:tc>
                  <a:txBody>
                    <a:bodyPr/>
                    <a:lstStyle/>
                    <a:p>
                      <a:pPr algn="ctr"/>
                      <a:endParaRPr lang="en-AU" sz="1600" b="1" dirty="0" smtClean="0"/>
                    </a:p>
                    <a:p>
                      <a:pPr algn="ctr"/>
                      <a:endParaRPr lang="en-AU" sz="1600" b="1" dirty="0" smtClean="0"/>
                    </a:p>
                    <a:p>
                      <a:pPr algn="ctr"/>
                      <a:endParaRPr lang="en-AU" sz="1600" b="1" dirty="0" smtClean="0"/>
                    </a:p>
                    <a:p>
                      <a:pPr algn="ctr"/>
                      <a:r>
                        <a:rPr lang="en-AU" sz="1600" b="1" dirty="0" smtClean="0"/>
                        <a:t>Developing</a:t>
                      </a:r>
                      <a:r>
                        <a:rPr lang="en-AU" sz="1600" b="1" baseline="0" dirty="0" smtClean="0"/>
                        <a:t> Personal Skills</a:t>
                      </a:r>
                      <a:endParaRPr lang="en-AU" sz="1600" b="1" dirty="0"/>
                    </a:p>
                  </a:txBody>
                  <a:tcPr/>
                </a:tc>
                <a:tc>
                  <a:txBody>
                    <a:bodyPr/>
                    <a:lstStyle/>
                    <a:p>
                      <a:r>
                        <a:rPr lang="en-AU" sz="1600" b="0" i="0" kern="1200" dirty="0" smtClean="0">
                          <a:solidFill>
                            <a:schemeClr val="dk1"/>
                          </a:solidFill>
                          <a:effectLst/>
                          <a:latin typeface="+mn-lt"/>
                          <a:ea typeface="+mn-ea"/>
                          <a:cs typeface="+mn-cs"/>
                        </a:rPr>
                        <a:t>Develop policies and provide funding towards developing personal skills. E.g.) K-10 PDHPE compulsory, advertisements (2 &amp; 5) </a:t>
                      </a:r>
                      <a:r>
                        <a:rPr lang="en-AU" sz="1600" b="0" i="0" kern="1200" dirty="0" err="1" smtClean="0">
                          <a:solidFill>
                            <a:schemeClr val="dk1"/>
                          </a:solidFill>
                          <a:effectLst/>
                          <a:latin typeface="+mn-lt"/>
                          <a:ea typeface="+mn-ea"/>
                          <a:cs typeface="+mn-cs"/>
                        </a:rPr>
                        <a:t>etc</a:t>
                      </a:r>
                      <a:endParaRPr lang="en-AU" sz="1600" dirty="0"/>
                    </a:p>
                  </a:txBody>
                  <a:tcPr/>
                </a:tc>
                <a:tc>
                  <a:txBody>
                    <a:bodyPr/>
                    <a:lstStyle/>
                    <a:p>
                      <a:r>
                        <a:rPr lang="en-AU" sz="1600" b="0" i="0" kern="1200" dirty="0" smtClean="0">
                          <a:solidFill>
                            <a:schemeClr val="dk1"/>
                          </a:solidFill>
                          <a:effectLst/>
                          <a:latin typeface="+mn-lt"/>
                          <a:ea typeface="+mn-ea"/>
                          <a:cs typeface="+mn-cs"/>
                        </a:rPr>
                        <a:t>Run education and training programs to develop personal skills in relation to health. E.g.) community health centre education (pre-natal classes, brochures </a:t>
                      </a:r>
                      <a:r>
                        <a:rPr lang="en-AU" sz="1600" b="0" i="0" kern="1200" dirty="0" err="1" smtClean="0">
                          <a:solidFill>
                            <a:schemeClr val="dk1"/>
                          </a:solidFill>
                          <a:effectLst/>
                          <a:latin typeface="+mn-lt"/>
                          <a:ea typeface="+mn-ea"/>
                          <a:cs typeface="+mn-cs"/>
                        </a:rPr>
                        <a:t>etc</a:t>
                      </a:r>
                      <a:r>
                        <a:rPr lang="en-AU" sz="1600" b="0" i="0" kern="1200" dirty="0" smtClean="0">
                          <a:solidFill>
                            <a:schemeClr val="dk1"/>
                          </a:solidFill>
                          <a:effectLst/>
                          <a:latin typeface="+mn-lt"/>
                          <a:ea typeface="+mn-ea"/>
                          <a:cs typeface="+mn-cs"/>
                        </a:rPr>
                        <a:t>) school education system, Quit helpline </a:t>
                      </a:r>
                      <a:r>
                        <a:rPr lang="en-AU" sz="1600" b="0" i="0" kern="1200" dirty="0" err="1" smtClean="0">
                          <a:solidFill>
                            <a:schemeClr val="dk1"/>
                          </a:solidFill>
                          <a:effectLst/>
                          <a:latin typeface="+mn-lt"/>
                          <a:ea typeface="+mn-ea"/>
                          <a:cs typeface="+mn-cs"/>
                        </a:rPr>
                        <a:t>etc</a:t>
                      </a:r>
                      <a:endParaRPr lang="en-AU" sz="1600" dirty="0"/>
                    </a:p>
                  </a:txBody>
                  <a:tcPr/>
                </a:tc>
                <a:tc>
                  <a:txBody>
                    <a:bodyPr/>
                    <a:lstStyle/>
                    <a:p>
                      <a:r>
                        <a:rPr lang="en-AU" sz="1600" b="0" i="0" kern="1200" dirty="0" smtClean="0">
                          <a:solidFill>
                            <a:schemeClr val="dk1"/>
                          </a:solidFill>
                          <a:effectLst/>
                          <a:latin typeface="+mn-lt"/>
                          <a:ea typeface="+mn-ea"/>
                          <a:cs typeface="+mn-cs"/>
                        </a:rPr>
                        <a:t>Seek to develop their own skills in relation to health. Enabled to take charge of their own health E.g.) research behavioural choices for health, act on advice from GPs and health practitioners, enrol in community programs </a:t>
                      </a:r>
                      <a:r>
                        <a:rPr lang="en-AU" sz="1600" b="0" i="0" kern="1200" dirty="0" err="1" smtClean="0">
                          <a:solidFill>
                            <a:schemeClr val="dk1"/>
                          </a:solidFill>
                          <a:effectLst/>
                          <a:latin typeface="+mn-lt"/>
                          <a:ea typeface="+mn-ea"/>
                          <a:cs typeface="+mn-cs"/>
                        </a:rPr>
                        <a:t>etc</a:t>
                      </a:r>
                      <a:endParaRPr lang="en-AU" sz="1600" dirty="0"/>
                    </a:p>
                  </a:txBody>
                  <a:tcPr/>
                </a:tc>
                <a:extLst>
                  <a:ext uri="{0D108BD9-81ED-4DB2-BD59-A6C34878D82A}">
                    <a16:rowId xmlns:a16="http://schemas.microsoft.com/office/drawing/2014/main" val="343098919"/>
                  </a:ext>
                </a:extLst>
              </a:tr>
            </a:tbl>
          </a:graphicData>
        </a:graphic>
      </p:graphicFrame>
      <p:sp>
        <p:nvSpPr>
          <p:cNvPr id="3" name="Title 2"/>
          <p:cNvSpPr>
            <a:spLocks noGrp="1"/>
          </p:cNvSpPr>
          <p:nvPr>
            <p:ph type="title"/>
          </p:nvPr>
        </p:nvSpPr>
        <p:spPr>
          <a:xfrm>
            <a:off x="101600" y="92365"/>
            <a:ext cx="11979564" cy="886690"/>
          </a:xfrm>
        </p:spPr>
        <p:txBody>
          <a:bodyPr>
            <a:normAutofit/>
          </a:bodyPr>
          <a:lstStyle/>
          <a:p>
            <a:pPr algn="ctr"/>
            <a:r>
              <a:rPr lang="en-AU" dirty="0"/>
              <a:t>Levels of Responsibility for Health Promotion</a:t>
            </a:r>
          </a:p>
        </p:txBody>
      </p:sp>
      <p:graphicFrame>
        <p:nvGraphicFramePr>
          <p:cNvPr id="5" name="Table 4"/>
          <p:cNvGraphicFramePr>
            <a:graphicFrameLocks noGrp="1"/>
          </p:cNvGraphicFramePr>
          <p:nvPr>
            <p:extLst>
              <p:ext uri="{D42A27DB-BD31-4B8C-83A1-F6EECF244321}">
                <p14:modId xmlns:p14="http://schemas.microsoft.com/office/powerpoint/2010/main" val="2084013370"/>
              </p:ext>
            </p:extLst>
          </p:nvPr>
        </p:nvGraphicFramePr>
        <p:xfrm>
          <a:off x="101600" y="3855009"/>
          <a:ext cx="11979276" cy="2653730"/>
        </p:xfrm>
        <a:graphic>
          <a:graphicData uri="http://schemas.openxmlformats.org/drawingml/2006/table">
            <a:tbl>
              <a:tblPr firstRow="1" bandRow="1">
                <a:tableStyleId>{5C22544A-7EE6-4342-B048-85BDC9FD1C3A}</a:tableStyleId>
              </a:tblPr>
              <a:tblGrid>
                <a:gridCol w="2994819">
                  <a:extLst>
                    <a:ext uri="{9D8B030D-6E8A-4147-A177-3AD203B41FA5}">
                      <a16:colId xmlns:a16="http://schemas.microsoft.com/office/drawing/2014/main" val="2252975063"/>
                    </a:ext>
                  </a:extLst>
                </a:gridCol>
                <a:gridCol w="2994819">
                  <a:extLst>
                    <a:ext uri="{9D8B030D-6E8A-4147-A177-3AD203B41FA5}">
                      <a16:colId xmlns:a16="http://schemas.microsoft.com/office/drawing/2014/main" val="1394292240"/>
                    </a:ext>
                  </a:extLst>
                </a:gridCol>
                <a:gridCol w="2994819">
                  <a:extLst>
                    <a:ext uri="{9D8B030D-6E8A-4147-A177-3AD203B41FA5}">
                      <a16:colId xmlns:a16="http://schemas.microsoft.com/office/drawing/2014/main" val="1975209741"/>
                    </a:ext>
                  </a:extLst>
                </a:gridCol>
                <a:gridCol w="2994819">
                  <a:extLst>
                    <a:ext uri="{9D8B030D-6E8A-4147-A177-3AD203B41FA5}">
                      <a16:colId xmlns:a16="http://schemas.microsoft.com/office/drawing/2014/main" val="1645218359"/>
                    </a:ext>
                  </a:extLst>
                </a:gridCol>
              </a:tblGrid>
              <a:tr h="367730">
                <a:tc>
                  <a:txBody>
                    <a:bodyPr/>
                    <a:lstStyle/>
                    <a:p>
                      <a:endParaRPr lang="en-AU" dirty="0"/>
                    </a:p>
                  </a:txBody>
                  <a:tcPr/>
                </a:tc>
                <a:tc>
                  <a:txBody>
                    <a:bodyPr/>
                    <a:lstStyle/>
                    <a:p>
                      <a:pPr algn="ctr"/>
                      <a:r>
                        <a:rPr lang="en-AU" dirty="0" smtClean="0"/>
                        <a:t>Governments</a:t>
                      </a:r>
                      <a:endParaRPr lang="en-AU" dirty="0"/>
                    </a:p>
                  </a:txBody>
                  <a:tcPr/>
                </a:tc>
                <a:tc>
                  <a:txBody>
                    <a:bodyPr/>
                    <a:lstStyle/>
                    <a:p>
                      <a:pPr algn="ctr"/>
                      <a:r>
                        <a:rPr lang="en-AU" dirty="0" smtClean="0"/>
                        <a:t>Communities</a:t>
                      </a:r>
                      <a:endParaRPr lang="en-AU" dirty="0"/>
                    </a:p>
                  </a:txBody>
                  <a:tcPr/>
                </a:tc>
                <a:tc>
                  <a:txBody>
                    <a:bodyPr/>
                    <a:lstStyle/>
                    <a:p>
                      <a:pPr algn="ctr"/>
                      <a:r>
                        <a:rPr lang="en-AU" dirty="0" smtClean="0"/>
                        <a:t>Individuals</a:t>
                      </a:r>
                      <a:endParaRPr lang="en-AU" dirty="0"/>
                    </a:p>
                  </a:txBody>
                  <a:tcPr/>
                </a:tc>
                <a:extLst>
                  <a:ext uri="{0D108BD9-81ED-4DB2-BD59-A6C34878D82A}">
                    <a16:rowId xmlns:a16="http://schemas.microsoft.com/office/drawing/2014/main" val="4230935063"/>
                  </a:ext>
                </a:extLst>
              </a:tr>
              <a:tr h="367730">
                <a:tc>
                  <a:txBody>
                    <a:bodyPr/>
                    <a:lstStyle/>
                    <a:p>
                      <a:pPr algn="ctr"/>
                      <a:endParaRPr lang="en-AU" sz="1600" b="1" dirty="0" smtClean="0"/>
                    </a:p>
                    <a:p>
                      <a:pPr algn="ctr"/>
                      <a:endParaRPr lang="en-AU" sz="1600" b="1" dirty="0" smtClean="0"/>
                    </a:p>
                    <a:p>
                      <a:pPr algn="ctr"/>
                      <a:endParaRPr lang="en-AU" sz="1600" b="1" dirty="0" smtClean="0"/>
                    </a:p>
                    <a:p>
                      <a:pPr algn="ctr"/>
                      <a:r>
                        <a:rPr lang="en-AU" sz="1600" b="1" dirty="0" smtClean="0"/>
                        <a:t>Reorientation of Health Services</a:t>
                      </a:r>
                      <a:endParaRPr lang="en-AU" sz="1600" b="1" dirty="0"/>
                    </a:p>
                  </a:txBody>
                  <a:tcPr/>
                </a:tc>
                <a:tc>
                  <a:txBody>
                    <a:bodyPr/>
                    <a:lstStyle/>
                    <a:p>
                      <a:pPr fontAlgn="t"/>
                      <a:r>
                        <a:rPr lang="en-AU" sz="1600" dirty="0" smtClean="0">
                          <a:effectLst/>
                        </a:rPr>
                        <a:t>Fund</a:t>
                      </a:r>
                      <a:r>
                        <a:rPr lang="en-AU" sz="1600" dirty="0">
                          <a:effectLst/>
                        </a:rPr>
                        <a:t>, research and create policies around prevention and health promotion. Looking at all the determinants of health and not just curative services. </a:t>
                      </a:r>
                      <a:r>
                        <a:rPr lang="en-AU" sz="1600" dirty="0" smtClean="0">
                          <a:effectLst/>
                        </a:rPr>
                        <a:t>E.g.) TV </a:t>
                      </a:r>
                      <a:r>
                        <a:rPr lang="en-AU" sz="1600" dirty="0">
                          <a:effectLst/>
                        </a:rPr>
                        <a:t>advertisements, training of primary health sector to promote health as well as cure.</a:t>
                      </a:r>
                    </a:p>
                  </a:txBody>
                  <a:tcPr/>
                </a:tc>
                <a:tc>
                  <a:txBody>
                    <a:bodyPr/>
                    <a:lstStyle/>
                    <a:p>
                      <a:r>
                        <a:rPr lang="en-AU" sz="1600" b="0" i="0" kern="1200" dirty="0" smtClean="0">
                          <a:solidFill>
                            <a:schemeClr val="dk1"/>
                          </a:solidFill>
                          <a:effectLst/>
                          <a:latin typeface="+mn-lt"/>
                          <a:ea typeface="+mn-ea"/>
                          <a:cs typeface="+mn-cs"/>
                        </a:rPr>
                        <a:t>Conduct research, and be involved in the promotion of health. E.g.) cancer council conducts research around cancer, but also promotes better health choices in relation to the prevention of cancer.</a:t>
                      </a:r>
                      <a:endParaRPr lang="en-AU" sz="1600" dirty="0"/>
                    </a:p>
                  </a:txBody>
                  <a:tcPr/>
                </a:tc>
                <a:tc>
                  <a:txBody>
                    <a:bodyPr/>
                    <a:lstStyle/>
                    <a:p>
                      <a:r>
                        <a:rPr lang="en-AU" sz="1600" b="0" i="0" kern="1200" dirty="0" smtClean="0">
                          <a:solidFill>
                            <a:schemeClr val="dk1"/>
                          </a:solidFill>
                          <a:effectLst/>
                          <a:latin typeface="+mn-lt"/>
                          <a:ea typeface="+mn-ea"/>
                          <a:cs typeface="+mn-cs"/>
                        </a:rPr>
                        <a:t>Seek to make healthy life choices, and help others to do the same, including participation in health promotion. E.g.) participating in jump-rope-for-heart or getting advice from a GP on quitting smoking</a:t>
                      </a:r>
                      <a:endParaRPr lang="en-AU" sz="1600" dirty="0"/>
                    </a:p>
                  </a:txBody>
                  <a:tcPr/>
                </a:tc>
                <a:extLst>
                  <a:ext uri="{0D108BD9-81ED-4DB2-BD59-A6C34878D82A}">
                    <a16:rowId xmlns:a16="http://schemas.microsoft.com/office/drawing/2014/main" val="2235946195"/>
                  </a:ext>
                </a:extLst>
              </a:tr>
            </a:tbl>
          </a:graphicData>
        </a:graphic>
      </p:graphicFrame>
    </p:spTree>
    <p:extLst>
      <p:ext uri="{BB962C8B-B14F-4D97-AF65-F5344CB8AC3E}">
        <p14:creationId xmlns:p14="http://schemas.microsoft.com/office/powerpoint/2010/main" val="274531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64" y="1136073"/>
            <a:ext cx="11998036" cy="5597236"/>
          </a:xfrm>
        </p:spPr>
        <p:txBody>
          <a:bodyPr>
            <a:normAutofit/>
          </a:bodyPr>
          <a:lstStyle/>
          <a:p>
            <a:pPr marL="0" indent="0" algn="ctr">
              <a:buNone/>
            </a:pPr>
            <a:r>
              <a:rPr lang="en-AU" sz="1800" b="1" dirty="0" smtClean="0"/>
              <a:t>Argue the benefits of health promotion based on:</a:t>
            </a:r>
          </a:p>
          <a:p>
            <a:pPr lvl="1" algn="ctr"/>
            <a:r>
              <a:rPr lang="en-AU" sz="1600" dirty="0" smtClean="0"/>
              <a:t>Individuals, communities and governments working in partnership</a:t>
            </a:r>
          </a:p>
          <a:p>
            <a:r>
              <a:rPr lang="en-AU" sz="2000" dirty="0" smtClean="0"/>
              <a:t>Partnerships are between many groups including both the government sector and non-government agencies, along with local communities and the individual.</a:t>
            </a:r>
          </a:p>
          <a:p>
            <a:r>
              <a:rPr lang="en-AU" sz="2000" dirty="0" smtClean="0"/>
              <a:t>Health promotion demands coordinated action by all concerned:</a:t>
            </a:r>
          </a:p>
          <a:p>
            <a:pPr lvl="1"/>
            <a:r>
              <a:rPr lang="en-AU" sz="1600" dirty="0" smtClean="0"/>
              <a:t>Governments</a:t>
            </a:r>
          </a:p>
          <a:p>
            <a:pPr lvl="1"/>
            <a:r>
              <a:rPr lang="en-AU" sz="1600" dirty="0" smtClean="0"/>
              <a:t>Health and other social and economic sectors</a:t>
            </a:r>
          </a:p>
          <a:p>
            <a:pPr lvl="1"/>
            <a:r>
              <a:rPr lang="en-AU" sz="1600" dirty="0" smtClean="0"/>
              <a:t>Non-governmental and voluntary organisations</a:t>
            </a:r>
            <a:endParaRPr lang="en-AU" sz="1600" dirty="0"/>
          </a:p>
          <a:p>
            <a:pPr lvl="1"/>
            <a:r>
              <a:rPr lang="en-AU" sz="1600" dirty="0" smtClean="0"/>
              <a:t>Local authorities</a:t>
            </a:r>
          </a:p>
          <a:p>
            <a:pPr lvl="1"/>
            <a:r>
              <a:rPr lang="en-AU" sz="1600" dirty="0" smtClean="0"/>
              <a:t>Industry</a:t>
            </a:r>
          </a:p>
          <a:p>
            <a:pPr lvl="1"/>
            <a:r>
              <a:rPr lang="en-AU" sz="1600" dirty="0" smtClean="0"/>
              <a:t>Media</a:t>
            </a:r>
          </a:p>
          <a:p>
            <a:r>
              <a:rPr lang="en-AU" sz="2000" dirty="0" smtClean="0"/>
              <a:t>All people are involved as individuals, families and communities. Professional, social groups and health personnel have a responsibility to mediate between different interests in society for the pursuit of health</a:t>
            </a:r>
          </a:p>
        </p:txBody>
      </p:sp>
      <p:sp>
        <p:nvSpPr>
          <p:cNvPr id="3" name="Title 2"/>
          <p:cNvSpPr>
            <a:spLocks noGrp="1"/>
          </p:cNvSpPr>
          <p:nvPr>
            <p:ph type="title"/>
          </p:nvPr>
        </p:nvSpPr>
        <p:spPr>
          <a:xfrm>
            <a:off x="92364" y="73892"/>
            <a:ext cx="11998036" cy="923636"/>
          </a:xfrm>
        </p:spPr>
        <p:txBody>
          <a:bodyPr>
            <a:normAutofit fontScale="90000"/>
          </a:bodyPr>
          <a:lstStyle/>
          <a:p>
            <a:pPr algn="ctr"/>
            <a:r>
              <a:rPr lang="en-AU" dirty="0" smtClean="0"/>
              <a:t>The Benefits of Partnerships in Health Promotion</a:t>
            </a:r>
            <a:endParaRPr lang="en-AU" dirty="0"/>
          </a:p>
        </p:txBody>
      </p:sp>
    </p:spTree>
    <p:extLst>
      <p:ext uri="{BB962C8B-B14F-4D97-AF65-F5344CB8AC3E}">
        <p14:creationId xmlns:p14="http://schemas.microsoft.com/office/powerpoint/2010/main" val="14670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035" y="1143000"/>
            <a:ext cx="11824855" cy="5486400"/>
          </a:xfrm>
        </p:spPr>
        <p:txBody>
          <a:bodyPr>
            <a:normAutofit/>
          </a:bodyPr>
          <a:lstStyle/>
          <a:p>
            <a:r>
              <a:rPr lang="en-AU" sz="1800" dirty="0" smtClean="0"/>
              <a:t>Individuals and communities should be involved in the development of health promotion programs – ensures their needs are met and empowers them to act in accordance with the promotion</a:t>
            </a:r>
          </a:p>
          <a:p>
            <a:r>
              <a:rPr lang="en-AU" sz="1800" dirty="0" smtClean="0"/>
              <a:t>Individuals and communities should be involved in the creation, implementation and analysis</a:t>
            </a:r>
          </a:p>
          <a:p>
            <a:r>
              <a:rPr lang="en-AU" sz="1800" dirty="0" smtClean="0"/>
              <a:t>Individuals and communities can be involved in activities such as:</a:t>
            </a:r>
          </a:p>
          <a:p>
            <a:pPr lvl="1"/>
            <a:r>
              <a:rPr lang="en-AU" sz="1400" dirty="0" smtClean="0"/>
              <a:t>Data analysis</a:t>
            </a:r>
          </a:p>
          <a:p>
            <a:pPr lvl="1"/>
            <a:r>
              <a:rPr lang="en-AU" sz="1400" dirty="0" smtClean="0"/>
              <a:t>Community meetings</a:t>
            </a:r>
          </a:p>
          <a:p>
            <a:pPr lvl="1"/>
            <a:r>
              <a:rPr lang="en-AU" sz="1400" dirty="0" smtClean="0"/>
              <a:t>Consultations</a:t>
            </a:r>
          </a:p>
          <a:p>
            <a:pPr lvl="1"/>
            <a:r>
              <a:rPr lang="en-AU" sz="1400" dirty="0" smtClean="0"/>
              <a:t>Surveys</a:t>
            </a:r>
          </a:p>
          <a:p>
            <a:pPr lvl="1"/>
            <a:endParaRPr lang="en-AU" sz="1400" dirty="0"/>
          </a:p>
          <a:p>
            <a:r>
              <a:rPr lang="en-AU" sz="1800" dirty="0" smtClean="0"/>
              <a:t>The government sector and non-government agencies should work together with individual and communities. Not only do individuals and communities help identify health issues but they need to improve their capacity to improve their health</a:t>
            </a:r>
          </a:p>
          <a:p>
            <a:r>
              <a:rPr lang="en-AU" sz="1800" dirty="0" smtClean="0"/>
              <a:t>The sharing of information is vital. Government and non-government agencies need to share research findings, funds, and connections should be shared so more people benefit..</a:t>
            </a:r>
          </a:p>
          <a:p>
            <a:r>
              <a:rPr lang="en-AU" sz="1800" dirty="0" smtClean="0"/>
              <a:t>This helps ensure more efficient health promotion as research is not doubled up and funding can be dispersed across multiple action areas. </a:t>
            </a:r>
          </a:p>
          <a:p>
            <a:r>
              <a:rPr lang="en-AU" sz="1800" dirty="0" smtClean="0"/>
              <a:t>Partnership in health promotion enables health to be promoted through: ‘advocacy, legislation, policy change, programs, community projects, consultative community meetings, surveys and the analysis of local health data.’</a:t>
            </a:r>
          </a:p>
          <a:p>
            <a:endParaRPr lang="en-AU" sz="1600" dirty="0"/>
          </a:p>
        </p:txBody>
      </p:sp>
      <p:sp>
        <p:nvSpPr>
          <p:cNvPr id="3" name="Title 2"/>
          <p:cNvSpPr>
            <a:spLocks noGrp="1"/>
          </p:cNvSpPr>
          <p:nvPr>
            <p:ph type="title"/>
          </p:nvPr>
        </p:nvSpPr>
        <p:spPr>
          <a:xfrm>
            <a:off x="187035" y="166255"/>
            <a:ext cx="11824855" cy="1184563"/>
          </a:xfrm>
        </p:spPr>
        <p:txBody>
          <a:bodyPr>
            <a:normAutofit fontScale="90000"/>
          </a:bodyPr>
          <a:lstStyle/>
          <a:p>
            <a:pPr algn="ctr"/>
            <a:r>
              <a:rPr lang="en-AU" dirty="0"/>
              <a:t>The Benefits of Partnerships in Health Promotion</a:t>
            </a:r>
          </a:p>
        </p:txBody>
      </p:sp>
    </p:spTree>
    <p:extLst>
      <p:ext uri="{BB962C8B-B14F-4D97-AF65-F5344CB8AC3E}">
        <p14:creationId xmlns:p14="http://schemas.microsoft.com/office/powerpoint/2010/main" val="26115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0" y="1175656"/>
            <a:ext cx="11774714" cy="5453743"/>
          </a:xfrm>
        </p:spPr>
        <p:txBody>
          <a:bodyPr/>
          <a:lstStyle/>
          <a:p>
            <a:r>
              <a:rPr lang="en-US" dirty="0" smtClean="0"/>
              <a:t>The benefits of partnerships in health promotion include:</a:t>
            </a:r>
          </a:p>
          <a:p>
            <a:pPr lvl="1"/>
            <a:r>
              <a:rPr lang="en-US" dirty="0" smtClean="0"/>
              <a:t>Addresses needs of individuals and communities</a:t>
            </a:r>
          </a:p>
          <a:p>
            <a:pPr lvl="1"/>
            <a:r>
              <a:rPr lang="en-US" dirty="0" smtClean="0"/>
              <a:t>More comprehensive health promotion</a:t>
            </a:r>
          </a:p>
          <a:p>
            <a:pPr lvl="1"/>
            <a:r>
              <a:rPr lang="en-US" dirty="0" smtClean="0"/>
              <a:t>Better results in health promotion goals</a:t>
            </a:r>
          </a:p>
          <a:p>
            <a:pPr lvl="1"/>
            <a:r>
              <a:rPr lang="en-US" dirty="0" smtClean="0"/>
              <a:t>Empowers individuals to act</a:t>
            </a:r>
          </a:p>
          <a:p>
            <a:pPr lvl="1"/>
            <a:r>
              <a:rPr lang="en-US" dirty="0" smtClean="0"/>
              <a:t>More efficient health promotion (no doubling up and reduced wasted time/money)</a:t>
            </a:r>
            <a:endParaRPr lang="en-US" dirty="0"/>
          </a:p>
        </p:txBody>
      </p:sp>
      <p:sp>
        <p:nvSpPr>
          <p:cNvPr id="3" name="Title 2"/>
          <p:cNvSpPr>
            <a:spLocks noGrp="1"/>
          </p:cNvSpPr>
          <p:nvPr>
            <p:ph type="title"/>
          </p:nvPr>
        </p:nvSpPr>
        <p:spPr>
          <a:xfrm>
            <a:off x="177800" y="177801"/>
            <a:ext cx="11774714" cy="997855"/>
          </a:xfrm>
        </p:spPr>
        <p:txBody>
          <a:bodyPr>
            <a:normAutofit fontScale="90000"/>
          </a:bodyPr>
          <a:lstStyle/>
          <a:p>
            <a:pPr algn="ctr"/>
            <a:r>
              <a:rPr lang="en-AU" dirty="0"/>
              <a:t>The Benefits of Partnerships </a:t>
            </a:r>
            <a:r>
              <a:rPr lang="en-AU" dirty="0" smtClean="0"/>
              <a:t>In </a:t>
            </a:r>
            <a:r>
              <a:rPr lang="en-AU" dirty="0"/>
              <a:t>Health Promotion</a:t>
            </a:r>
            <a:endParaRPr lang="en-US" dirty="0"/>
          </a:p>
        </p:txBody>
      </p:sp>
    </p:spTree>
    <p:extLst>
      <p:ext uri="{BB962C8B-B14F-4D97-AF65-F5344CB8AC3E}">
        <p14:creationId xmlns:p14="http://schemas.microsoft.com/office/powerpoint/2010/main" val="1541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11723914" cy="4996543"/>
          </a:xfrm>
        </p:spPr>
        <p:txBody>
          <a:bodyPr/>
          <a:lstStyle/>
          <a:p>
            <a:r>
              <a:rPr lang="en-US" dirty="0" smtClean="0"/>
              <a:t>Health promotion aims to reduce inequities in health status, ensuring equal opportunities and resources for health.</a:t>
            </a:r>
          </a:p>
          <a:p>
            <a:r>
              <a:rPr lang="en-US" dirty="0" smtClean="0"/>
              <a:t>This enables people to achieve the best health possible as they have a supportive environment, access to information, life skills and opportunities for making healthy choices</a:t>
            </a:r>
          </a:p>
          <a:p>
            <a:endParaRPr lang="en-US" dirty="0"/>
          </a:p>
        </p:txBody>
      </p:sp>
      <p:sp>
        <p:nvSpPr>
          <p:cNvPr id="3" name="Title 2"/>
          <p:cNvSpPr>
            <a:spLocks noGrp="1"/>
          </p:cNvSpPr>
          <p:nvPr>
            <p:ph type="title"/>
          </p:nvPr>
        </p:nvSpPr>
        <p:spPr>
          <a:xfrm>
            <a:off x="228600" y="228601"/>
            <a:ext cx="11723914" cy="1142999"/>
          </a:xfrm>
        </p:spPr>
        <p:txBody>
          <a:bodyPr>
            <a:noAutofit/>
          </a:bodyPr>
          <a:lstStyle/>
          <a:p>
            <a:pPr algn="ctr"/>
            <a:r>
              <a:rPr lang="en-US" sz="3600" dirty="0" smtClean="0"/>
              <a:t>How Health Promotion Based on The Ottawa Charter Promotes Social Justice</a:t>
            </a:r>
            <a:endParaRPr lang="en-US" sz="3600" dirty="0"/>
          </a:p>
        </p:txBody>
      </p:sp>
    </p:spTree>
    <p:extLst>
      <p:ext uri="{BB962C8B-B14F-4D97-AF65-F5344CB8AC3E}">
        <p14:creationId xmlns:p14="http://schemas.microsoft.com/office/powerpoint/2010/main" val="75358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sland design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sland design template" id="{5EAFA74D-B2BE-4F03-B7C5-F6CDD88F48ED}" vid="{61CAF660-B0A6-40C5-8246-BD03FA61C7CF}"/>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57CA36-13AE-4B4A-9E0A-E5DBD709B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Island design slides</Template>
  <TotalTime>0</TotalTime>
  <Words>1915</Words>
  <Application>Microsoft Office PowerPoint</Application>
  <PresentationFormat>Widescreen</PresentationFormat>
  <Paragraphs>227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PT Sans</vt:lpstr>
      <vt:lpstr>Island design template</vt:lpstr>
      <vt:lpstr>Health Promotion Based on the Five Action Areas of the Ottawa Charter</vt:lpstr>
      <vt:lpstr>Health Promotion Based on the Five Action Areas of the Ottawa Charter</vt:lpstr>
      <vt:lpstr>Levels of Responsibility for Health Promotion</vt:lpstr>
      <vt:lpstr>Levels of Responsibility for Health Promotion</vt:lpstr>
      <vt:lpstr>Levels of Responsibility for Health Promotion</vt:lpstr>
      <vt:lpstr>The Benefits of Partnerships in Health Promotion</vt:lpstr>
      <vt:lpstr>The Benefits of Partnerships in Health Promotion</vt:lpstr>
      <vt:lpstr>The Benefits of Partnerships In Health Promotion</vt:lpstr>
      <vt:lpstr>How Health Promotion Based on The Ottawa Charter Promotes Social Justice</vt:lpstr>
      <vt:lpstr>How Health Promotion Based on The Ottawa Charter Promotes Social Justice</vt:lpstr>
      <vt:lpstr>How Health Promotion Based on The Ottawa Charter Promotes Social Justice</vt:lpstr>
      <vt:lpstr>How Health Promotion Based on The Ottawa Charter Promotes Social Justice</vt:lpstr>
      <vt:lpstr>How Health Promotion Based on The Ottawa Charter Promotes Social Justice</vt:lpstr>
      <vt:lpstr>How Health Promotion Based on The Ottawa Charter Promotes Social Justice</vt:lpstr>
      <vt:lpstr>The Ottawa Charter In Action</vt:lpstr>
      <vt:lpstr>The Ottawa Charter In Action</vt:lpstr>
      <vt:lpstr>The Ottawa Charter In Action</vt:lpstr>
      <vt:lpstr>The Ottawa Charter in Action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2017-11-16T20:38:03Z</dcterms:created>
  <dcterms:modified xsi:type="dcterms:W3CDTF">2018-10-22T21:34:03Z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TC034605269991</vt:lpwstr>
  </property>
</Properties>
</file>