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6"/>
  </p:notesMasterIdLst>
  <p:sldIdLst>
    <p:sldId id="278" r:id="rId5"/>
    <p:sldId id="280" r:id="rId6"/>
    <p:sldId id="279" r:id="rId7"/>
    <p:sldId id="282" r:id="rId8"/>
    <p:sldId id="288" r:id="rId9"/>
    <p:sldId id="287" r:id="rId10"/>
    <p:sldId id="286" r:id="rId11"/>
    <p:sldId id="285" r:id="rId12"/>
    <p:sldId id="284" r:id="rId13"/>
    <p:sldId id="291" r:id="rId14"/>
    <p:sldId id="290" r:id="rId15"/>
    <p:sldId id="289" r:id="rId16"/>
    <p:sldId id="283" r:id="rId17"/>
    <p:sldId id="294" r:id="rId18"/>
    <p:sldId id="281" r:id="rId19"/>
    <p:sldId id="297" r:id="rId20"/>
    <p:sldId id="293" r:id="rId21"/>
    <p:sldId id="292" r:id="rId22"/>
    <p:sldId id="298" r:id="rId23"/>
    <p:sldId id="299" r:id="rId24"/>
    <p:sldId id="300" r:id="rId25"/>
    <p:sldId id="295" r:id="rId26"/>
    <p:sldId id="296" r:id="rId27"/>
    <p:sldId id="304" r:id="rId28"/>
    <p:sldId id="305" r:id="rId29"/>
    <p:sldId id="301" r:id="rId30"/>
    <p:sldId id="302" r:id="rId31"/>
    <p:sldId id="303" r:id="rId32"/>
    <p:sldId id="306" r:id="rId33"/>
    <p:sldId id="307" r:id="rId34"/>
    <p:sldId id="30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6A6A6"/>
    <a:srgbClr val="595959"/>
    <a:srgbClr val="FFFF00"/>
    <a:srgbClr val="586EA6"/>
    <a:srgbClr val="81BCC7"/>
    <a:srgbClr val="80BBCA"/>
    <a:srgbClr val="92BECA"/>
    <a:srgbClr val="90BB2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703" autoAdjust="0"/>
  </p:normalViewPr>
  <p:slideViewPr>
    <p:cSldViewPr snapToGrid="0">
      <p:cViewPr varScale="1">
        <p:scale>
          <a:sx n="69" d="100"/>
          <a:sy n="69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 smtClean="0"/>
              <a:t>Click to edit Master title style</a:t>
            </a:r>
            <a:endParaRPr lang="en-ZA" sz="3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Add a footer 	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/>
              <a:t>7/14/2018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decorative element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13" name="Rectangle 12" descr="decorative element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 descr="decorative element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800" b="1" dirty="0" smtClean="0"/>
              <a:t>HIGH LEVELS OF PREVENTABLE CHRONIC DISEASE, INJURY AND MENTAL HEALTH PROBLEMS</a:t>
            </a:r>
            <a:endParaRPr lang="en-ZA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9874" y="4668819"/>
            <a:ext cx="8902126" cy="1427179"/>
          </a:xfrm>
        </p:spPr>
        <p:txBody>
          <a:bodyPr numCol="2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STUDENTS LEARN ABOUT: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Cardiovascular disease (CVD)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Cancer (skin, breast, lung)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Diabetes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Respiratory disease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Injury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Mental health problems and illness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 smtClean="0"/>
              <a:t>STUDENT LEARN TO: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Research and </a:t>
            </a:r>
            <a:r>
              <a:rPr lang="en-US" sz="1000" dirty="0" err="1" smtClean="0"/>
              <a:t>analyse</a:t>
            </a:r>
            <a:r>
              <a:rPr lang="en-US" sz="1000" dirty="0"/>
              <a:t> </a:t>
            </a:r>
            <a:r>
              <a:rPr lang="en-US" sz="1000" dirty="0" smtClean="0"/>
              <a:t>CVD, cancer and ONE other condition listed by investigating:</a:t>
            </a:r>
          </a:p>
          <a:p>
            <a:pPr marL="628650" lvl="1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The nature of the problem</a:t>
            </a:r>
          </a:p>
          <a:p>
            <a:pPr marL="628650" lvl="1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Extent of the problem (trends)</a:t>
            </a:r>
          </a:p>
          <a:p>
            <a:pPr marL="628650" lvl="1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Risk factors and protective factors</a:t>
            </a:r>
          </a:p>
          <a:p>
            <a:pPr marL="628650" lvl="1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The sociocultural, socioeconomic and environmental determinants</a:t>
            </a:r>
          </a:p>
          <a:p>
            <a:pPr marL="628650" lvl="1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Groups at risk</a:t>
            </a:r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08200" y="2636998"/>
            <a:ext cx="1584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400" b="1" dirty="0" smtClean="0"/>
              <a:t>CARDIOVASCULAR DISEASE (CVD)</a:t>
            </a:r>
            <a:br>
              <a:rPr lang="en-AU" sz="2400" b="1" dirty="0" smtClean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 smtClean="0"/>
              <a:t>THE EXTENT OF THE PROBLEM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>
            <a:normAutofit lnSpcReduction="1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National Heart Foundation – 1 in 6 Australians are affected by CVD (more than 4.2 million people)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Major cause of death for many decades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AIHW trends in cardiovascular deaths (2017) reports in 2015 it was the second leading cause of death (45 400 or 29% of total </a:t>
            </a:r>
            <a:r>
              <a:rPr lang="en-AU" dirty="0" smtClean="0">
                <a:solidFill>
                  <a:schemeClr val="bg1"/>
                </a:solidFill>
              </a:rPr>
              <a:t>deaths)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From 1980 – 2015 – steady decline in CVD death rates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MORTALITY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Coronary Heart Disease – leading cause of death in the population overall (12% of all deaths in 2015)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Death rate has decreased by more than one third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Stoke is the next leading cause of death – 7% of all deaths in 2015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Death rates are declining and continue to fall – mainly due to: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A reduction in the levels of risk factors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Improved medical care and </a:t>
            </a:r>
            <a:r>
              <a:rPr lang="en-AU" dirty="0" smtClean="0">
                <a:solidFill>
                  <a:schemeClr val="bg1"/>
                </a:solidFill>
              </a:rPr>
              <a:t>treatment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2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THE EXTENT OF THE </a:t>
            </a:r>
            <a:r>
              <a:rPr lang="en-AU" sz="2400" b="1" dirty="0" smtClean="0"/>
              <a:t>PROBLEM CONT…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MORBIDITY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CVD is a leading cause of disability – around 1.4 million Australians estimated to have a disability associated with CVD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Accounted for 6% of hospitalisations in 2013-14 (of these 31% were due to Coronary Heart </a:t>
            </a:r>
            <a:r>
              <a:rPr lang="en-AU" dirty="0" smtClean="0">
                <a:solidFill>
                  <a:schemeClr val="bg1"/>
                </a:solidFill>
              </a:rPr>
              <a:t>Disease)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255" y="2747236"/>
            <a:ext cx="3329494" cy="31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CARDIOVASCULAR DISEASE (CVD)</a:t>
            </a:r>
            <a:br>
              <a:rPr lang="en-AU" sz="2400" b="1" dirty="0" smtClean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 smtClean="0"/>
              <a:t>RISK FACTORS AND PROTECTIVE FACTORS FOR CVD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NON-MODIFIABLE RISK FACTORS</a:t>
            </a:r>
            <a:endParaRPr lang="en-AU" b="1" dirty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Family history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Gender (men more affected than </a:t>
            </a:r>
            <a:r>
              <a:rPr lang="en-AU" dirty="0" smtClean="0">
                <a:solidFill>
                  <a:schemeClr val="bg1"/>
                </a:solidFill>
              </a:rPr>
              <a:t>women) </a:t>
            </a:r>
            <a:r>
              <a:rPr lang="en-AU" dirty="0" smtClean="0">
                <a:solidFill>
                  <a:schemeClr val="bg1"/>
                </a:solidFill>
              </a:rPr>
              <a:t>– thought to be due to the hormone oestrogen – it is a protective factor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Advancing age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MODIFIABLE RISK FACTORS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Smoking – risk is doubled by heavy smoking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Raised blood fat levels – diet high in saturated fat can raise blood cholesterol levels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High blood pressure – can overload the heart and blood vessels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Obesity and overweight conditions – contribute to high blood pressure, high blood cholesterol and diabetes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Abdominal obesity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Physical inactivity – increase obesity, high blood pressure and high fat levels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RISK FACTORS AND PROTECTIVE FACTORS FOR </a:t>
            </a:r>
            <a:r>
              <a:rPr lang="en-AU" sz="2400" b="1" dirty="0" smtClean="0"/>
              <a:t>CVD CONT…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dirty="0" smtClean="0">
                <a:solidFill>
                  <a:schemeClr val="bg1"/>
                </a:solidFill>
              </a:rPr>
              <a:t>Other risk factors also exist – not considered as important as they occur as a minority. These include: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Diabetes – this condition damages blood vessels and arteries tend to develop atherosclerosis as a result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Contraceptive pill 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0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RISK FACTORS AND PROTECTIVE FACTORS FOR CVD 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PROTECTIVE FACTORS INCLUDE: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Regular physical activity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Eating a diet low in saturated fat, cholesterol &amp; salt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Low consumption of alcohol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Maintaining a healthy weight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Appropriately managing stress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Avoiding exposure to tobacco smoke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9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 smtClean="0"/>
              <a:t>THE SOCIOCULTURAL, SOCIOECONOMIC &amp; ENVIRONMENTAL DETERMINANTS</a:t>
            </a:r>
            <a:endParaRPr lang="en-AU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520" y="1567018"/>
            <a:ext cx="7712181" cy="37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63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 smtClean="0"/>
              <a:t>GROUPS AT RISK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dirty="0" smtClean="0">
                <a:solidFill>
                  <a:schemeClr val="bg1"/>
                </a:solidFill>
              </a:rPr>
              <a:t>Tobacco smokers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Family history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Hypertension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High fat diet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Aged 65 and over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Males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Blue-collar workers (labourers and tradespeople who may have higher levels of smoking, alcohol consumption and high fat diets)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3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CANCER</a:t>
            </a:r>
            <a:br>
              <a:rPr lang="en-AU" sz="2400" b="1" dirty="0" smtClean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 smtClean="0"/>
              <a:t>OVERVIEW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dirty="0" smtClean="0">
                <a:solidFill>
                  <a:schemeClr val="bg1"/>
                </a:solidFill>
              </a:rPr>
              <a:t>In 2017 – it was estimated that 134 174 cases of cancer would be diagnosed in that year.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Although survival rates are improving (due to early detection strategies and improved treatments), the incidence of several types of cancer is increasing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899" y="2846037"/>
            <a:ext cx="3483637" cy="26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CANCER</a:t>
            </a:r>
            <a:br>
              <a:rPr lang="en-AU" sz="2400" b="1" dirty="0" smtClean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 smtClean="0"/>
              <a:t>NATURE OF THE PROBLEM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>
            <a:normAutofit fontScale="92500" lnSpcReduction="1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Cancer – refers to a diverse group of several hundred diseases with a common feature – the uncontrolled growth and spread of abnormal body cells.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Involves mutation that is believed to originate from a single cell whose genetic material has been influenced or damaged by some foreign agent. This continues and forms a tumour.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Two types of tumour: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Benign tumours – not cancerous. Slow growing and are usually surgically removed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Malignant tumours – cancerous. Spread to other parts of the body and invade healthy tissues. Cause sickness and death.</a:t>
            </a:r>
          </a:p>
          <a:p>
            <a:pPr lvl="1"/>
            <a:endParaRPr lang="en-AU" dirty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Metastases – secondary or new tumours. May develop some distance from the original malignant tumour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Around 90% of cancers are products of an individual’s environment and lifestyle.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Carcinogens – agents that are known to cause cancer: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Chemicals, pollution, radiation, cigarette smoke, dietary factors and alcohol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9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CANCER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NATURE OF THE </a:t>
            </a:r>
            <a:r>
              <a:rPr lang="en-AU" sz="2400" b="1" dirty="0" smtClean="0"/>
              <a:t>PROBLEM CONT…</a:t>
            </a:r>
            <a:endParaRPr lang="en-AU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981" y="2154265"/>
            <a:ext cx="7801758" cy="26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9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4800" b="1" dirty="0" smtClean="0"/>
              <a:t>OVERVIEW</a:t>
            </a:r>
            <a:endParaRPr lang="en-AU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>
            <a:norm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The following figure shows </a:t>
            </a:r>
            <a:r>
              <a:rPr lang="en-AU" sz="1600" dirty="0">
                <a:solidFill>
                  <a:schemeClr val="bg1"/>
                </a:solidFill>
              </a:rPr>
              <a:t>the chronic, but preventable, health problems that contribute </a:t>
            </a:r>
            <a:r>
              <a:rPr lang="en-AU" sz="1600" dirty="0" smtClean="0">
                <a:solidFill>
                  <a:schemeClr val="bg1"/>
                </a:solidFill>
              </a:rPr>
              <a:t>significantly </a:t>
            </a:r>
            <a:r>
              <a:rPr lang="en-AU" sz="1600" dirty="0">
                <a:solidFill>
                  <a:schemeClr val="bg1"/>
                </a:solidFill>
              </a:rPr>
              <a:t>to the burden of disease and illness in the community. </a:t>
            </a:r>
            <a:endParaRPr lang="en-AU" sz="1600" dirty="0" smtClean="0">
              <a:solidFill>
                <a:schemeClr val="bg1"/>
              </a:solidFill>
            </a:endParaRPr>
          </a:p>
          <a:p>
            <a:r>
              <a:rPr lang="en-AU" sz="1600" dirty="0" smtClean="0">
                <a:solidFill>
                  <a:schemeClr val="bg1"/>
                </a:solidFill>
              </a:rPr>
              <a:t>It </a:t>
            </a:r>
            <a:r>
              <a:rPr lang="en-AU" sz="1600" dirty="0">
                <a:solidFill>
                  <a:schemeClr val="bg1"/>
                </a:solidFill>
              </a:rPr>
              <a:t>is possible to </a:t>
            </a:r>
            <a:r>
              <a:rPr lang="en-AU" sz="1600" dirty="0" smtClean="0">
                <a:solidFill>
                  <a:schemeClr val="bg1"/>
                </a:solidFill>
              </a:rPr>
              <a:t>identify:</a:t>
            </a:r>
          </a:p>
          <a:p>
            <a:pPr lvl="1"/>
            <a:r>
              <a:rPr lang="en-AU" sz="1400" dirty="0" smtClean="0">
                <a:solidFill>
                  <a:schemeClr val="bg1"/>
                </a:solidFill>
              </a:rPr>
              <a:t>Risk </a:t>
            </a:r>
            <a:r>
              <a:rPr lang="en-AU" sz="1400" dirty="0">
                <a:solidFill>
                  <a:schemeClr val="bg1"/>
                </a:solidFill>
              </a:rPr>
              <a:t>factors for these diseases and </a:t>
            </a:r>
            <a:r>
              <a:rPr lang="en-AU" sz="1400" dirty="0" smtClean="0">
                <a:solidFill>
                  <a:schemeClr val="bg1"/>
                </a:solidFill>
              </a:rPr>
              <a:t>illnesses</a:t>
            </a:r>
          </a:p>
          <a:p>
            <a:pPr lvl="1"/>
            <a:r>
              <a:rPr lang="en-AU" sz="1400" dirty="0" smtClean="0">
                <a:solidFill>
                  <a:schemeClr val="bg1"/>
                </a:solidFill>
              </a:rPr>
              <a:t>Determinants of health</a:t>
            </a:r>
          </a:p>
          <a:p>
            <a:pPr lvl="1"/>
            <a:r>
              <a:rPr lang="en-AU" sz="1400" dirty="0" smtClean="0">
                <a:solidFill>
                  <a:schemeClr val="bg1"/>
                </a:solidFill>
              </a:rPr>
              <a:t>and ways that behaviours can be modified to help reduce the impact.</a:t>
            </a:r>
          </a:p>
          <a:p>
            <a:r>
              <a:rPr lang="en-AU" sz="1600" dirty="0" smtClean="0">
                <a:solidFill>
                  <a:schemeClr val="bg1"/>
                </a:solidFill>
              </a:rPr>
              <a:t>If health authorities and governments give priority to combating the high prevalence of such diseases </a:t>
            </a:r>
            <a:r>
              <a:rPr lang="en-AU" sz="1600" dirty="0">
                <a:solidFill>
                  <a:schemeClr val="bg1"/>
                </a:solidFill>
              </a:rPr>
              <a:t>and illnesses, the health status of Australians is likely to be improved.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080" y="3408947"/>
            <a:ext cx="3635881" cy="2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CANCER</a:t>
            </a:r>
            <a:br>
              <a:rPr lang="en-AU" sz="2400" b="1" dirty="0" smtClean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 smtClean="0"/>
              <a:t>EXTENT OF THE PROBLEM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>
            <a:normAutofit lnSpcReduction="1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Prevalence of cancer in the Australian population is increasing.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Cancer Australia estimates: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One in two males and females will develop cancer before the age 85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Cancer contributed to 19% of the total disease burden in Australia.</a:t>
            </a:r>
          </a:p>
          <a:p>
            <a:pPr lvl="1"/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INCIDENCE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Is the only major cause of death in Australia that is increasing in incidence in both sexes.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Most significant increases in: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Breast, skin and melanoma, prostate cancer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Main reasons include: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Ageing population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Better detection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New diagnostic technology and screening programs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Better reporting of cancer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7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CANCER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EXTENT OF THE </a:t>
            </a:r>
            <a:r>
              <a:rPr lang="en-AU" sz="2400" b="1" dirty="0" smtClean="0"/>
              <a:t>PROBLEM CONT…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dirty="0" smtClean="0">
                <a:solidFill>
                  <a:schemeClr val="bg1"/>
                </a:solidFill>
              </a:rPr>
              <a:t>Most common cancers in Australia are: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Non-melanoma skin cancers</a:t>
            </a:r>
          </a:p>
          <a:p>
            <a:pPr lvl="1"/>
            <a:endParaRPr lang="en-AU" dirty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Most frequently occurring life-threatening cancers include: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Prostate, colorectal, melanoma and lung cancer in men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Breast, colorectal, melanoma and lung cancer in women</a:t>
            </a:r>
          </a:p>
          <a:p>
            <a:pPr lvl="1"/>
            <a:endParaRPr lang="en-AU" dirty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Cancers occur more frequently in males – except among young and middle aged women (25 – 54). This age group is 3 times higher than males due to prevalence in female cancers (cervix, breast, ovary and uterus)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CANCER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EXTENT OF THE </a:t>
            </a:r>
            <a:r>
              <a:rPr lang="en-AU" sz="2400" b="1" dirty="0" smtClean="0"/>
              <a:t>PROBLEM CONT…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MORTALITY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All forms of cancer accounted for around 30% of all deaths in Australia 2017 (more male than female deaths)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Lung cancer – major cause of death. Declined in males and increased in females. Male rates are still 3 times higher than women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Overall mortality fell slightly from 1991 – 2017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Cervical cancer decreased – due to success of National Cervical Cancer Screening Program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Cancer mortality rates could be reduced by changes to lifestyle, increased knowledge and awareness of risk factors and symptoms, effective screen and early detection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9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CANCER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EXTENT OF THE PROBLEM CONT…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8962" y="1456531"/>
            <a:ext cx="64579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6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LUNG CANCER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>
            <a:normAutofit/>
          </a:bodyPr>
          <a:lstStyle/>
          <a:p>
            <a:r>
              <a:rPr lang="en-AU" sz="1800" dirty="0" smtClean="0">
                <a:solidFill>
                  <a:schemeClr val="bg1"/>
                </a:solidFill>
              </a:rPr>
              <a:t>Currently the leading cause of deaths in Australia for men and women (largely preventable)</a:t>
            </a:r>
          </a:p>
          <a:p>
            <a:r>
              <a:rPr lang="en-AU" sz="1800" dirty="0" smtClean="0">
                <a:solidFill>
                  <a:schemeClr val="bg1"/>
                </a:solidFill>
              </a:rPr>
              <a:t>Most commonly occurring type of cancer</a:t>
            </a:r>
          </a:p>
          <a:p>
            <a:r>
              <a:rPr lang="en-AU" sz="1800" dirty="0" smtClean="0">
                <a:solidFill>
                  <a:schemeClr val="bg1"/>
                </a:solidFill>
              </a:rPr>
              <a:t>Female death rate is increasing (whilst it is lower than men)</a:t>
            </a:r>
          </a:p>
          <a:p>
            <a:r>
              <a:rPr lang="en-AU" sz="1800" dirty="0" smtClean="0">
                <a:solidFill>
                  <a:schemeClr val="bg1"/>
                </a:solidFill>
              </a:rPr>
              <a:t>10 times more likely developing lung cancer among smokers than non-smokers</a:t>
            </a:r>
          </a:p>
          <a:p>
            <a:r>
              <a:rPr lang="en-AU" sz="1800" dirty="0" smtClean="0">
                <a:solidFill>
                  <a:schemeClr val="bg1"/>
                </a:solidFill>
              </a:rPr>
              <a:t>Non-smokers (occupational hazards, air pollution and other environmental factors)</a:t>
            </a:r>
            <a:endParaRPr lang="en-AU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987" y="3253964"/>
            <a:ext cx="2696030" cy="26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8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BREAST CANCER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dirty="0" smtClean="0">
                <a:solidFill>
                  <a:schemeClr val="bg1"/>
                </a:solidFill>
              </a:rPr>
              <a:t>Second most common cause of cancer-related death in Australian women (only exceeded by lung cancer)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Identified as the underlying cause of death in 2016 for 2976 women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– affects 1 in 8 women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Risk and incidence increases with age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No know cause – however a number of factors increase the risk: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Increasing age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Family history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High fat diet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Obesity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Menstruation starting at an early age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Late menopause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Late first pregnancy or not having children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Regular self examination (women over 30) and mammographic screening (women over 50) are vital to reduce mortality</a:t>
            </a:r>
          </a:p>
        </p:txBody>
      </p:sp>
    </p:spTree>
    <p:extLst>
      <p:ext uri="{BB962C8B-B14F-4D97-AF65-F5344CB8AC3E}">
        <p14:creationId xmlns:p14="http://schemas.microsoft.com/office/powerpoint/2010/main" val="3869326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SKIN CANCER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dirty="0" smtClean="0">
                <a:solidFill>
                  <a:schemeClr val="bg1"/>
                </a:solidFill>
              </a:rPr>
              <a:t>Skin cancer and sun spots – most common of all skin diseases affecting Australians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Skin cancer rates are the highest in the world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Incidence – due to prolonged exposure to UV radiation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Approx. 50% of lifetime exposure occurs in early childhood and adolescent years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More common types (not usually fatal – known as non-melanoma: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Basal cell carcinoma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Squamous cell carcinoma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Malignant melanoma deaths could be avoided through skin protection and early detection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Most common in both sexes – 10-59 years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Malignant melanoma will spread to other parts of the body if undetected and not treated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9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SKIN CANCER CONT…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dirty="0" smtClean="0">
                <a:solidFill>
                  <a:schemeClr val="bg1"/>
                </a:solidFill>
              </a:rPr>
              <a:t>According to Cancer Council of Australia – over 2000 Australians die from melanoma and non-melanoma skin cancer each year.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462" y="1395536"/>
            <a:ext cx="5532895" cy="46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72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RISK FACTORS &amp; PROTECTIVE FACTORS FOR CANCER</a:t>
            </a:r>
            <a:br>
              <a:rPr lang="en-AU" sz="2400" b="1" dirty="0" smtClean="0"/>
            </a:br>
            <a:r>
              <a:rPr lang="en-AU" sz="2400" b="1" dirty="0" smtClean="0"/>
              <a:t>(LUNG, BREAST &amp; SKIN)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MAJOR RISK FACTORS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bg1"/>
                </a:solidFill>
              </a:rPr>
              <a:t>Lung Cancer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Tobacco smoking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Occupational exposure to cancer-causing agents (carcinogens like asbestos)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Air pollution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bg1"/>
                </a:solidFill>
              </a:rPr>
              <a:t>Breast Cancer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Family history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High fat diet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Early onset menstruation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Late menopause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Obesity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Benign breast disease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Late first pregnancy or childlessness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bg1"/>
                </a:solidFill>
              </a:rPr>
              <a:t>Skin cancer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Fair skin, red hair and blue eyes combined with residence in high sun exposure areas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High number of hours in sun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Prolonged exposure – especially as a child/adolescent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Number and types of moles on skin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30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RISK FACTORS &amp; PROTECTIVE FACTORS FOR CANCER (LUNG, BREAST &amp; SKIN) CONT…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MAJOR PROTECTIVE FACTORS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bg1"/>
                </a:solidFill>
              </a:rPr>
              <a:t>Lung Cancer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Avoid exposure to tobacco smoke and hazardous materials such as asbestos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bg1"/>
                </a:solidFill>
              </a:rPr>
              <a:t>Breast Cancer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Diet high in fruits and vegetables, low in fat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Practise self-examination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Regular mammograms if over 50 years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bg1"/>
                </a:solidFill>
              </a:rPr>
              <a:t>Skin Cancer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Avoid exposure to strong sunlight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Reduce exposure – wear hat, sunscreen, protective clothing and sunglasses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3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CARDIOVASCULAR DISEASE (CVD)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OVERVIEW: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Refers to damage to or disease of the heart, arteries, veins and/or smaller blood vessels.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Is a major health and economic burden on Australia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One of the leading causes of sickness and death in Australia (almost 30% of all deaths in 2015)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Significant differences in incidence and prevalence among population subgroups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For </a:t>
            </a:r>
            <a:r>
              <a:rPr lang="en-AU" dirty="0" err="1" smtClean="0">
                <a:solidFill>
                  <a:schemeClr val="bg1"/>
                </a:solidFill>
              </a:rPr>
              <a:t>eg</a:t>
            </a:r>
            <a:r>
              <a:rPr lang="en-AU" dirty="0" smtClean="0">
                <a:solidFill>
                  <a:schemeClr val="bg1"/>
                </a:solidFill>
              </a:rPr>
              <a:t> Males are more likely than females to die from the disease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Indigenous people </a:t>
            </a:r>
            <a:r>
              <a:rPr lang="en-AU" dirty="0" smtClean="0">
                <a:solidFill>
                  <a:schemeClr val="bg1"/>
                </a:solidFill>
              </a:rPr>
              <a:t>die </a:t>
            </a:r>
            <a:r>
              <a:rPr lang="en-AU" dirty="0" smtClean="0">
                <a:solidFill>
                  <a:schemeClr val="bg1"/>
                </a:solidFill>
              </a:rPr>
              <a:t>from the disease at twice the rate of the total population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THE SOCIOCULTURAL, SOCIOECONOMIC &amp; ENVIRONMENTAL DETERMINANTS</a:t>
            </a:r>
            <a:endParaRPr lang="en-AU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7372" y="1447005"/>
            <a:ext cx="7691374" cy="42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3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/>
              <a:t>GROUPS AT RISK</a:t>
            </a:r>
            <a:br>
              <a:rPr lang="en-AU" sz="2400" b="1" dirty="0" smtClean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 smtClean="0"/>
              <a:t>CANCER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>
            <a:normAutofit fontScale="92500" lnSpcReduction="2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Cancer is a significant cause of death in all age groups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</a:rPr>
              <a:t>Groups at higher risk of developing various cancers: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bg1"/>
                </a:solidFill>
              </a:rPr>
              <a:t>Lung Cancer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Cigarette smokers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Exposure to occupational or environmental hazards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Blue-collar occupations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Men and women aged over 50 years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bg1"/>
                </a:solidFill>
              </a:rPr>
              <a:t>Breast Cancer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Women who have never given birth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Obese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Over 50 years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Direct relative with breast cancer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Women who don’t practise self examinations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Early menstruation, late menopause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bg1"/>
                </a:solidFill>
              </a:rPr>
              <a:t>Skin Cancer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Fair skin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Lower latitudes (live closer to the equator)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Outdoor occupations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Too much time in sun without protection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</a:t>
            </a:r>
            <a:r>
              <a:rPr lang="en-AU" sz="2400" b="1" dirty="0" smtClean="0"/>
              <a:t>)</a:t>
            </a:r>
            <a:br>
              <a:rPr lang="en-AU" sz="2400" b="1" dirty="0" smtClean="0"/>
            </a:br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400" b="1" dirty="0" smtClean="0"/>
              <a:t>NATURE OF THE PROBLEM 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dirty="0" smtClean="0">
                <a:solidFill>
                  <a:schemeClr val="bg1"/>
                </a:solidFill>
              </a:rPr>
              <a:t>3 main forms of this disease are: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Coronary </a:t>
            </a:r>
            <a:r>
              <a:rPr lang="en-AU" dirty="0" smtClean="0">
                <a:solidFill>
                  <a:schemeClr val="bg1"/>
                </a:solidFill>
              </a:rPr>
              <a:t>Heart </a:t>
            </a:r>
            <a:r>
              <a:rPr lang="en-AU" dirty="0" smtClean="0">
                <a:solidFill>
                  <a:schemeClr val="bg1"/>
                </a:solidFill>
              </a:rPr>
              <a:t>Disease – poor supply of blood to the muscular walls of the heart by its own blood supply vessels, the coronary arteries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Stroke – interruption of the supply of blood to the brain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Peripheral Vascular Disease – disease of the arteries, arterioles and capillaries that affect the limbs, usually reducing blood supply to the legs.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CVD is most evident as: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Stroke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Heart attack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Angina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Heart failure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Peripheral vascular disease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Atherosclerosis is the underlying cause of most of these conditions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NATURE OF THE PROBLEM </a:t>
            </a:r>
            <a:r>
              <a:rPr lang="en-AU" sz="2400" b="1" dirty="0" smtClean="0"/>
              <a:t>CONT…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b="1" dirty="0" smtClean="0">
                <a:solidFill>
                  <a:schemeClr val="bg1"/>
                </a:solidFill>
              </a:rPr>
              <a:t>ATHEROSCLEROSIS </a:t>
            </a:r>
            <a:r>
              <a:rPr lang="en-AU" dirty="0" smtClean="0">
                <a:solidFill>
                  <a:schemeClr val="bg1"/>
                </a:solidFill>
              </a:rPr>
              <a:t>– build up of fatty and/or fibrous material on the interior walls of the arteries.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Build up (often plaque – caused by presence of cholesterol) hinders flow of blood to the body’s tissues – also increase blood pressure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Can occur in any artery – greatest threat when it occurs in arteries leading to the brain, eyes, legs or heart.</a:t>
            </a:r>
          </a:p>
          <a:p>
            <a:endParaRPr lang="en-AU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667" y="3408947"/>
            <a:ext cx="4544420" cy="23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NATURE OF THE PROBLEM 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b="1" dirty="0" smtClean="0">
                <a:solidFill>
                  <a:schemeClr val="bg1"/>
                </a:solidFill>
              </a:rPr>
              <a:t>ARTERIOSCLEROSIS</a:t>
            </a:r>
            <a:r>
              <a:rPr lang="en-AU" dirty="0" smtClean="0">
                <a:solidFill>
                  <a:schemeClr val="bg1"/>
                </a:solidFill>
              </a:rPr>
              <a:t> – hardening of the arteries. Is a degenerative disease associated with the process of ageing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As the fatty or fibrous deposits build up – arteries become harder and less elastic</a:t>
            </a:r>
          </a:p>
          <a:p>
            <a:r>
              <a:rPr lang="en-AU" b="1" dirty="0" smtClean="0">
                <a:solidFill>
                  <a:schemeClr val="bg1"/>
                </a:solidFill>
              </a:rPr>
              <a:t>CORONARY HEART DISEASE</a:t>
            </a:r>
            <a:r>
              <a:rPr lang="en-AU" dirty="0" smtClean="0">
                <a:solidFill>
                  <a:schemeClr val="bg1"/>
                </a:solidFill>
              </a:rPr>
              <a:t> – also called ischaemic heart disease manifests as a heart attack or angina</a:t>
            </a:r>
          </a:p>
          <a:p>
            <a:r>
              <a:rPr lang="en-AU" b="1" dirty="0" smtClean="0">
                <a:solidFill>
                  <a:schemeClr val="bg1"/>
                </a:solidFill>
              </a:rPr>
              <a:t>HEART ATTACK</a:t>
            </a:r>
            <a:r>
              <a:rPr lang="en-AU" dirty="0" smtClean="0">
                <a:solidFill>
                  <a:schemeClr val="bg1"/>
                </a:solidFill>
              </a:rPr>
              <a:t> – also known as a myocardial infarction, coronary thrombosis and coronary occlusion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Caused by complete closure of a coronary artery atherosclerosis or a blood clot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738" y="3759096"/>
            <a:ext cx="2748224" cy="21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NATURE OF THE PROBLEM 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b="1" dirty="0" smtClean="0">
                <a:solidFill>
                  <a:schemeClr val="bg1"/>
                </a:solidFill>
              </a:rPr>
              <a:t>ANGINA PECTORIS</a:t>
            </a:r>
            <a:r>
              <a:rPr lang="en-AU" dirty="0" smtClean="0">
                <a:solidFill>
                  <a:schemeClr val="bg1"/>
                </a:solidFill>
              </a:rPr>
              <a:t> – chest pain that occurs when the heart has an insufficient supply of oxygenated blood (not really a disease - more a symptom of oxygen deprivation)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Generally caused by coronary atherosclerosis</a:t>
            </a:r>
          </a:p>
          <a:p>
            <a:r>
              <a:rPr lang="en-AU" b="1" dirty="0" smtClean="0">
                <a:solidFill>
                  <a:schemeClr val="bg1"/>
                </a:solidFill>
              </a:rPr>
              <a:t>STROKE</a:t>
            </a:r>
            <a:r>
              <a:rPr lang="en-AU" dirty="0" smtClean="0">
                <a:solidFill>
                  <a:schemeClr val="bg1"/>
                </a:solidFill>
              </a:rPr>
              <a:t> – a blockage of the blood flow to the brain (known as a cerebrovascular accident)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occurs from an interruption of blood supply (clot) or burst blood vessel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Hypertension is a risk factor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441" y="3046089"/>
            <a:ext cx="2989386" cy="28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NATURE OF THE PROBLEM 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b="1" dirty="0" smtClean="0">
                <a:solidFill>
                  <a:schemeClr val="bg1"/>
                </a:solidFill>
              </a:rPr>
              <a:t>HEART FAILURE</a:t>
            </a:r>
            <a:r>
              <a:rPr lang="en-AU" dirty="0" smtClean="0">
                <a:solidFill>
                  <a:schemeClr val="bg1"/>
                </a:solidFill>
              </a:rPr>
              <a:t> – inability to cater for the demands placed on heart during everyday life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Atherosclerosis, heart attacks, high blood pressure, defective heart valves and infections – affect the hearts ability to supply oxygen rich blood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Heart is unable to compensate for the damaged caused by one of the above problems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114" y="2890324"/>
            <a:ext cx="4700117" cy="28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46651"/>
            <a:ext cx="3416968" cy="3681067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CARDIOVASCULAR DISEASE (CVD)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NATURE OF THE PROBLEM 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4" y="753979"/>
            <a:ext cx="7876674" cy="5309937"/>
          </a:xfrm>
        </p:spPr>
        <p:txBody>
          <a:bodyPr anchor="t"/>
          <a:lstStyle/>
          <a:p>
            <a:r>
              <a:rPr lang="en-AU" b="1" dirty="0" smtClean="0">
                <a:solidFill>
                  <a:schemeClr val="bg1"/>
                </a:solidFill>
              </a:rPr>
              <a:t>PERIPHERAL VASCULAR DISEASE</a:t>
            </a:r>
            <a:r>
              <a:rPr lang="en-AU" dirty="0" smtClean="0">
                <a:solidFill>
                  <a:schemeClr val="bg1"/>
                </a:solidFill>
              </a:rPr>
              <a:t> – is the result of reduced blood flow to the legs and feet (usually due to atherosclerosis and/or </a:t>
            </a:r>
            <a:r>
              <a:rPr lang="en-AU" dirty="0" smtClean="0">
                <a:solidFill>
                  <a:schemeClr val="bg1"/>
                </a:solidFill>
              </a:rPr>
              <a:t>arteriosclerosis)</a:t>
            </a:r>
            <a:endParaRPr lang="en-AU" b="1" dirty="0">
              <a:solidFill>
                <a:schemeClr val="bg1"/>
              </a:solidFill>
            </a:endParaRP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Usually affects the arteries, arterioles and capillaries of legs and feet and results in cramping feeling and tingling sensations.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Can lead to gangrene and amputation of foot or limb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9/10 people with PVD are smokers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08" y="2971904"/>
            <a:ext cx="2795103" cy="29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787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 to Know Your Classmate_SL_v5" id="{F7BDBF93-F99E-477E-80E5-70B80526AC74}" vid="{0E473229-F23F-4015-B78F-8AF7719C5B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0A2498-0E80-4BD8-B955-2DA7BEA40D5A}">
  <ds:schemaRefs>
    <ds:schemaRef ds:uri="http://schemas.microsoft.com/sharepoint/v3"/>
    <ds:schemaRef ds:uri="http://purl.org/dc/dcmitype/"/>
    <ds:schemaRef ds:uri="fb0879af-3eba-417a-a55a-ffe6dcd6ca77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6dc4bcd6-49db-4c07-9060-8acfc67cef9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165FA1-54F4-4811-8922-8A0B39611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96E4C0-B315-4C7B-B90A-75B6C747CB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2131</Words>
  <Application>Microsoft Office PowerPoint</Application>
  <PresentationFormat>Widescreen</PresentationFormat>
  <Paragraphs>247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 2</vt:lpstr>
      <vt:lpstr>Frame</vt:lpstr>
      <vt:lpstr>HIGH LEVELS OF PREVENTABLE CHRONIC DISEASE, INJURY AND MENTAL HEALTH PROBLEMS</vt:lpstr>
      <vt:lpstr>OVERVIEW</vt:lpstr>
      <vt:lpstr>CARDIOVASCULAR DISEASE (CVD)</vt:lpstr>
      <vt:lpstr>CARDIOVASCULAR DISEASE (CVD)  NATURE OF THE PROBLEM </vt:lpstr>
      <vt:lpstr>CARDIOVASCULAR DISEASE (CVD)  NATURE OF THE PROBLEM CONT…</vt:lpstr>
      <vt:lpstr>CARDIOVASCULAR DISEASE (CVD)  NATURE OF THE PROBLEM CONT…</vt:lpstr>
      <vt:lpstr>CARDIOVASCULAR DISEASE (CVD)  NATURE OF THE PROBLEM CONT…</vt:lpstr>
      <vt:lpstr>CARDIOVASCULAR DISEASE (CVD)  NATURE OF THE PROBLEM CONT…</vt:lpstr>
      <vt:lpstr>CARDIOVASCULAR DISEASE (CVD)  NATURE OF THE PROBLEM CONT…</vt:lpstr>
      <vt:lpstr> CARDIOVASCULAR DISEASE (CVD)  THE EXTENT OF THE PROBLEM</vt:lpstr>
      <vt:lpstr>CARDIOVASCULAR DISEASE (CVD)  THE EXTENT OF THE PROBLEM CONT…</vt:lpstr>
      <vt:lpstr>CARDIOVASCULAR DISEASE (CVD)  RISK FACTORS AND PROTECTIVE FACTORS FOR CVD</vt:lpstr>
      <vt:lpstr>CARDIOVASCULAR DISEASE (CVD)  RISK FACTORS AND PROTECTIVE FACTORS FOR CVD CONT…</vt:lpstr>
      <vt:lpstr>CARDIOVASCULAR DISEASE (CVD)  RISK FACTORS AND PROTECTIVE FACTORS FOR CVD CONT…</vt:lpstr>
      <vt:lpstr>CARDIOVASCULAR DISEASE (CVD)  THE SOCIOCULTURAL, SOCIOECONOMIC &amp; ENVIRONMENTAL DETERMINANTS</vt:lpstr>
      <vt:lpstr>CARDIOVASCULAR DISEASE (CVD)  GROUPS AT RISK</vt:lpstr>
      <vt:lpstr>CANCER  OVERVIEW</vt:lpstr>
      <vt:lpstr>CANCER  NATURE OF THE PROBLEM</vt:lpstr>
      <vt:lpstr>CANCER  NATURE OF THE PROBLEM CONT…</vt:lpstr>
      <vt:lpstr>CANCER  EXTENT OF THE PROBLEM</vt:lpstr>
      <vt:lpstr>CANCER  EXTENT OF THE PROBLEM CONT…</vt:lpstr>
      <vt:lpstr>CANCER  EXTENT OF THE PROBLEM CONT…</vt:lpstr>
      <vt:lpstr>CANCER  EXTENT OF THE PROBLEM CONT…</vt:lpstr>
      <vt:lpstr>LUNG CANCER</vt:lpstr>
      <vt:lpstr>BREAST CANCER</vt:lpstr>
      <vt:lpstr>SKIN CANCER</vt:lpstr>
      <vt:lpstr>SKIN CANCER CONT…</vt:lpstr>
      <vt:lpstr>RISK FACTORS &amp; PROTECTIVE FACTORS FOR CANCER (LUNG, BREAST &amp; SKIN)</vt:lpstr>
      <vt:lpstr>RISK FACTORS &amp; PROTECTIVE FACTORS FOR CANCER (LUNG, BREAST &amp; SKIN) CONT…</vt:lpstr>
      <vt:lpstr>THE SOCIOCULTURAL, SOCIOECONOMIC &amp; ENVIRONMENTAL DETERMINANTS</vt:lpstr>
      <vt:lpstr>GROUPS AT RISK  CANCER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2018-09-12T03:15:57Z</dcterms:created>
  <dcterms:modified xsi:type="dcterms:W3CDTF">2018-10-28T23:54:40Z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