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56" r:id="rId3"/>
    <p:sldMasterId id="2147483780" r:id="rId4"/>
    <p:sldMasterId id="2147483792" r:id="rId5"/>
  </p:sldMasterIdLst>
  <p:notesMasterIdLst>
    <p:notesMasterId r:id="rId25"/>
  </p:notesMasterIdLst>
  <p:sldIdLst>
    <p:sldId id="296" r:id="rId6"/>
    <p:sldId id="316" r:id="rId7"/>
    <p:sldId id="297" r:id="rId8"/>
    <p:sldId id="298" r:id="rId9"/>
    <p:sldId id="299" r:id="rId10"/>
    <p:sldId id="261" r:id="rId11"/>
    <p:sldId id="262" r:id="rId12"/>
    <p:sldId id="300" r:id="rId13"/>
    <p:sldId id="314" r:id="rId14"/>
    <p:sldId id="265" r:id="rId15"/>
    <p:sldId id="311" r:id="rId16"/>
    <p:sldId id="305" r:id="rId17"/>
    <p:sldId id="312" r:id="rId18"/>
    <p:sldId id="315" r:id="rId19"/>
    <p:sldId id="302" r:id="rId20"/>
    <p:sldId id="313" r:id="rId21"/>
    <p:sldId id="303" r:id="rId22"/>
    <p:sldId id="317" r:id="rId23"/>
    <p:sldId id="3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127" d="100"/>
          <a:sy n="127" d="100"/>
        </p:scale>
        <p:origin x="2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6A0B6-9503-484E-AD56-F7B99BA60EF4}" type="doc">
      <dgm:prSet loTypeId="urn:microsoft.com/office/officeart/2005/8/layout/default#1" loCatId="list" qsTypeId="urn:microsoft.com/office/officeart/2005/8/quickstyle/3d2" qsCatId="3D" csTypeId="urn:microsoft.com/office/officeart/2005/8/colors/colorful1#1" csCatId="colorful" phldr="1"/>
      <dgm:spPr/>
      <dgm:t>
        <a:bodyPr/>
        <a:lstStyle/>
        <a:p>
          <a:endParaRPr lang="en-AU"/>
        </a:p>
      </dgm:t>
    </dgm:pt>
    <dgm:pt modelId="{7CC4109E-9013-4A88-9E34-70220469189F}">
      <dgm:prSet phldrT="[Text]"/>
      <dgm:spPr/>
      <dgm:t>
        <a:bodyPr/>
        <a:lstStyle/>
        <a:p>
          <a:r>
            <a:rPr lang="en-AU" b="1" dirty="0" smtClean="0"/>
            <a:t>Monitoring the major causes of sickness and death to identify any emerging issues and inequalities between group</a:t>
          </a:r>
          <a:endParaRPr lang="en-AU" b="1" dirty="0"/>
        </a:p>
      </dgm:t>
    </dgm:pt>
    <dgm:pt modelId="{D94BAE5F-C9FA-43DD-A998-4E5AB6A23787}" type="parTrans" cxnId="{FADE3BD4-5BFF-4535-96D5-47C1E4E1CC75}">
      <dgm:prSet/>
      <dgm:spPr/>
      <dgm:t>
        <a:bodyPr/>
        <a:lstStyle/>
        <a:p>
          <a:endParaRPr lang="en-AU"/>
        </a:p>
      </dgm:t>
    </dgm:pt>
    <dgm:pt modelId="{F90C5B4C-031D-4C03-982C-F16FE4BB46C0}" type="sibTrans" cxnId="{FADE3BD4-5BFF-4535-96D5-47C1E4E1CC75}">
      <dgm:prSet/>
      <dgm:spPr/>
      <dgm:t>
        <a:bodyPr/>
        <a:lstStyle/>
        <a:p>
          <a:endParaRPr lang="en-AU"/>
        </a:p>
      </dgm:t>
    </dgm:pt>
    <dgm:pt modelId="{81B8A853-60E4-47AE-9960-62B4B911CE8C}">
      <dgm:prSet phldrT="[Text]"/>
      <dgm:spPr/>
      <dgm:t>
        <a:bodyPr/>
        <a:lstStyle/>
        <a:p>
          <a:r>
            <a:rPr lang="en-AU" b="1" dirty="0" smtClean="0"/>
            <a:t>Identifying areas of need so that speciﬁc prevention and treatment interventions can be speciﬁcally targeted</a:t>
          </a:r>
          <a:endParaRPr lang="en-AU" b="1" dirty="0"/>
        </a:p>
      </dgm:t>
    </dgm:pt>
    <dgm:pt modelId="{256612CC-A615-4B1F-8743-33A5045A90B2}" type="parTrans" cxnId="{C9F7CE13-183B-42CE-AD2F-DD94D8146C7B}">
      <dgm:prSet/>
      <dgm:spPr/>
      <dgm:t>
        <a:bodyPr/>
        <a:lstStyle/>
        <a:p>
          <a:endParaRPr lang="en-AU"/>
        </a:p>
      </dgm:t>
    </dgm:pt>
    <dgm:pt modelId="{353763FD-4AF6-405C-8D85-935547AC9EAB}" type="sibTrans" cxnId="{C9F7CE13-183B-42CE-AD2F-DD94D8146C7B}">
      <dgm:prSet/>
      <dgm:spPr/>
      <dgm:t>
        <a:bodyPr/>
        <a:lstStyle/>
        <a:p>
          <a:endParaRPr lang="en-AU"/>
        </a:p>
      </dgm:t>
    </dgm:pt>
    <dgm:pt modelId="{C9455FA5-141B-4F1C-BAE3-CFC70A5A8AD5}">
      <dgm:prSet phldrT="[Text]"/>
      <dgm:spPr/>
      <dgm:t>
        <a:bodyPr/>
        <a:lstStyle/>
        <a:p>
          <a:r>
            <a:rPr lang="en-AU" b="1" dirty="0" smtClean="0"/>
            <a:t>Determining priority areas for the allocation of government funding</a:t>
          </a:r>
          <a:endParaRPr lang="en-AU" b="1" dirty="0"/>
        </a:p>
      </dgm:t>
    </dgm:pt>
    <dgm:pt modelId="{C8B52DA0-CBE7-4365-8F7F-6A52A3F34835}" type="parTrans" cxnId="{4432D6D0-F7CA-4D07-8F28-9A98E8C4B240}">
      <dgm:prSet/>
      <dgm:spPr/>
      <dgm:t>
        <a:bodyPr/>
        <a:lstStyle/>
        <a:p>
          <a:endParaRPr lang="en-AU"/>
        </a:p>
      </dgm:t>
    </dgm:pt>
    <dgm:pt modelId="{9165C63B-5361-4AE1-8B4F-FFD1CEEF0FEF}" type="sibTrans" cxnId="{4432D6D0-F7CA-4D07-8F28-9A98E8C4B240}">
      <dgm:prSet/>
      <dgm:spPr/>
      <dgm:t>
        <a:bodyPr/>
        <a:lstStyle/>
        <a:p>
          <a:endParaRPr lang="en-AU"/>
        </a:p>
      </dgm:t>
    </dgm:pt>
    <dgm:pt modelId="{EB98B8BC-533D-4559-BDBD-8E810D43D3FF}">
      <dgm:prSet phldrT="[Text]"/>
      <dgm:spPr/>
      <dgm:t>
        <a:bodyPr/>
        <a:lstStyle/>
        <a:p>
          <a:r>
            <a:rPr lang="en-AU" b="1" dirty="0" smtClean="0"/>
            <a:t>Monitoring the use of health care services and facilities  evaluating the eﬀectiveness of any prevention and treatment programs</a:t>
          </a:r>
          <a:endParaRPr lang="en-AU" b="1" dirty="0"/>
        </a:p>
      </dgm:t>
    </dgm:pt>
    <dgm:pt modelId="{64D0BE53-9D52-4D26-A7BC-AB7D2DF599DE}" type="parTrans" cxnId="{F95606FB-382F-49DF-9EAF-84536412ECDB}">
      <dgm:prSet/>
      <dgm:spPr/>
      <dgm:t>
        <a:bodyPr/>
        <a:lstStyle/>
        <a:p>
          <a:endParaRPr lang="en-AU"/>
        </a:p>
      </dgm:t>
    </dgm:pt>
    <dgm:pt modelId="{78A7C997-EEDF-4272-B06A-1822EA405605}" type="sibTrans" cxnId="{F95606FB-382F-49DF-9EAF-84536412ECDB}">
      <dgm:prSet/>
      <dgm:spPr/>
      <dgm:t>
        <a:bodyPr/>
        <a:lstStyle/>
        <a:p>
          <a:endParaRPr lang="en-AU"/>
        </a:p>
      </dgm:t>
    </dgm:pt>
    <dgm:pt modelId="{7FF73515-BA07-461A-8FCC-2E10116613B2}">
      <dgm:prSet phldrT="[Text]"/>
      <dgm:spPr/>
      <dgm:t>
        <a:bodyPr/>
        <a:lstStyle/>
        <a:p>
          <a:r>
            <a:rPr lang="en-AU" b="1" dirty="0" smtClean="0"/>
            <a:t> Monitoring the use of health care services and facilities</a:t>
          </a:r>
          <a:endParaRPr lang="en-AU" b="1" dirty="0"/>
        </a:p>
      </dgm:t>
    </dgm:pt>
    <dgm:pt modelId="{5FA1B5E8-8870-47CF-A174-E3A8CFF7BE6D}" type="parTrans" cxnId="{DFEADC44-39F1-42D3-B2BF-0A57E522137D}">
      <dgm:prSet/>
      <dgm:spPr/>
      <dgm:t>
        <a:bodyPr/>
        <a:lstStyle/>
        <a:p>
          <a:endParaRPr lang="en-AU"/>
        </a:p>
      </dgm:t>
    </dgm:pt>
    <dgm:pt modelId="{F2162392-863C-4C53-8682-23E3D822D12E}" type="sibTrans" cxnId="{DFEADC44-39F1-42D3-B2BF-0A57E522137D}">
      <dgm:prSet/>
      <dgm:spPr/>
      <dgm:t>
        <a:bodyPr/>
        <a:lstStyle/>
        <a:p>
          <a:endParaRPr lang="en-AU"/>
        </a:p>
      </dgm:t>
    </dgm:pt>
    <dgm:pt modelId="{41EB93B9-6515-4F95-81CA-C34779223077}" type="pres">
      <dgm:prSet presAssocID="{0C86A0B6-9503-484E-AD56-F7B99BA60EF4}" presName="diagram" presStyleCnt="0">
        <dgm:presLayoutVars>
          <dgm:dir/>
          <dgm:resizeHandles val="exact"/>
        </dgm:presLayoutVars>
      </dgm:prSet>
      <dgm:spPr/>
      <dgm:t>
        <a:bodyPr/>
        <a:lstStyle/>
        <a:p>
          <a:endParaRPr lang="en-AU"/>
        </a:p>
      </dgm:t>
    </dgm:pt>
    <dgm:pt modelId="{B22FB934-8F90-4C24-984D-292E3611F2F3}" type="pres">
      <dgm:prSet presAssocID="{7CC4109E-9013-4A88-9E34-70220469189F}" presName="node" presStyleLbl="node1" presStyleIdx="0" presStyleCnt="5" custScaleX="116453" custScaleY="139791">
        <dgm:presLayoutVars>
          <dgm:bulletEnabled val="1"/>
        </dgm:presLayoutVars>
      </dgm:prSet>
      <dgm:spPr/>
      <dgm:t>
        <a:bodyPr/>
        <a:lstStyle/>
        <a:p>
          <a:endParaRPr lang="en-AU"/>
        </a:p>
      </dgm:t>
    </dgm:pt>
    <dgm:pt modelId="{EC0AE555-3725-422F-8DE6-26B5A86BE805}" type="pres">
      <dgm:prSet presAssocID="{F90C5B4C-031D-4C03-982C-F16FE4BB46C0}" presName="sibTrans" presStyleCnt="0"/>
      <dgm:spPr/>
    </dgm:pt>
    <dgm:pt modelId="{44F57A62-AE0F-4713-B4EB-FB306703A39C}" type="pres">
      <dgm:prSet presAssocID="{81B8A853-60E4-47AE-9960-62B4B911CE8C}" presName="node" presStyleLbl="node1" presStyleIdx="1" presStyleCnt="5" custScaleX="110424" custScaleY="139791">
        <dgm:presLayoutVars>
          <dgm:bulletEnabled val="1"/>
        </dgm:presLayoutVars>
      </dgm:prSet>
      <dgm:spPr/>
      <dgm:t>
        <a:bodyPr/>
        <a:lstStyle/>
        <a:p>
          <a:endParaRPr lang="en-AU"/>
        </a:p>
      </dgm:t>
    </dgm:pt>
    <dgm:pt modelId="{87E0B075-6984-4C5D-91D0-CD8066CEF1FF}" type="pres">
      <dgm:prSet presAssocID="{353763FD-4AF6-405C-8D85-935547AC9EAB}" presName="sibTrans" presStyleCnt="0"/>
      <dgm:spPr/>
    </dgm:pt>
    <dgm:pt modelId="{13841053-9866-4B10-A48C-072672DDDE56}" type="pres">
      <dgm:prSet presAssocID="{C9455FA5-141B-4F1C-BAE3-CFC70A5A8AD5}" presName="node" presStyleLbl="node1" presStyleIdx="2" presStyleCnt="5" custScaleX="106071" custScaleY="139791">
        <dgm:presLayoutVars>
          <dgm:bulletEnabled val="1"/>
        </dgm:presLayoutVars>
      </dgm:prSet>
      <dgm:spPr/>
      <dgm:t>
        <a:bodyPr/>
        <a:lstStyle/>
        <a:p>
          <a:endParaRPr lang="en-AU"/>
        </a:p>
      </dgm:t>
    </dgm:pt>
    <dgm:pt modelId="{72FB2EFB-D4C0-4CEB-9E6C-FCFDF150F8E4}" type="pres">
      <dgm:prSet presAssocID="{9165C63B-5361-4AE1-8B4F-FFD1CEEF0FEF}" presName="sibTrans" presStyleCnt="0"/>
      <dgm:spPr/>
    </dgm:pt>
    <dgm:pt modelId="{30993E95-7CEE-43F8-8DE7-E061603EFE8A}" type="pres">
      <dgm:prSet presAssocID="{EB98B8BC-533D-4559-BDBD-8E810D43D3FF}" presName="node" presStyleLbl="node1" presStyleIdx="3" presStyleCnt="5" custScaleX="110444" custScaleY="127572">
        <dgm:presLayoutVars>
          <dgm:bulletEnabled val="1"/>
        </dgm:presLayoutVars>
      </dgm:prSet>
      <dgm:spPr/>
      <dgm:t>
        <a:bodyPr/>
        <a:lstStyle/>
        <a:p>
          <a:endParaRPr lang="en-AU"/>
        </a:p>
      </dgm:t>
    </dgm:pt>
    <dgm:pt modelId="{17C700C6-393D-4B1C-A62E-3686D76C31F2}" type="pres">
      <dgm:prSet presAssocID="{78A7C997-EEDF-4272-B06A-1822EA405605}" presName="sibTrans" presStyleCnt="0"/>
      <dgm:spPr/>
    </dgm:pt>
    <dgm:pt modelId="{EA4E22A3-F000-4264-B579-130F3BA41F33}" type="pres">
      <dgm:prSet presAssocID="{7FF73515-BA07-461A-8FCC-2E10116613B2}" presName="node" presStyleLbl="node1" presStyleIdx="4" presStyleCnt="5" custScaleX="120023" custScaleY="129114">
        <dgm:presLayoutVars>
          <dgm:bulletEnabled val="1"/>
        </dgm:presLayoutVars>
      </dgm:prSet>
      <dgm:spPr/>
      <dgm:t>
        <a:bodyPr/>
        <a:lstStyle/>
        <a:p>
          <a:endParaRPr lang="en-AU"/>
        </a:p>
      </dgm:t>
    </dgm:pt>
  </dgm:ptLst>
  <dgm:cxnLst>
    <dgm:cxn modelId="{EB5F2820-C759-4651-9F86-41FB6AB55FD9}" type="presOf" srcId="{EB98B8BC-533D-4559-BDBD-8E810D43D3FF}" destId="{30993E95-7CEE-43F8-8DE7-E061603EFE8A}" srcOrd="0" destOrd="0" presId="urn:microsoft.com/office/officeart/2005/8/layout/default#1"/>
    <dgm:cxn modelId="{7EF85943-93C9-4204-A9A9-5F784AFCB40D}" type="presOf" srcId="{81B8A853-60E4-47AE-9960-62B4B911CE8C}" destId="{44F57A62-AE0F-4713-B4EB-FB306703A39C}" srcOrd="0" destOrd="0" presId="urn:microsoft.com/office/officeart/2005/8/layout/default#1"/>
    <dgm:cxn modelId="{D78A0599-9678-4964-98C9-FBDA914D08C3}" type="presOf" srcId="{7FF73515-BA07-461A-8FCC-2E10116613B2}" destId="{EA4E22A3-F000-4264-B579-130F3BA41F33}" srcOrd="0" destOrd="0" presId="urn:microsoft.com/office/officeart/2005/8/layout/default#1"/>
    <dgm:cxn modelId="{F95606FB-382F-49DF-9EAF-84536412ECDB}" srcId="{0C86A0B6-9503-484E-AD56-F7B99BA60EF4}" destId="{EB98B8BC-533D-4559-BDBD-8E810D43D3FF}" srcOrd="3" destOrd="0" parTransId="{64D0BE53-9D52-4D26-A7BC-AB7D2DF599DE}" sibTransId="{78A7C997-EEDF-4272-B06A-1822EA405605}"/>
    <dgm:cxn modelId="{0EF6058A-28E1-48B5-9D7A-F20D91678081}" type="presOf" srcId="{C9455FA5-141B-4F1C-BAE3-CFC70A5A8AD5}" destId="{13841053-9866-4B10-A48C-072672DDDE56}" srcOrd="0" destOrd="0" presId="urn:microsoft.com/office/officeart/2005/8/layout/default#1"/>
    <dgm:cxn modelId="{FADE3BD4-5BFF-4535-96D5-47C1E4E1CC75}" srcId="{0C86A0B6-9503-484E-AD56-F7B99BA60EF4}" destId="{7CC4109E-9013-4A88-9E34-70220469189F}" srcOrd="0" destOrd="0" parTransId="{D94BAE5F-C9FA-43DD-A998-4E5AB6A23787}" sibTransId="{F90C5B4C-031D-4C03-982C-F16FE4BB46C0}"/>
    <dgm:cxn modelId="{C9F7CE13-183B-42CE-AD2F-DD94D8146C7B}" srcId="{0C86A0B6-9503-484E-AD56-F7B99BA60EF4}" destId="{81B8A853-60E4-47AE-9960-62B4B911CE8C}" srcOrd="1" destOrd="0" parTransId="{256612CC-A615-4B1F-8743-33A5045A90B2}" sibTransId="{353763FD-4AF6-405C-8D85-935547AC9EAB}"/>
    <dgm:cxn modelId="{DFEADC44-39F1-42D3-B2BF-0A57E522137D}" srcId="{0C86A0B6-9503-484E-AD56-F7B99BA60EF4}" destId="{7FF73515-BA07-461A-8FCC-2E10116613B2}" srcOrd="4" destOrd="0" parTransId="{5FA1B5E8-8870-47CF-A174-E3A8CFF7BE6D}" sibTransId="{F2162392-863C-4C53-8682-23E3D822D12E}"/>
    <dgm:cxn modelId="{DA8D1331-41EB-4A35-A5C8-C098FA551CD4}" type="presOf" srcId="{7CC4109E-9013-4A88-9E34-70220469189F}" destId="{B22FB934-8F90-4C24-984D-292E3611F2F3}" srcOrd="0" destOrd="0" presId="urn:microsoft.com/office/officeart/2005/8/layout/default#1"/>
    <dgm:cxn modelId="{4432D6D0-F7CA-4D07-8F28-9A98E8C4B240}" srcId="{0C86A0B6-9503-484E-AD56-F7B99BA60EF4}" destId="{C9455FA5-141B-4F1C-BAE3-CFC70A5A8AD5}" srcOrd="2" destOrd="0" parTransId="{C8B52DA0-CBE7-4365-8F7F-6A52A3F34835}" sibTransId="{9165C63B-5361-4AE1-8B4F-FFD1CEEF0FEF}"/>
    <dgm:cxn modelId="{D3F881DE-D102-4482-BEA1-0317F58E9261}" type="presOf" srcId="{0C86A0B6-9503-484E-AD56-F7B99BA60EF4}" destId="{41EB93B9-6515-4F95-81CA-C34779223077}" srcOrd="0" destOrd="0" presId="urn:microsoft.com/office/officeart/2005/8/layout/default#1"/>
    <dgm:cxn modelId="{1D1CAF06-DFBC-4816-A67B-78B0A256BF9A}" type="presParOf" srcId="{41EB93B9-6515-4F95-81CA-C34779223077}" destId="{B22FB934-8F90-4C24-984D-292E3611F2F3}" srcOrd="0" destOrd="0" presId="urn:microsoft.com/office/officeart/2005/8/layout/default#1"/>
    <dgm:cxn modelId="{E42059E1-C01A-4D8A-83DA-6B6E93324512}" type="presParOf" srcId="{41EB93B9-6515-4F95-81CA-C34779223077}" destId="{EC0AE555-3725-422F-8DE6-26B5A86BE805}" srcOrd="1" destOrd="0" presId="urn:microsoft.com/office/officeart/2005/8/layout/default#1"/>
    <dgm:cxn modelId="{AE2CA3EB-848B-48D6-82A1-E4FBBBC7FDC0}" type="presParOf" srcId="{41EB93B9-6515-4F95-81CA-C34779223077}" destId="{44F57A62-AE0F-4713-B4EB-FB306703A39C}" srcOrd="2" destOrd="0" presId="urn:microsoft.com/office/officeart/2005/8/layout/default#1"/>
    <dgm:cxn modelId="{F9B0A9F4-677B-4084-BF9E-3D824087A24C}" type="presParOf" srcId="{41EB93B9-6515-4F95-81CA-C34779223077}" destId="{87E0B075-6984-4C5D-91D0-CD8066CEF1FF}" srcOrd="3" destOrd="0" presId="urn:microsoft.com/office/officeart/2005/8/layout/default#1"/>
    <dgm:cxn modelId="{56110590-F8DB-426F-A1F0-7CDC88F36EC3}" type="presParOf" srcId="{41EB93B9-6515-4F95-81CA-C34779223077}" destId="{13841053-9866-4B10-A48C-072672DDDE56}" srcOrd="4" destOrd="0" presId="urn:microsoft.com/office/officeart/2005/8/layout/default#1"/>
    <dgm:cxn modelId="{5E3204DC-B46B-4467-8F13-CAF88E0F7D60}" type="presParOf" srcId="{41EB93B9-6515-4F95-81CA-C34779223077}" destId="{72FB2EFB-D4C0-4CEB-9E6C-FCFDF150F8E4}" srcOrd="5" destOrd="0" presId="urn:microsoft.com/office/officeart/2005/8/layout/default#1"/>
    <dgm:cxn modelId="{FE67FF80-CB01-4470-908C-0E1833E26B30}" type="presParOf" srcId="{41EB93B9-6515-4F95-81CA-C34779223077}" destId="{30993E95-7CEE-43F8-8DE7-E061603EFE8A}" srcOrd="6" destOrd="0" presId="urn:microsoft.com/office/officeart/2005/8/layout/default#1"/>
    <dgm:cxn modelId="{BF8A93A4-BC75-4153-82D6-71583E333D77}" type="presParOf" srcId="{41EB93B9-6515-4F95-81CA-C34779223077}" destId="{17C700C6-393D-4B1C-A62E-3686D76C31F2}" srcOrd="7" destOrd="0" presId="urn:microsoft.com/office/officeart/2005/8/layout/default#1"/>
    <dgm:cxn modelId="{C4319E5C-31E9-4393-B0F6-8ADE3366EEAD}" type="presParOf" srcId="{41EB93B9-6515-4F95-81CA-C34779223077}" destId="{EA4E22A3-F000-4264-B579-130F3BA41F33}"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DFC00-7A6B-44E8-AC79-4CBB329EB507}"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AU"/>
        </a:p>
      </dgm:t>
    </dgm:pt>
    <dgm:pt modelId="{230E27F4-C109-4F03-B6E8-2050D10BA0F1}">
      <dgm:prSet phldrT="[Text]" custT="1"/>
      <dgm:spPr/>
      <dgm:t>
        <a:bodyPr/>
        <a:lstStyle/>
        <a:p>
          <a:r>
            <a:rPr lang="en-AU" sz="2800" b="1" dirty="0" smtClean="0"/>
            <a:t>Who uses epidemiology?</a:t>
          </a:r>
          <a:endParaRPr lang="en-AU" sz="2800" b="1" dirty="0"/>
        </a:p>
      </dgm:t>
    </dgm:pt>
    <dgm:pt modelId="{855142E1-0688-4E47-928B-F09BFBED6996}" type="parTrans" cxnId="{EB861DDE-EC26-421D-B924-75816AED42BB}">
      <dgm:prSet/>
      <dgm:spPr/>
      <dgm:t>
        <a:bodyPr/>
        <a:lstStyle/>
        <a:p>
          <a:endParaRPr lang="en-AU"/>
        </a:p>
      </dgm:t>
    </dgm:pt>
    <dgm:pt modelId="{6B45349D-1811-4DCD-B9E0-D579570F326F}" type="sibTrans" cxnId="{EB861DDE-EC26-421D-B924-75816AED42BB}">
      <dgm:prSet/>
      <dgm:spPr/>
      <dgm:t>
        <a:bodyPr/>
        <a:lstStyle/>
        <a:p>
          <a:endParaRPr lang="en-AU"/>
        </a:p>
      </dgm:t>
    </dgm:pt>
    <dgm:pt modelId="{C8E295CC-3734-4295-BC84-7E9226EC8B90}">
      <dgm:prSet phldrT="[Text]" custT="1"/>
      <dgm:spPr/>
      <dgm:t>
        <a:bodyPr/>
        <a:lstStyle/>
        <a:p>
          <a:r>
            <a:rPr lang="en-AU" sz="2000" b="1" dirty="0" smtClean="0"/>
            <a:t>Policy developers at all levels of government</a:t>
          </a:r>
          <a:endParaRPr lang="en-AU" sz="2000" b="1" dirty="0"/>
        </a:p>
      </dgm:t>
    </dgm:pt>
    <dgm:pt modelId="{09953616-68DB-4900-9DA4-321CB8739639}" type="parTrans" cxnId="{84D9E33A-765F-442F-ADC7-545F5EBABF26}">
      <dgm:prSet/>
      <dgm:spPr/>
      <dgm:t>
        <a:bodyPr/>
        <a:lstStyle/>
        <a:p>
          <a:endParaRPr lang="en-AU"/>
        </a:p>
      </dgm:t>
    </dgm:pt>
    <dgm:pt modelId="{24216E51-9EBD-4F3F-834C-E4B44071E83B}" type="sibTrans" cxnId="{84D9E33A-765F-442F-ADC7-545F5EBABF26}">
      <dgm:prSet/>
      <dgm:spPr/>
      <dgm:t>
        <a:bodyPr/>
        <a:lstStyle/>
        <a:p>
          <a:endParaRPr lang="en-AU"/>
        </a:p>
      </dgm:t>
    </dgm:pt>
    <dgm:pt modelId="{CD859492-CCBA-4E68-A98C-27B9CD81C8A0}">
      <dgm:prSet phldrT="[Text]" custT="1"/>
      <dgm:spPr/>
      <dgm:t>
        <a:bodyPr/>
        <a:lstStyle/>
        <a:p>
          <a:r>
            <a:rPr lang="en-AU" sz="2000" b="1" dirty="0" smtClean="0"/>
            <a:t>The manufacturers of health products</a:t>
          </a:r>
          <a:endParaRPr lang="en-AU" sz="2000" b="1" dirty="0"/>
        </a:p>
      </dgm:t>
    </dgm:pt>
    <dgm:pt modelId="{71F57815-18BC-4427-86CC-78154693B291}" type="parTrans" cxnId="{2BD38EE8-1C6A-477E-8465-09344320DE10}">
      <dgm:prSet/>
      <dgm:spPr/>
      <dgm:t>
        <a:bodyPr/>
        <a:lstStyle/>
        <a:p>
          <a:endParaRPr lang="en-AU"/>
        </a:p>
      </dgm:t>
    </dgm:pt>
    <dgm:pt modelId="{1D610B5D-41C6-472F-B37B-600E528C9F5B}" type="sibTrans" cxnId="{2BD38EE8-1C6A-477E-8465-09344320DE10}">
      <dgm:prSet/>
      <dgm:spPr/>
      <dgm:t>
        <a:bodyPr/>
        <a:lstStyle/>
        <a:p>
          <a:endParaRPr lang="en-AU"/>
        </a:p>
      </dgm:t>
    </dgm:pt>
    <dgm:pt modelId="{659F2A93-29EC-48CB-9E43-D49A98243D11}">
      <dgm:prSet phldrT="[Text]" custT="1"/>
      <dgm:spPr/>
      <dgm:t>
        <a:bodyPr/>
        <a:lstStyle/>
        <a:p>
          <a:r>
            <a:rPr lang="en-AU" sz="2000" b="1" dirty="0" smtClean="0"/>
            <a:t>The providers of health service</a:t>
          </a:r>
          <a:endParaRPr lang="en-AU" sz="2000" b="1" dirty="0"/>
        </a:p>
      </dgm:t>
    </dgm:pt>
    <dgm:pt modelId="{FCBA9BB1-4688-43D1-90ED-D73B1808BEF3}" type="parTrans" cxnId="{EDB7EF47-3EE6-4F65-B5A9-42F91D26FC33}">
      <dgm:prSet/>
      <dgm:spPr/>
      <dgm:t>
        <a:bodyPr/>
        <a:lstStyle/>
        <a:p>
          <a:endParaRPr lang="en-AU"/>
        </a:p>
      </dgm:t>
    </dgm:pt>
    <dgm:pt modelId="{55C0C3E8-6AB8-43F7-B4E1-7F57603F855B}" type="sibTrans" cxnId="{EDB7EF47-3EE6-4F65-B5A9-42F91D26FC33}">
      <dgm:prSet/>
      <dgm:spPr/>
      <dgm:t>
        <a:bodyPr/>
        <a:lstStyle/>
        <a:p>
          <a:endParaRPr lang="en-AU"/>
        </a:p>
      </dgm:t>
    </dgm:pt>
    <dgm:pt modelId="{C6889B33-1900-4373-9562-C9E41375510F}">
      <dgm:prSet phldrT="[Text]" custT="1"/>
      <dgm:spPr/>
      <dgm:t>
        <a:bodyPr/>
        <a:lstStyle/>
        <a:p>
          <a:r>
            <a:rPr lang="en-AU" sz="2000" b="1" dirty="0" smtClean="0"/>
            <a:t> Individual consumers</a:t>
          </a:r>
          <a:endParaRPr lang="en-AU" sz="2000" b="1" dirty="0"/>
        </a:p>
      </dgm:t>
    </dgm:pt>
    <dgm:pt modelId="{F0F2388A-C972-400B-BEBC-6EE9906AC674}" type="parTrans" cxnId="{CB1F188F-0552-4BA6-8359-19A1661EF03C}">
      <dgm:prSet/>
      <dgm:spPr/>
      <dgm:t>
        <a:bodyPr/>
        <a:lstStyle/>
        <a:p>
          <a:endParaRPr lang="en-AU"/>
        </a:p>
      </dgm:t>
    </dgm:pt>
    <dgm:pt modelId="{C4C0413A-46BE-4B51-BB6F-7781D78B105B}" type="sibTrans" cxnId="{CB1F188F-0552-4BA6-8359-19A1661EF03C}">
      <dgm:prSet/>
      <dgm:spPr/>
      <dgm:t>
        <a:bodyPr/>
        <a:lstStyle/>
        <a:p>
          <a:endParaRPr lang="en-AU"/>
        </a:p>
      </dgm:t>
    </dgm:pt>
    <dgm:pt modelId="{818C1CAD-7623-4F4E-B332-D6112C1B95F5}" type="pres">
      <dgm:prSet presAssocID="{755DFC00-7A6B-44E8-AC79-4CBB329EB507}" presName="Name0" presStyleCnt="0">
        <dgm:presLayoutVars>
          <dgm:chMax val="1"/>
          <dgm:dir/>
          <dgm:animLvl val="ctr"/>
          <dgm:resizeHandles val="exact"/>
        </dgm:presLayoutVars>
      </dgm:prSet>
      <dgm:spPr/>
      <dgm:t>
        <a:bodyPr/>
        <a:lstStyle/>
        <a:p>
          <a:endParaRPr lang="en-AU"/>
        </a:p>
      </dgm:t>
    </dgm:pt>
    <dgm:pt modelId="{DB6937B9-1DFE-4ACA-BC3B-AF12CC84E90A}" type="pres">
      <dgm:prSet presAssocID="{230E27F4-C109-4F03-B6E8-2050D10BA0F1}" presName="centerShape" presStyleLbl="node0" presStyleIdx="0" presStyleCnt="1" custScaleX="189955" custScaleY="146401"/>
      <dgm:spPr/>
      <dgm:t>
        <a:bodyPr/>
        <a:lstStyle/>
        <a:p>
          <a:endParaRPr lang="en-AU"/>
        </a:p>
      </dgm:t>
    </dgm:pt>
    <dgm:pt modelId="{354CCC2C-165C-4941-9419-2CED9DB829BB}" type="pres">
      <dgm:prSet presAssocID="{09953616-68DB-4900-9DA4-321CB8739639}" presName="parTrans" presStyleLbl="sibTrans2D1" presStyleIdx="0" presStyleCnt="4"/>
      <dgm:spPr/>
      <dgm:t>
        <a:bodyPr/>
        <a:lstStyle/>
        <a:p>
          <a:endParaRPr lang="en-AU"/>
        </a:p>
      </dgm:t>
    </dgm:pt>
    <dgm:pt modelId="{C9CF501F-E6EA-4C68-A55D-C0E138324990}" type="pres">
      <dgm:prSet presAssocID="{09953616-68DB-4900-9DA4-321CB8739639}" presName="connectorText" presStyleLbl="sibTrans2D1" presStyleIdx="0" presStyleCnt="4"/>
      <dgm:spPr/>
      <dgm:t>
        <a:bodyPr/>
        <a:lstStyle/>
        <a:p>
          <a:endParaRPr lang="en-AU"/>
        </a:p>
      </dgm:t>
    </dgm:pt>
    <dgm:pt modelId="{CD691ED7-42B5-4E2B-AC6E-61A45A971ABA}" type="pres">
      <dgm:prSet presAssocID="{C8E295CC-3734-4295-BC84-7E9226EC8B90}" presName="node" presStyleLbl="node1" presStyleIdx="0" presStyleCnt="4" custScaleX="124707" custScaleY="76693" custRadScaleRad="100130" custRadScaleInc="-1723">
        <dgm:presLayoutVars>
          <dgm:bulletEnabled val="1"/>
        </dgm:presLayoutVars>
      </dgm:prSet>
      <dgm:spPr/>
      <dgm:t>
        <a:bodyPr/>
        <a:lstStyle/>
        <a:p>
          <a:endParaRPr lang="en-AU"/>
        </a:p>
      </dgm:t>
    </dgm:pt>
    <dgm:pt modelId="{0DFC7C8B-A6C9-493A-8F07-ED57F79F09BD}" type="pres">
      <dgm:prSet presAssocID="{71F57815-18BC-4427-86CC-78154693B291}" presName="parTrans" presStyleLbl="sibTrans2D1" presStyleIdx="1" presStyleCnt="4"/>
      <dgm:spPr/>
      <dgm:t>
        <a:bodyPr/>
        <a:lstStyle/>
        <a:p>
          <a:endParaRPr lang="en-AU"/>
        </a:p>
      </dgm:t>
    </dgm:pt>
    <dgm:pt modelId="{991995E7-9EC8-4713-A90A-38E2DF412B86}" type="pres">
      <dgm:prSet presAssocID="{71F57815-18BC-4427-86CC-78154693B291}" presName="connectorText" presStyleLbl="sibTrans2D1" presStyleIdx="1" presStyleCnt="4"/>
      <dgm:spPr/>
      <dgm:t>
        <a:bodyPr/>
        <a:lstStyle/>
        <a:p>
          <a:endParaRPr lang="en-AU"/>
        </a:p>
      </dgm:t>
    </dgm:pt>
    <dgm:pt modelId="{778283F4-D0F8-4460-8565-92057DEBCBC9}" type="pres">
      <dgm:prSet presAssocID="{CD859492-CCBA-4E68-A98C-27B9CD81C8A0}" presName="node" presStyleLbl="node1" presStyleIdx="1" presStyleCnt="4" custScaleX="139088" custScaleY="114813" custRadScaleRad="135589" custRadScaleInc="-1273">
        <dgm:presLayoutVars>
          <dgm:bulletEnabled val="1"/>
        </dgm:presLayoutVars>
      </dgm:prSet>
      <dgm:spPr/>
      <dgm:t>
        <a:bodyPr/>
        <a:lstStyle/>
        <a:p>
          <a:endParaRPr lang="en-AU"/>
        </a:p>
      </dgm:t>
    </dgm:pt>
    <dgm:pt modelId="{6044EA62-68E3-4890-885F-F92A639880F5}" type="pres">
      <dgm:prSet presAssocID="{FCBA9BB1-4688-43D1-90ED-D73B1808BEF3}" presName="parTrans" presStyleLbl="sibTrans2D1" presStyleIdx="2" presStyleCnt="4"/>
      <dgm:spPr/>
      <dgm:t>
        <a:bodyPr/>
        <a:lstStyle/>
        <a:p>
          <a:endParaRPr lang="en-AU"/>
        </a:p>
      </dgm:t>
    </dgm:pt>
    <dgm:pt modelId="{A3C9E24C-BA2A-4DB2-9379-D7BFC39A0E27}" type="pres">
      <dgm:prSet presAssocID="{FCBA9BB1-4688-43D1-90ED-D73B1808BEF3}" presName="connectorText" presStyleLbl="sibTrans2D1" presStyleIdx="2" presStyleCnt="4"/>
      <dgm:spPr/>
      <dgm:t>
        <a:bodyPr/>
        <a:lstStyle/>
        <a:p>
          <a:endParaRPr lang="en-AU"/>
        </a:p>
      </dgm:t>
    </dgm:pt>
    <dgm:pt modelId="{0C32CA0B-DF6F-4EA7-A729-2A583C564988}" type="pres">
      <dgm:prSet presAssocID="{659F2A93-29EC-48CB-9E43-D49A98243D11}" presName="node" presStyleLbl="node1" presStyleIdx="2" presStyleCnt="4" custScaleX="134601" custScaleY="101783">
        <dgm:presLayoutVars>
          <dgm:bulletEnabled val="1"/>
        </dgm:presLayoutVars>
      </dgm:prSet>
      <dgm:spPr/>
      <dgm:t>
        <a:bodyPr/>
        <a:lstStyle/>
        <a:p>
          <a:endParaRPr lang="en-AU"/>
        </a:p>
      </dgm:t>
    </dgm:pt>
    <dgm:pt modelId="{B45F9376-2DEA-4DB6-B86C-91BF1CAA2FF6}" type="pres">
      <dgm:prSet presAssocID="{F0F2388A-C972-400B-BEBC-6EE9906AC674}" presName="parTrans" presStyleLbl="sibTrans2D1" presStyleIdx="3" presStyleCnt="4"/>
      <dgm:spPr/>
      <dgm:t>
        <a:bodyPr/>
        <a:lstStyle/>
        <a:p>
          <a:endParaRPr lang="en-AU"/>
        </a:p>
      </dgm:t>
    </dgm:pt>
    <dgm:pt modelId="{E7962ADF-F80E-4C18-96EC-454D783194E4}" type="pres">
      <dgm:prSet presAssocID="{F0F2388A-C972-400B-BEBC-6EE9906AC674}" presName="connectorText" presStyleLbl="sibTrans2D1" presStyleIdx="3" presStyleCnt="4"/>
      <dgm:spPr/>
      <dgm:t>
        <a:bodyPr/>
        <a:lstStyle/>
        <a:p>
          <a:endParaRPr lang="en-AU"/>
        </a:p>
      </dgm:t>
    </dgm:pt>
    <dgm:pt modelId="{FCD9579F-AA47-4258-8D0C-E221FAB1023E}" type="pres">
      <dgm:prSet presAssocID="{C6889B33-1900-4373-9562-C9E41375510F}" presName="node" presStyleLbl="node1" presStyleIdx="3" presStyleCnt="4" custScaleX="101071" custScaleY="88491" custRadScaleRad="138649" custRadScaleInc="1243">
        <dgm:presLayoutVars>
          <dgm:bulletEnabled val="1"/>
        </dgm:presLayoutVars>
      </dgm:prSet>
      <dgm:spPr/>
      <dgm:t>
        <a:bodyPr/>
        <a:lstStyle/>
        <a:p>
          <a:endParaRPr lang="en-AU"/>
        </a:p>
      </dgm:t>
    </dgm:pt>
  </dgm:ptLst>
  <dgm:cxnLst>
    <dgm:cxn modelId="{08F387DE-47F2-416E-982F-CD823EF487EA}" type="presOf" srcId="{C6889B33-1900-4373-9562-C9E41375510F}" destId="{FCD9579F-AA47-4258-8D0C-E221FAB1023E}" srcOrd="0" destOrd="0" presId="urn:microsoft.com/office/officeart/2005/8/layout/radial5"/>
    <dgm:cxn modelId="{AAD0403A-EB4B-486E-947C-D66CB9A78D58}" type="presOf" srcId="{FCBA9BB1-4688-43D1-90ED-D73B1808BEF3}" destId="{A3C9E24C-BA2A-4DB2-9379-D7BFC39A0E27}" srcOrd="1" destOrd="0" presId="urn:microsoft.com/office/officeart/2005/8/layout/radial5"/>
    <dgm:cxn modelId="{466BC843-229C-4092-B150-5ECA02552FAB}" type="presOf" srcId="{F0F2388A-C972-400B-BEBC-6EE9906AC674}" destId="{E7962ADF-F80E-4C18-96EC-454D783194E4}" srcOrd="1" destOrd="0" presId="urn:microsoft.com/office/officeart/2005/8/layout/radial5"/>
    <dgm:cxn modelId="{04AB0C9E-DBAA-4E1B-97F5-8729F4E439B4}" type="presOf" srcId="{CD859492-CCBA-4E68-A98C-27B9CD81C8A0}" destId="{778283F4-D0F8-4460-8565-92057DEBCBC9}" srcOrd="0" destOrd="0" presId="urn:microsoft.com/office/officeart/2005/8/layout/radial5"/>
    <dgm:cxn modelId="{CB1F188F-0552-4BA6-8359-19A1661EF03C}" srcId="{230E27F4-C109-4F03-B6E8-2050D10BA0F1}" destId="{C6889B33-1900-4373-9562-C9E41375510F}" srcOrd="3" destOrd="0" parTransId="{F0F2388A-C972-400B-BEBC-6EE9906AC674}" sibTransId="{C4C0413A-46BE-4B51-BB6F-7781D78B105B}"/>
    <dgm:cxn modelId="{D9703016-583A-4D75-8F85-309F06FFD97E}" type="presOf" srcId="{FCBA9BB1-4688-43D1-90ED-D73B1808BEF3}" destId="{6044EA62-68E3-4890-885F-F92A639880F5}" srcOrd="0" destOrd="0" presId="urn:microsoft.com/office/officeart/2005/8/layout/radial5"/>
    <dgm:cxn modelId="{2BD38EE8-1C6A-477E-8465-09344320DE10}" srcId="{230E27F4-C109-4F03-B6E8-2050D10BA0F1}" destId="{CD859492-CCBA-4E68-A98C-27B9CD81C8A0}" srcOrd="1" destOrd="0" parTransId="{71F57815-18BC-4427-86CC-78154693B291}" sibTransId="{1D610B5D-41C6-472F-B37B-600E528C9F5B}"/>
    <dgm:cxn modelId="{84D9E33A-765F-442F-ADC7-545F5EBABF26}" srcId="{230E27F4-C109-4F03-B6E8-2050D10BA0F1}" destId="{C8E295CC-3734-4295-BC84-7E9226EC8B90}" srcOrd="0" destOrd="0" parTransId="{09953616-68DB-4900-9DA4-321CB8739639}" sibTransId="{24216E51-9EBD-4F3F-834C-E4B44071E83B}"/>
    <dgm:cxn modelId="{EDB7EF47-3EE6-4F65-B5A9-42F91D26FC33}" srcId="{230E27F4-C109-4F03-B6E8-2050D10BA0F1}" destId="{659F2A93-29EC-48CB-9E43-D49A98243D11}" srcOrd="2" destOrd="0" parTransId="{FCBA9BB1-4688-43D1-90ED-D73B1808BEF3}" sibTransId="{55C0C3E8-6AB8-43F7-B4E1-7F57603F855B}"/>
    <dgm:cxn modelId="{E3A3DF7D-487C-42D3-A23A-6D50B03FB623}" type="presOf" srcId="{71F57815-18BC-4427-86CC-78154693B291}" destId="{991995E7-9EC8-4713-A90A-38E2DF412B86}" srcOrd="1" destOrd="0" presId="urn:microsoft.com/office/officeart/2005/8/layout/radial5"/>
    <dgm:cxn modelId="{1C1C0B47-8705-474C-A92C-FF157FDE45BC}" type="presOf" srcId="{F0F2388A-C972-400B-BEBC-6EE9906AC674}" destId="{B45F9376-2DEA-4DB6-B86C-91BF1CAA2FF6}" srcOrd="0" destOrd="0" presId="urn:microsoft.com/office/officeart/2005/8/layout/radial5"/>
    <dgm:cxn modelId="{5BE9452B-5BF7-458D-86BF-C8A449433538}" type="presOf" srcId="{755DFC00-7A6B-44E8-AC79-4CBB329EB507}" destId="{818C1CAD-7623-4F4E-B332-D6112C1B95F5}" srcOrd="0" destOrd="0" presId="urn:microsoft.com/office/officeart/2005/8/layout/radial5"/>
    <dgm:cxn modelId="{EB861DDE-EC26-421D-B924-75816AED42BB}" srcId="{755DFC00-7A6B-44E8-AC79-4CBB329EB507}" destId="{230E27F4-C109-4F03-B6E8-2050D10BA0F1}" srcOrd="0" destOrd="0" parTransId="{855142E1-0688-4E47-928B-F09BFBED6996}" sibTransId="{6B45349D-1811-4DCD-B9E0-D579570F326F}"/>
    <dgm:cxn modelId="{A4890217-7E1A-48F9-A8B5-B1275D96D13D}" type="presOf" srcId="{71F57815-18BC-4427-86CC-78154693B291}" destId="{0DFC7C8B-A6C9-493A-8F07-ED57F79F09BD}" srcOrd="0" destOrd="0" presId="urn:microsoft.com/office/officeart/2005/8/layout/radial5"/>
    <dgm:cxn modelId="{A60A620A-019B-47A4-8BFF-D59549B63CAA}" type="presOf" srcId="{09953616-68DB-4900-9DA4-321CB8739639}" destId="{C9CF501F-E6EA-4C68-A55D-C0E138324990}" srcOrd="1" destOrd="0" presId="urn:microsoft.com/office/officeart/2005/8/layout/radial5"/>
    <dgm:cxn modelId="{F92EB102-634D-48D4-A918-91650F493BC1}" type="presOf" srcId="{230E27F4-C109-4F03-B6E8-2050D10BA0F1}" destId="{DB6937B9-1DFE-4ACA-BC3B-AF12CC84E90A}" srcOrd="0" destOrd="0" presId="urn:microsoft.com/office/officeart/2005/8/layout/radial5"/>
    <dgm:cxn modelId="{F7F40F21-06B5-43F6-8F1F-432A8A440CDB}" type="presOf" srcId="{09953616-68DB-4900-9DA4-321CB8739639}" destId="{354CCC2C-165C-4941-9419-2CED9DB829BB}" srcOrd="0" destOrd="0" presId="urn:microsoft.com/office/officeart/2005/8/layout/radial5"/>
    <dgm:cxn modelId="{3B50B6D3-19A6-439B-8CA7-275699327870}" type="presOf" srcId="{C8E295CC-3734-4295-BC84-7E9226EC8B90}" destId="{CD691ED7-42B5-4E2B-AC6E-61A45A971ABA}" srcOrd="0" destOrd="0" presId="urn:microsoft.com/office/officeart/2005/8/layout/radial5"/>
    <dgm:cxn modelId="{E6B85644-9350-480A-B689-24AF91FB4B06}" type="presOf" srcId="{659F2A93-29EC-48CB-9E43-D49A98243D11}" destId="{0C32CA0B-DF6F-4EA7-A729-2A583C564988}" srcOrd="0" destOrd="0" presId="urn:microsoft.com/office/officeart/2005/8/layout/radial5"/>
    <dgm:cxn modelId="{F103F8BD-3DA4-47A2-AF6A-74A6340E02AB}" type="presParOf" srcId="{818C1CAD-7623-4F4E-B332-D6112C1B95F5}" destId="{DB6937B9-1DFE-4ACA-BC3B-AF12CC84E90A}" srcOrd="0" destOrd="0" presId="urn:microsoft.com/office/officeart/2005/8/layout/radial5"/>
    <dgm:cxn modelId="{EE2C4273-4EBB-4D0F-BC9C-5F369A1E93EA}" type="presParOf" srcId="{818C1CAD-7623-4F4E-B332-D6112C1B95F5}" destId="{354CCC2C-165C-4941-9419-2CED9DB829BB}" srcOrd="1" destOrd="0" presId="urn:microsoft.com/office/officeart/2005/8/layout/radial5"/>
    <dgm:cxn modelId="{0902ED70-04F8-4C8C-93D5-7B10697F1878}" type="presParOf" srcId="{354CCC2C-165C-4941-9419-2CED9DB829BB}" destId="{C9CF501F-E6EA-4C68-A55D-C0E138324990}" srcOrd="0" destOrd="0" presId="urn:microsoft.com/office/officeart/2005/8/layout/radial5"/>
    <dgm:cxn modelId="{EF43F0FB-5816-48B2-96ED-93AA9D39BF68}" type="presParOf" srcId="{818C1CAD-7623-4F4E-B332-D6112C1B95F5}" destId="{CD691ED7-42B5-4E2B-AC6E-61A45A971ABA}" srcOrd="2" destOrd="0" presId="urn:microsoft.com/office/officeart/2005/8/layout/radial5"/>
    <dgm:cxn modelId="{2F13AA52-47F4-4ADF-9C46-651B28DB8F8D}" type="presParOf" srcId="{818C1CAD-7623-4F4E-B332-D6112C1B95F5}" destId="{0DFC7C8B-A6C9-493A-8F07-ED57F79F09BD}" srcOrd="3" destOrd="0" presId="urn:microsoft.com/office/officeart/2005/8/layout/radial5"/>
    <dgm:cxn modelId="{F355C17A-508E-4794-947F-BC7D74D9A55B}" type="presParOf" srcId="{0DFC7C8B-A6C9-493A-8F07-ED57F79F09BD}" destId="{991995E7-9EC8-4713-A90A-38E2DF412B86}" srcOrd="0" destOrd="0" presId="urn:microsoft.com/office/officeart/2005/8/layout/radial5"/>
    <dgm:cxn modelId="{78AAE46D-7E41-4E4C-A804-0A4865853EE3}" type="presParOf" srcId="{818C1CAD-7623-4F4E-B332-D6112C1B95F5}" destId="{778283F4-D0F8-4460-8565-92057DEBCBC9}" srcOrd="4" destOrd="0" presId="urn:microsoft.com/office/officeart/2005/8/layout/radial5"/>
    <dgm:cxn modelId="{21CA9A95-0E11-414C-BB87-DDFC0BE21B8E}" type="presParOf" srcId="{818C1CAD-7623-4F4E-B332-D6112C1B95F5}" destId="{6044EA62-68E3-4890-885F-F92A639880F5}" srcOrd="5" destOrd="0" presId="urn:microsoft.com/office/officeart/2005/8/layout/radial5"/>
    <dgm:cxn modelId="{485E3165-CAED-41E7-82BB-EC8E60090E23}" type="presParOf" srcId="{6044EA62-68E3-4890-885F-F92A639880F5}" destId="{A3C9E24C-BA2A-4DB2-9379-D7BFC39A0E27}" srcOrd="0" destOrd="0" presId="urn:microsoft.com/office/officeart/2005/8/layout/radial5"/>
    <dgm:cxn modelId="{69AA39C6-9E5A-48A9-9930-6720CE00C12C}" type="presParOf" srcId="{818C1CAD-7623-4F4E-B332-D6112C1B95F5}" destId="{0C32CA0B-DF6F-4EA7-A729-2A583C564988}" srcOrd="6" destOrd="0" presId="urn:microsoft.com/office/officeart/2005/8/layout/radial5"/>
    <dgm:cxn modelId="{B853BB89-CAD5-46BC-9AE9-643763EC3008}" type="presParOf" srcId="{818C1CAD-7623-4F4E-B332-D6112C1B95F5}" destId="{B45F9376-2DEA-4DB6-B86C-91BF1CAA2FF6}" srcOrd="7" destOrd="0" presId="urn:microsoft.com/office/officeart/2005/8/layout/radial5"/>
    <dgm:cxn modelId="{44E32AA1-526B-4B7A-92E9-CE4611FDFD82}" type="presParOf" srcId="{B45F9376-2DEA-4DB6-B86C-91BF1CAA2FF6}" destId="{E7962ADF-F80E-4C18-96EC-454D783194E4}" srcOrd="0" destOrd="0" presId="urn:microsoft.com/office/officeart/2005/8/layout/radial5"/>
    <dgm:cxn modelId="{FF3EE044-CD92-4910-BAE5-7F836F03C995}" type="presParOf" srcId="{818C1CAD-7623-4F4E-B332-D6112C1B95F5}" destId="{FCD9579F-AA47-4258-8D0C-E221FAB1023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7D32A-9D8B-4AC9-A5BE-38B8DDF2FC02}" type="doc">
      <dgm:prSet loTypeId="urn:microsoft.com/office/officeart/2005/8/layout/default#2" loCatId="list" qsTypeId="urn:microsoft.com/office/officeart/2005/8/quickstyle/simple5" qsCatId="simple" csTypeId="urn:microsoft.com/office/officeart/2005/8/colors/colorful5" csCatId="colorful" phldr="1"/>
      <dgm:spPr/>
      <dgm:t>
        <a:bodyPr/>
        <a:lstStyle/>
        <a:p>
          <a:endParaRPr lang="en-AU"/>
        </a:p>
      </dgm:t>
    </dgm:pt>
    <dgm:pt modelId="{F8BE40B1-D301-4E24-A601-6AA168F7BE3C}">
      <dgm:prSet phldrT="[Text]"/>
      <dgm:spPr/>
      <dgm:t>
        <a:bodyPr/>
        <a:lstStyle/>
        <a:p>
          <a:r>
            <a:rPr lang="en-US" b="1" i="1" u="sng" dirty="0" smtClean="0">
              <a:latin typeface="+mn-lt"/>
            </a:rPr>
            <a:t>Mortality</a:t>
          </a:r>
          <a:r>
            <a:rPr lang="en-US" b="1" u="sng" dirty="0" smtClean="0">
              <a:latin typeface="+mn-lt"/>
            </a:rPr>
            <a:t> </a:t>
          </a:r>
          <a:r>
            <a:rPr lang="en-US" b="1" dirty="0" smtClean="0">
              <a:latin typeface="+mn-lt"/>
            </a:rPr>
            <a:t>(death rates): indicates how many people die in a particular population, how they died and over what period. Expressed per 100 000.</a:t>
          </a:r>
          <a:endParaRPr lang="en-AU" b="1" dirty="0"/>
        </a:p>
      </dgm:t>
    </dgm:pt>
    <dgm:pt modelId="{FF67DB56-F770-4B2F-A4BC-879268E282BF}" type="parTrans" cxnId="{BBC666C3-214E-4785-8995-41B173590300}">
      <dgm:prSet/>
      <dgm:spPr/>
      <dgm:t>
        <a:bodyPr/>
        <a:lstStyle/>
        <a:p>
          <a:endParaRPr lang="en-AU" b="1"/>
        </a:p>
      </dgm:t>
    </dgm:pt>
    <dgm:pt modelId="{5F7A8BA1-22FC-41F2-A16A-3E1B89C635BA}" type="sibTrans" cxnId="{BBC666C3-214E-4785-8995-41B173590300}">
      <dgm:prSet/>
      <dgm:spPr/>
      <dgm:t>
        <a:bodyPr/>
        <a:lstStyle/>
        <a:p>
          <a:endParaRPr lang="en-AU" b="1"/>
        </a:p>
      </dgm:t>
    </dgm:pt>
    <dgm:pt modelId="{F4D3818D-F76E-4960-9AD4-A6D17802CE05}">
      <dgm:prSet phldrT="[Text]"/>
      <dgm:spPr/>
      <dgm:t>
        <a:bodyPr/>
        <a:lstStyle/>
        <a:p>
          <a:r>
            <a:rPr lang="en-US" b="1" i="1" u="sng" dirty="0" smtClean="0">
              <a:latin typeface="+mn-lt"/>
            </a:rPr>
            <a:t>Infant mortality</a:t>
          </a:r>
          <a:r>
            <a:rPr lang="en-US" b="1" dirty="0" smtClean="0">
              <a:latin typeface="+mn-lt"/>
            </a:rPr>
            <a:t>: indicates the number of infant deaths in the first year of life per 1000 live births</a:t>
          </a:r>
          <a:endParaRPr lang="en-AU" b="1" dirty="0"/>
        </a:p>
      </dgm:t>
    </dgm:pt>
    <dgm:pt modelId="{FC5E1D83-7DB4-4E52-8B82-A5D60AA92FDA}" type="parTrans" cxnId="{8B2F4FFC-7ABE-490C-98C7-A517EC2787A7}">
      <dgm:prSet/>
      <dgm:spPr/>
      <dgm:t>
        <a:bodyPr/>
        <a:lstStyle/>
        <a:p>
          <a:endParaRPr lang="en-AU" b="1"/>
        </a:p>
      </dgm:t>
    </dgm:pt>
    <dgm:pt modelId="{993863B8-AEDA-4BAF-91AC-260B890CFEF6}" type="sibTrans" cxnId="{8B2F4FFC-7ABE-490C-98C7-A517EC2787A7}">
      <dgm:prSet/>
      <dgm:spPr/>
      <dgm:t>
        <a:bodyPr/>
        <a:lstStyle/>
        <a:p>
          <a:endParaRPr lang="en-AU" b="1"/>
        </a:p>
      </dgm:t>
    </dgm:pt>
    <dgm:pt modelId="{FEEAC985-32E9-4A8B-886A-60A251CA8446}">
      <dgm:prSet phldrT="[Text]"/>
      <dgm:spPr/>
      <dgm:t>
        <a:bodyPr/>
        <a:lstStyle/>
        <a:p>
          <a:r>
            <a:rPr lang="en-US" b="1" i="1" u="sng" smtClean="0">
              <a:latin typeface="+mn-lt"/>
            </a:rPr>
            <a:t>Life expectancy</a:t>
          </a:r>
          <a:r>
            <a:rPr lang="en-US" b="1" smtClean="0">
              <a:latin typeface="+mn-lt"/>
            </a:rPr>
            <a:t>: indicates the number of years a person is expected to live.</a:t>
          </a:r>
          <a:endParaRPr lang="en-AU" b="1" dirty="0"/>
        </a:p>
      </dgm:t>
    </dgm:pt>
    <dgm:pt modelId="{C3736F7B-1A59-4CF5-BEE1-B8C3B16264F1}" type="parTrans" cxnId="{2B97291A-6389-46BE-B98A-10B4B8E7CEE3}">
      <dgm:prSet/>
      <dgm:spPr/>
      <dgm:t>
        <a:bodyPr/>
        <a:lstStyle/>
        <a:p>
          <a:endParaRPr lang="en-AU" b="1"/>
        </a:p>
      </dgm:t>
    </dgm:pt>
    <dgm:pt modelId="{26658E06-1EE8-4CE6-844C-D614D0A16BD4}" type="sibTrans" cxnId="{2B97291A-6389-46BE-B98A-10B4B8E7CEE3}">
      <dgm:prSet/>
      <dgm:spPr/>
      <dgm:t>
        <a:bodyPr/>
        <a:lstStyle/>
        <a:p>
          <a:endParaRPr lang="en-AU" b="1"/>
        </a:p>
      </dgm:t>
    </dgm:pt>
    <dgm:pt modelId="{A55792C4-5F0F-414B-8F97-478CF62C271A}">
      <dgm:prSet phldrT="[Text]"/>
      <dgm:spPr/>
      <dgm:t>
        <a:bodyPr/>
        <a:lstStyle/>
        <a:p>
          <a:r>
            <a:rPr lang="en-US" b="1" i="1" u="sng" dirty="0" smtClean="0">
              <a:latin typeface="+mn-lt"/>
            </a:rPr>
            <a:t>Morbidity </a:t>
          </a:r>
          <a:r>
            <a:rPr lang="en-US" b="1" dirty="0" smtClean="0">
              <a:latin typeface="+mn-lt"/>
            </a:rPr>
            <a:t>(disease and sickness rates): examines the prevalence and incidence of disease and sickness in a specific population</a:t>
          </a:r>
          <a:endParaRPr lang="en-AU" b="1" dirty="0"/>
        </a:p>
      </dgm:t>
    </dgm:pt>
    <dgm:pt modelId="{DAD34CCE-4D21-4C63-81DD-C9BFF2677689}" type="parTrans" cxnId="{B79CAB88-DEC2-4324-BDD8-46554281D42B}">
      <dgm:prSet/>
      <dgm:spPr/>
      <dgm:t>
        <a:bodyPr/>
        <a:lstStyle/>
        <a:p>
          <a:endParaRPr lang="en-AU" b="1"/>
        </a:p>
      </dgm:t>
    </dgm:pt>
    <dgm:pt modelId="{EBCA6D85-D7FA-4660-B8B5-BBAA06F5A7E2}" type="sibTrans" cxnId="{B79CAB88-DEC2-4324-BDD8-46554281D42B}">
      <dgm:prSet/>
      <dgm:spPr/>
      <dgm:t>
        <a:bodyPr/>
        <a:lstStyle/>
        <a:p>
          <a:endParaRPr lang="en-AU" b="1"/>
        </a:p>
      </dgm:t>
    </dgm:pt>
    <dgm:pt modelId="{260D9CFB-1550-4137-9068-9A1A08B713A8}" type="pres">
      <dgm:prSet presAssocID="{F5B7D32A-9D8B-4AC9-A5BE-38B8DDF2FC02}" presName="diagram" presStyleCnt="0">
        <dgm:presLayoutVars>
          <dgm:dir/>
          <dgm:resizeHandles val="exact"/>
        </dgm:presLayoutVars>
      </dgm:prSet>
      <dgm:spPr/>
      <dgm:t>
        <a:bodyPr/>
        <a:lstStyle/>
        <a:p>
          <a:endParaRPr lang="en-AU"/>
        </a:p>
      </dgm:t>
    </dgm:pt>
    <dgm:pt modelId="{53EC75CC-701D-48BD-804A-892EDCEBE48F}" type="pres">
      <dgm:prSet presAssocID="{F8BE40B1-D301-4E24-A601-6AA168F7BE3C}" presName="node" presStyleLbl="node1" presStyleIdx="0" presStyleCnt="4">
        <dgm:presLayoutVars>
          <dgm:bulletEnabled val="1"/>
        </dgm:presLayoutVars>
      </dgm:prSet>
      <dgm:spPr/>
      <dgm:t>
        <a:bodyPr/>
        <a:lstStyle/>
        <a:p>
          <a:endParaRPr lang="en-AU"/>
        </a:p>
      </dgm:t>
    </dgm:pt>
    <dgm:pt modelId="{9D733E4C-EDF0-4EE7-B615-0A18D9D44E48}" type="pres">
      <dgm:prSet presAssocID="{5F7A8BA1-22FC-41F2-A16A-3E1B89C635BA}" presName="sibTrans" presStyleCnt="0"/>
      <dgm:spPr/>
    </dgm:pt>
    <dgm:pt modelId="{4CC57ABA-9894-4CF8-9932-48971EB2A91C}" type="pres">
      <dgm:prSet presAssocID="{F4D3818D-F76E-4960-9AD4-A6D17802CE05}" presName="node" presStyleLbl="node1" presStyleIdx="1" presStyleCnt="4">
        <dgm:presLayoutVars>
          <dgm:bulletEnabled val="1"/>
        </dgm:presLayoutVars>
      </dgm:prSet>
      <dgm:spPr/>
      <dgm:t>
        <a:bodyPr/>
        <a:lstStyle/>
        <a:p>
          <a:endParaRPr lang="en-AU"/>
        </a:p>
      </dgm:t>
    </dgm:pt>
    <dgm:pt modelId="{26F5B1C7-C1E1-4CFB-89BE-FA9F73B5DD20}" type="pres">
      <dgm:prSet presAssocID="{993863B8-AEDA-4BAF-91AC-260B890CFEF6}" presName="sibTrans" presStyleCnt="0"/>
      <dgm:spPr/>
    </dgm:pt>
    <dgm:pt modelId="{A3CCBCCE-FD55-44C3-AD05-F878AD47F156}" type="pres">
      <dgm:prSet presAssocID="{A55792C4-5F0F-414B-8F97-478CF62C271A}" presName="node" presStyleLbl="node1" presStyleIdx="2" presStyleCnt="4">
        <dgm:presLayoutVars>
          <dgm:bulletEnabled val="1"/>
        </dgm:presLayoutVars>
      </dgm:prSet>
      <dgm:spPr/>
      <dgm:t>
        <a:bodyPr/>
        <a:lstStyle/>
        <a:p>
          <a:endParaRPr lang="en-AU"/>
        </a:p>
      </dgm:t>
    </dgm:pt>
    <dgm:pt modelId="{517EB509-2A7A-42CD-AB21-B1A6D9DC9CE6}" type="pres">
      <dgm:prSet presAssocID="{EBCA6D85-D7FA-4660-B8B5-BBAA06F5A7E2}" presName="sibTrans" presStyleCnt="0"/>
      <dgm:spPr/>
    </dgm:pt>
    <dgm:pt modelId="{A079F8DC-2A59-4D83-9FF0-712211769FE8}" type="pres">
      <dgm:prSet presAssocID="{FEEAC985-32E9-4A8B-886A-60A251CA8446}" presName="node" presStyleLbl="node1" presStyleIdx="3" presStyleCnt="4">
        <dgm:presLayoutVars>
          <dgm:bulletEnabled val="1"/>
        </dgm:presLayoutVars>
      </dgm:prSet>
      <dgm:spPr/>
      <dgm:t>
        <a:bodyPr/>
        <a:lstStyle/>
        <a:p>
          <a:endParaRPr lang="en-AU"/>
        </a:p>
      </dgm:t>
    </dgm:pt>
  </dgm:ptLst>
  <dgm:cxnLst>
    <dgm:cxn modelId="{B5439EA7-1E5F-4767-B5A1-2FABE142B683}" type="presOf" srcId="{FEEAC985-32E9-4A8B-886A-60A251CA8446}" destId="{A079F8DC-2A59-4D83-9FF0-712211769FE8}" srcOrd="0" destOrd="0" presId="urn:microsoft.com/office/officeart/2005/8/layout/default#2"/>
    <dgm:cxn modelId="{305637BB-CF8E-40CF-B8BC-C4A2405E5C51}" type="presOf" srcId="{A55792C4-5F0F-414B-8F97-478CF62C271A}" destId="{A3CCBCCE-FD55-44C3-AD05-F878AD47F156}" srcOrd="0" destOrd="0" presId="urn:microsoft.com/office/officeart/2005/8/layout/default#2"/>
    <dgm:cxn modelId="{62443EC6-1C7D-4481-9A6A-885E9CC33743}" type="presOf" srcId="{F5B7D32A-9D8B-4AC9-A5BE-38B8DDF2FC02}" destId="{260D9CFB-1550-4137-9068-9A1A08B713A8}" srcOrd="0" destOrd="0" presId="urn:microsoft.com/office/officeart/2005/8/layout/default#2"/>
    <dgm:cxn modelId="{7D33A223-5CB1-4855-A982-A31620FC9580}" type="presOf" srcId="{F8BE40B1-D301-4E24-A601-6AA168F7BE3C}" destId="{53EC75CC-701D-48BD-804A-892EDCEBE48F}" srcOrd="0" destOrd="0" presId="urn:microsoft.com/office/officeart/2005/8/layout/default#2"/>
    <dgm:cxn modelId="{8B2F4FFC-7ABE-490C-98C7-A517EC2787A7}" srcId="{F5B7D32A-9D8B-4AC9-A5BE-38B8DDF2FC02}" destId="{F4D3818D-F76E-4960-9AD4-A6D17802CE05}" srcOrd="1" destOrd="0" parTransId="{FC5E1D83-7DB4-4E52-8B82-A5D60AA92FDA}" sibTransId="{993863B8-AEDA-4BAF-91AC-260B890CFEF6}"/>
    <dgm:cxn modelId="{42833769-9B9F-4952-8941-C70D4C0594E1}" type="presOf" srcId="{F4D3818D-F76E-4960-9AD4-A6D17802CE05}" destId="{4CC57ABA-9894-4CF8-9932-48971EB2A91C}" srcOrd="0" destOrd="0" presId="urn:microsoft.com/office/officeart/2005/8/layout/default#2"/>
    <dgm:cxn modelId="{2B97291A-6389-46BE-B98A-10B4B8E7CEE3}" srcId="{F5B7D32A-9D8B-4AC9-A5BE-38B8DDF2FC02}" destId="{FEEAC985-32E9-4A8B-886A-60A251CA8446}" srcOrd="3" destOrd="0" parTransId="{C3736F7B-1A59-4CF5-BEE1-B8C3B16264F1}" sibTransId="{26658E06-1EE8-4CE6-844C-D614D0A16BD4}"/>
    <dgm:cxn modelId="{BBC666C3-214E-4785-8995-41B173590300}" srcId="{F5B7D32A-9D8B-4AC9-A5BE-38B8DDF2FC02}" destId="{F8BE40B1-D301-4E24-A601-6AA168F7BE3C}" srcOrd="0" destOrd="0" parTransId="{FF67DB56-F770-4B2F-A4BC-879268E282BF}" sibTransId="{5F7A8BA1-22FC-41F2-A16A-3E1B89C635BA}"/>
    <dgm:cxn modelId="{B79CAB88-DEC2-4324-BDD8-46554281D42B}" srcId="{F5B7D32A-9D8B-4AC9-A5BE-38B8DDF2FC02}" destId="{A55792C4-5F0F-414B-8F97-478CF62C271A}" srcOrd="2" destOrd="0" parTransId="{DAD34CCE-4D21-4C63-81DD-C9BFF2677689}" sibTransId="{EBCA6D85-D7FA-4660-B8B5-BBAA06F5A7E2}"/>
    <dgm:cxn modelId="{46D3FE3B-7EB7-4763-83D8-698AC4DCE7F9}" type="presParOf" srcId="{260D9CFB-1550-4137-9068-9A1A08B713A8}" destId="{53EC75CC-701D-48BD-804A-892EDCEBE48F}" srcOrd="0" destOrd="0" presId="urn:microsoft.com/office/officeart/2005/8/layout/default#2"/>
    <dgm:cxn modelId="{EC4D1FA4-1624-4B7C-AA09-FC8E77469DD5}" type="presParOf" srcId="{260D9CFB-1550-4137-9068-9A1A08B713A8}" destId="{9D733E4C-EDF0-4EE7-B615-0A18D9D44E48}" srcOrd="1" destOrd="0" presId="urn:microsoft.com/office/officeart/2005/8/layout/default#2"/>
    <dgm:cxn modelId="{75BC0E42-DAC2-4A15-AAFA-AB6A60341A12}" type="presParOf" srcId="{260D9CFB-1550-4137-9068-9A1A08B713A8}" destId="{4CC57ABA-9894-4CF8-9932-48971EB2A91C}" srcOrd="2" destOrd="0" presId="urn:microsoft.com/office/officeart/2005/8/layout/default#2"/>
    <dgm:cxn modelId="{C0A4CFCD-C5D8-4390-A0F3-431C543FCDAA}" type="presParOf" srcId="{260D9CFB-1550-4137-9068-9A1A08B713A8}" destId="{26F5B1C7-C1E1-4CFB-89BE-FA9F73B5DD20}" srcOrd="3" destOrd="0" presId="urn:microsoft.com/office/officeart/2005/8/layout/default#2"/>
    <dgm:cxn modelId="{14050C05-2744-4197-A30F-974F36699773}" type="presParOf" srcId="{260D9CFB-1550-4137-9068-9A1A08B713A8}" destId="{A3CCBCCE-FD55-44C3-AD05-F878AD47F156}" srcOrd="4" destOrd="0" presId="urn:microsoft.com/office/officeart/2005/8/layout/default#2"/>
    <dgm:cxn modelId="{38718DBF-21C0-4109-9DF3-B00711BCFC27}" type="presParOf" srcId="{260D9CFB-1550-4137-9068-9A1A08B713A8}" destId="{517EB509-2A7A-42CD-AB21-B1A6D9DC9CE6}" srcOrd="5" destOrd="0" presId="urn:microsoft.com/office/officeart/2005/8/layout/default#2"/>
    <dgm:cxn modelId="{D2DBFD7F-3D29-43F3-8202-1326CE6764D2}" type="presParOf" srcId="{260D9CFB-1550-4137-9068-9A1A08B713A8}" destId="{A079F8DC-2A59-4D83-9FF0-712211769FE8}"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FB934-8F90-4C24-984D-292E3611F2F3}">
      <dsp:nvSpPr>
        <dsp:cNvPr id="0" name=""/>
        <dsp:cNvSpPr/>
      </dsp:nvSpPr>
      <dsp:spPr>
        <a:xfrm>
          <a:off x="2012" y="648070"/>
          <a:ext cx="3015677" cy="21720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dirty="0" smtClean="0"/>
            <a:t>Monitoring the major causes of sickness and death to identify any emerging issues and inequalities between group</a:t>
          </a:r>
          <a:endParaRPr lang="en-AU" sz="2100" b="1" kern="1200" dirty="0"/>
        </a:p>
      </dsp:txBody>
      <dsp:txXfrm>
        <a:off x="2012" y="648070"/>
        <a:ext cx="3015677" cy="2172024"/>
      </dsp:txXfrm>
    </dsp:sp>
    <dsp:sp modelId="{44F57A62-AE0F-4713-B4EB-FB306703A39C}">
      <dsp:nvSpPr>
        <dsp:cNvPr id="0" name=""/>
        <dsp:cNvSpPr/>
      </dsp:nvSpPr>
      <dsp:spPr>
        <a:xfrm>
          <a:off x="3276651" y="648070"/>
          <a:ext cx="2859550" cy="217202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dirty="0" smtClean="0"/>
            <a:t>Identifying areas of need so that speciﬁc prevention and treatment interventions can be speciﬁcally targeted</a:t>
          </a:r>
          <a:endParaRPr lang="en-AU" sz="2100" b="1" kern="1200" dirty="0"/>
        </a:p>
      </dsp:txBody>
      <dsp:txXfrm>
        <a:off x="3276651" y="648070"/>
        <a:ext cx="2859550" cy="2172024"/>
      </dsp:txXfrm>
    </dsp:sp>
    <dsp:sp modelId="{13841053-9866-4B10-A48C-072672DDDE56}">
      <dsp:nvSpPr>
        <dsp:cNvPr id="0" name=""/>
        <dsp:cNvSpPr/>
      </dsp:nvSpPr>
      <dsp:spPr>
        <a:xfrm>
          <a:off x="6395162" y="648070"/>
          <a:ext cx="2746824" cy="21720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dirty="0" smtClean="0"/>
            <a:t>Determining priority areas for the allocation of government funding</a:t>
          </a:r>
          <a:endParaRPr lang="en-AU" sz="2100" b="1" kern="1200" dirty="0"/>
        </a:p>
      </dsp:txBody>
      <dsp:txXfrm>
        <a:off x="6395162" y="648070"/>
        <a:ext cx="2746824" cy="2172024"/>
      </dsp:txXfrm>
    </dsp:sp>
    <dsp:sp modelId="{30993E95-7CEE-43F8-8DE7-E061603EFE8A}">
      <dsp:nvSpPr>
        <dsp:cNvPr id="0" name=""/>
        <dsp:cNvSpPr/>
      </dsp:nvSpPr>
      <dsp:spPr>
        <a:xfrm>
          <a:off x="1458422" y="3091035"/>
          <a:ext cx="2860068" cy="198216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dirty="0" smtClean="0"/>
            <a:t>Monitoring the use of health care services and facilities  evaluating the eﬀectiveness of any prevention and treatment programs</a:t>
          </a:r>
          <a:endParaRPr lang="en-AU" sz="2100" b="1" kern="1200" dirty="0"/>
        </a:p>
      </dsp:txBody>
      <dsp:txXfrm>
        <a:off x="1458422" y="3091035"/>
        <a:ext cx="2860068" cy="1982169"/>
      </dsp:txXfrm>
    </dsp:sp>
    <dsp:sp modelId="{EA4E22A3-F000-4264-B579-130F3BA41F33}">
      <dsp:nvSpPr>
        <dsp:cNvPr id="0" name=""/>
        <dsp:cNvSpPr/>
      </dsp:nvSpPr>
      <dsp:spPr>
        <a:xfrm>
          <a:off x="4577451" y="3079056"/>
          <a:ext cx="3108126" cy="2006128"/>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AU" sz="2100" b="1" kern="1200" dirty="0" smtClean="0"/>
            <a:t> Monitoring the use of health care services and facilities</a:t>
          </a:r>
          <a:endParaRPr lang="en-AU" sz="2100" b="1" kern="1200" dirty="0"/>
        </a:p>
      </dsp:txBody>
      <dsp:txXfrm>
        <a:off x="4577451" y="3079056"/>
        <a:ext cx="3108126" cy="2006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937B9-1DFE-4ACA-BC3B-AF12CC84E90A}">
      <dsp:nvSpPr>
        <dsp:cNvPr id="0" name=""/>
        <dsp:cNvSpPr/>
      </dsp:nvSpPr>
      <dsp:spPr>
        <a:xfrm>
          <a:off x="3120390" y="2000689"/>
          <a:ext cx="3413289" cy="263067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AU" sz="2800" b="1" kern="1200" dirty="0" smtClean="0"/>
            <a:t>Who uses epidemiology?</a:t>
          </a:r>
          <a:endParaRPr lang="en-AU" sz="2800" b="1" kern="1200" dirty="0"/>
        </a:p>
      </dsp:txBody>
      <dsp:txXfrm>
        <a:off x="3620255" y="2385942"/>
        <a:ext cx="2413559" cy="1860164"/>
      </dsp:txXfrm>
    </dsp:sp>
    <dsp:sp modelId="{354CCC2C-165C-4941-9419-2CED9DB829BB}">
      <dsp:nvSpPr>
        <dsp:cNvPr id="0" name=""/>
        <dsp:cNvSpPr/>
      </dsp:nvSpPr>
      <dsp:spPr>
        <a:xfrm rot="16153479">
          <a:off x="4667653" y="1441735"/>
          <a:ext cx="276320" cy="6123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AU" sz="2600" kern="1200"/>
        </a:p>
      </dsp:txBody>
      <dsp:txXfrm rot="10800000">
        <a:off x="4709662" y="1605655"/>
        <a:ext cx="193424" cy="367427"/>
      </dsp:txXfrm>
    </dsp:sp>
    <dsp:sp modelId="{CD691ED7-42B5-4E2B-AC6E-61A45A971ABA}">
      <dsp:nvSpPr>
        <dsp:cNvPr id="0" name=""/>
        <dsp:cNvSpPr/>
      </dsp:nvSpPr>
      <dsp:spPr>
        <a:xfrm>
          <a:off x="3669775" y="98144"/>
          <a:ext cx="2246117" cy="13813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b="1" kern="1200" dirty="0" smtClean="0"/>
            <a:t>Policy developers at all levels of government</a:t>
          </a:r>
          <a:endParaRPr lang="en-AU" sz="2000" b="1" kern="1200" dirty="0"/>
        </a:p>
      </dsp:txBody>
      <dsp:txXfrm>
        <a:off x="3998711" y="300435"/>
        <a:ext cx="1588245" cy="976747"/>
      </dsp:txXfrm>
    </dsp:sp>
    <dsp:sp modelId="{0DFC7C8B-A6C9-493A-8F07-ED57F79F09BD}">
      <dsp:nvSpPr>
        <dsp:cNvPr id="0" name=""/>
        <dsp:cNvSpPr/>
      </dsp:nvSpPr>
      <dsp:spPr>
        <a:xfrm rot="21565629">
          <a:off x="6635465" y="2990526"/>
          <a:ext cx="245584" cy="612379"/>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AU" sz="2600" kern="1200"/>
        </a:p>
      </dsp:txBody>
      <dsp:txXfrm>
        <a:off x="6635467" y="3113370"/>
        <a:ext cx="171909" cy="367427"/>
      </dsp:txXfrm>
    </dsp:sp>
    <dsp:sp modelId="{778283F4-D0F8-4460-8565-92057DEBCBC9}">
      <dsp:nvSpPr>
        <dsp:cNvPr id="0" name=""/>
        <dsp:cNvSpPr/>
      </dsp:nvSpPr>
      <dsp:spPr>
        <a:xfrm>
          <a:off x="6996787" y="2247849"/>
          <a:ext cx="2505135" cy="2067914"/>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b="1" kern="1200" dirty="0" smtClean="0"/>
            <a:t>The manufacturers of health products</a:t>
          </a:r>
          <a:endParaRPr lang="en-AU" sz="2000" b="1" kern="1200" dirty="0"/>
        </a:p>
      </dsp:txBody>
      <dsp:txXfrm>
        <a:off x="7363656" y="2550688"/>
        <a:ext cx="1771397" cy="1462236"/>
      </dsp:txXfrm>
    </dsp:sp>
    <dsp:sp modelId="{6044EA62-68E3-4890-885F-F92A639880F5}">
      <dsp:nvSpPr>
        <dsp:cNvPr id="0" name=""/>
        <dsp:cNvSpPr/>
      </dsp:nvSpPr>
      <dsp:spPr>
        <a:xfrm rot="5400000">
          <a:off x="4749597" y="4466895"/>
          <a:ext cx="154874" cy="612379"/>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AU" sz="2600" kern="1200"/>
        </a:p>
      </dsp:txBody>
      <dsp:txXfrm>
        <a:off x="4772828" y="4566140"/>
        <a:ext cx="108412" cy="367427"/>
      </dsp:txXfrm>
    </dsp:sp>
    <dsp:sp modelId="{0C32CA0B-DF6F-4EA7-A729-2A583C564988}">
      <dsp:nvSpPr>
        <dsp:cNvPr id="0" name=""/>
        <dsp:cNvSpPr/>
      </dsp:nvSpPr>
      <dsp:spPr>
        <a:xfrm>
          <a:off x="3614875" y="4923576"/>
          <a:ext cx="2424319" cy="1833229"/>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b="1" kern="1200" dirty="0" smtClean="0"/>
            <a:t>The providers of health service</a:t>
          </a:r>
          <a:endParaRPr lang="en-AU" sz="2000" b="1" kern="1200" dirty="0"/>
        </a:p>
      </dsp:txBody>
      <dsp:txXfrm>
        <a:off x="3969908" y="5192046"/>
        <a:ext cx="1714253" cy="1296289"/>
      </dsp:txXfrm>
    </dsp:sp>
    <dsp:sp modelId="{B45F9376-2DEA-4DB6-B86C-91BF1CAA2FF6}">
      <dsp:nvSpPr>
        <dsp:cNvPr id="0" name=""/>
        <dsp:cNvSpPr/>
      </dsp:nvSpPr>
      <dsp:spPr>
        <a:xfrm rot="10833561">
          <a:off x="2458333" y="2988994"/>
          <a:ext cx="467964" cy="612379"/>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AU" sz="2600" kern="1200"/>
        </a:p>
      </dsp:txBody>
      <dsp:txXfrm rot="10800000">
        <a:off x="2598719" y="3112155"/>
        <a:ext cx="327575" cy="367427"/>
      </dsp:txXfrm>
    </dsp:sp>
    <dsp:sp modelId="{FCD9579F-AA47-4258-8D0C-E221FAB1023E}">
      <dsp:nvSpPr>
        <dsp:cNvPr id="0" name=""/>
        <dsp:cNvSpPr/>
      </dsp:nvSpPr>
      <dsp:spPr>
        <a:xfrm>
          <a:off x="417268" y="2484946"/>
          <a:ext cx="1820405" cy="159382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b="1" kern="1200" dirty="0" smtClean="0"/>
            <a:t> Individual consumers</a:t>
          </a:r>
          <a:endParaRPr lang="en-AU" sz="2000" b="1" kern="1200" dirty="0"/>
        </a:p>
      </dsp:txBody>
      <dsp:txXfrm>
        <a:off x="683860" y="2718356"/>
        <a:ext cx="1287221" cy="1127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C75CC-701D-48BD-804A-892EDCEBE48F}">
      <dsp:nvSpPr>
        <dsp:cNvPr id="0" name=""/>
        <dsp:cNvSpPr/>
      </dsp:nvSpPr>
      <dsp:spPr>
        <a:xfrm>
          <a:off x="1183343" y="1111"/>
          <a:ext cx="4502476" cy="2701485"/>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i="1" u="sng" kern="1200" dirty="0" smtClean="0">
              <a:latin typeface="+mn-lt"/>
            </a:rPr>
            <a:t>Mortality</a:t>
          </a:r>
          <a:r>
            <a:rPr lang="en-US" sz="2900" b="1" u="sng" kern="1200" dirty="0" smtClean="0">
              <a:latin typeface="+mn-lt"/>
            </a:rPr>
            <a:t> </a:t>
          </a:r>
          <a:r>
            <a:rPr lang="en-US" sz="2900" b="1" kern="1200" dirty="0" smtClean="0">
              <a:latin typeface="+mn-lt"/>
            </a:rPr>
            <a:t>(death rates): indicates how many people die in a particular population, how they died and over what period. Expressed per 100 000.</a:t>
          </a:r>
          <a:endParaRPr lang="en-AU" sz="2900" b="1" kern="1200" dirty="0"/>
        </a:p>
      </dsp:txBody>
      <dsp:txXfrm>
        <a:off x="1183343" y="1111"/>
        <a:ext cx="4502476" cy="2701485"/>
      </dsp:txXfrm>
    </dsp:sp>
    <dsp:sp modelId="{4CC57ABA-9894-4CF8-9932-48971EB2A91C}">
      <dsp:nvSpPr>
        <dsp:cNvPr id="0" name=""/>
        <dsp:cNvSpPr/>
      </dsp:nvSpPr>
      <dsp:spPr>
        <a:xfrm>
          <a:off x="6136066" y="1111"/>
          <a:ext cx="4502476" cy="2701485"/>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i="1" u="sng" kern="1200" dirty="0" smtClean="0">
              <a:latin typeface="+mn-lt"/>
            </a:rPr>
            <a:t>Infant mortality</a:t>
          </a:r>
          <a:r>
            <a:rPr lang="en-US" sz="2900" b="1" kern="1200" dirty="0" smtClean="0">
              <a:latin typeface="+mn-lt"/>
            </a:rPr>
            <a:t>: indicates the number of infant deaths in the first year of life per 1000 live births</a:t>
          </a:r>
          <a:endParaRPr lang="en-AU" sz="2900" b="1" kern="1200" dirty="0"/>
        </a:p>
      </dsp:txBody>
      <dsp:txXfrm>
        <a:off x="6136066" y="1111"/>
        <a:ext cx="4502476" cy="2701485"/>
      </dsp:txXfrm>
    </dsp:sp>
    <dsp:sp modelId="{A3CCBCCE-FD55-44C3-AD05-F878AD47F156}">
      <dsp:nvSpPr>
        <dsp:cNvPr id="0" name=""/>
        <dsp:cNvSpPr/>
      </dsp:nvSpPr>
      <dsp:spPr>
        <a:xfrm>
          <a:off x="1183343" y="3152844"/>
          <a:ext cx="4502476" cy="2701485"/>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i="1" u="sng" kern="1200" dirty="0" smtClean="0">
              <a:latin typeface="+mn-lt"/>
            </a:rPr>
            <a:t>Morbidity </a:t>
          </a:r>
          <a:r>
            <a:rPr lang="en-US" sz="2900" b="1" kern="1200" dirty="0" smtClean="0">
              <a:latin typeface="+mn-lt"/>
            </a:rPr>
            <a:t>(disease and sickness rates): examines the prevalence and incidence of disease and sickness in a specific population</a:t>
          </a:r>
          <a:endParaRPr lang="en-AU" sz="2900" b="1" kern="1200" dirty="0"/>
        </a:p>
      </dsp:txBody>
      <dsp:txXfrm>
        <a:off x="1183343" y="3152844"/>
        <a:ext cx="4502476" cy="2701485"/>
      </dsp:txXfrm>
    </dsp:sp>
    <dsp:sp modelId="{A079F8DC-2A59-4D83-9FF0-712211769FE8}">
      <dsp:nvSpPr>
        <dsp:cNvPr id="0" name=""/>
        <dsp:cNvSpPr/>
      </dsp:nvSpPr>
      <dsp:spPr>
        <a:xfrm>
          <a:off x="6136066" y="3152844"/>
          <a:ext cx="4502476" cy="2701485"/>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b="1" i="1" u="sng" kern="1200" smtClean="0">
              <a:latin typeface="+mn-lt"/>
            </a:rPr>
            <a:t>Life expectancy</a:t>
          </a:r>
          <a:r>
            <a:rPr lang="en-US" sz="2900" b="1" kern="1200" smtClean="0">
              <a:latin typeface="+mn-lt"/>
            </a:rPr>
            <a:t>: indicates the number of years a person is expected to live.</a:t>
          </a:r>
          <a:endParaRPr lang="en-AU" sz="2900" b="1" kern="1200" dirty="0"/>
        </a:p>
      </dsp:txBody>
      <dsp:txXfrm>
        <a:off x="6136066" y="3152844"/>
        <a:ext cx="4502476" cy="27014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5CA14-DD6B-497D-8493-C0605C1F7CB3}" type="datetimeFigureOut">
              <a:rPr lang="en-AU" smtClean="0"/>
              <a:t>14/10/2020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BCAEF-56F9-48C3-9EBE-DC2551244CF6}" type="slidenum">
              <a:rPr lang="en-AU" smtClean="0"/>
              <a:t>‹#›</a:t>
            </a:fld>
            <a:endParaRPr lang="en-AU"/>
          </a:p>
        </p:txBody>
      </p:sp>
    </p:spTree>
    <p:extLst>
      <p:ext uri="{BB962C8B-B14F-4D97-AF65-F5344CB8AC3E}">
        <p14:creationId xmlns:p14="http://schemas.microsoft.com/office/powerpoint/2010/main" val="7620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2BC157-441B-41DB-9A2B-E2A4EB7B1BAB}" type="slidenum">
              <a:rPr lang="en-AU" altLang="en-US" smtClean="0">
                <a:solidFill>
                  <a:prstClr val="black"/>
                </a:solidFill>
              </a:rPr>
              <a:pPr>
                <a:spcBef>
                  <a:spcPct val="0"/>
                </a:spcBef>
              </a:pPr>
              <a:t>6</a:t>
            </a:fld>
            <a:endParaRPr lang="en-AU" altLang="en-US" smtClean="0">
              <a:solidFill>
                <a:prstClr val="black"/>
              </a:solidFill>
            </a:endParaRPr>
          </a:p>
        </p:txBody>
      </p:sp>
    </p:spTree>
    <p:extLst>
      <p:ext uri="{BB962C8B-B14F-4D97-AF65-F5344CB8AC3E}">
        <p14:creationId xmlns:p14="http://schemas.microsoft.com/office/powerpoint/2010/main" val="360378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0810254-D343-4952-869E-CFB42A4FD7FF}" type="slidenum">
              <a:rPr lang="en-AU" altLang="en-US" smtClean="0">
                <a:solidFill>
                  <a:prstClr val="black"/>
                </a:solidFill>
              </a:rPr>
              <a:pPr>
                <a:spcBef>
                  <a:spcPct val="0"/>
                </a:spcBef>
              </a:pPr>
              <a:t>7</a:t>
            </a:fld>
            <a:endParaRPr lang="en-AU" altLang="en-US" smtClean="0">
              <a:solidFill>
                <a:prstClr val="black"/>
              </a:solidFill>
            </a:endParaRPr>
          </a:p>
        </p:txBody>
      </p:sp>
    </p:spTree>
    <p:extLst>
      <p:ext uri="{BB962C8B-B14F-4D97-AF65-F5344CB8AC3E}">
        <p14:creationId xmlns:p14="http://schemas.microsoft.com/office/powerpoint/2010/main" val="117607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1D996E2-38EB-429A-A32A-2AF9DCAEFA82}" type="slidenum">
              <a:rPr lang="en-AU" altLang="en-US" smtClean="0">
                <a:solidFill>
                  <a:prstClr val="black"/>
                </a:solidFill>
              </a:rPr>
              <a:pPr>
                <a:spcBef>
                  <a:spcPct val="0"/>
                </a:spcBef>
              </a:pPr>
              <a:t>10</a:t>
            </a:fld>
            <a:endParaRPr lang="en-AU" altLang="en-US" smtClean="0">
              <a:solidFill>
                <a:prstClr val="black"/>
              </a:solidFill>
            </a:endParaRPr>
          </a:p>
        </p:txBody>
      </p:sp>
    </p:spTree>
    <p:extLst>
      <p:ext uri="{BB962C8B-B14F-4D97-AF65-F5344CB8AC3E}">
        <p14:creationId xmlns:p14="http://schemas.microsoft.com/office/powerpoint/2010/main" val="405142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621D746-74FF-49BA-BA20-75DA30E2417D}"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A94C835-B863-42F6-9638-39E00D3BA9D6}" type="slidenum">
              <a:rPr lang="en-AU" altLang="en-US"/>
              <a:pPr>
                <a:defRPr/>
              </a:pPr>
              <a:t>‹#›</a:t>
            </a:fld>
            <a:endParaRPr lang="en-AU" altLang="en-US"/>
          </a:p>
        </p:txBody>
      </p:sp>
    </p:spTree>
    <p:extLst>
      <p:ext uri="{BB962C8B-B14F-4D97-AF65-F5344CB8AC3E}">
        <p14:creationId xmlns:p14="http://schemas.microsoft.com/office/powerpoint/2010/main" val="25327016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702472B-B634-46CC-AB80-B4929022811B}"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67B8C54-5981-49C9-B69F-17FAD1181772}" type="slidenum">
              <a:rPr lang="en-AU" altLang="en-US"/>
              <a:pPr>
                <a:defRPr/>
              </a:pPr>
              <a:t>‹#›</a:t>
            </a:fld>
            <a:endParaRPr lang="en-AU" altLang="en-US"/>
          </a:p>
        </p:txBody>
      </p:sp>
    </p:spTree>
    <p:extLst>
      <p:ext uri="{BB962C8B-B14F-4D97-AF65-F5344CB8AC3E}">
        <p14:creationId xmlns:p14="http://schemas.microsoft.com/office/powerpoint/2010/main" val="39910328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D2440DE-ADE4-40EE-B55E-EF3D0A2A8E21}"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9EEE3F0-D31A-486E-AE5B-7A80159F0A98}" type="slidenum">
              <a:rPr lang="en-AU" altLang="en-US"/>
              <a:pPr>
                <a:defRPr/>
              </a:pPr>
              <a:t>‹#›</a:t>
            </a:fld>
            <a:endParaRPr lang="en-AU" altLang="en-US"/>
          </a:p>
        </p:txBody>
      </p:sp>
    </p:spTree>
    <p:extLst>
      <p:ext uri="{BB962C8B-B14F-4D97-AF65-F5344CB8AC3E}">
        <p14:creationId xmlns:p14="http://schemas.microsoft.com/office/powerpoint/2010/main" val="29072226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621D746-74FF-49BA-BA20-75DA30E2417D}"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A94C835-B863-42F6-9638-39E00D3BA9D6}" type="slidenum">
              <a:rPr lang="en-AU" altLang="en-US"/>
              <a:pPr>
                <a:defRPr/>
              </a:pPr>
              <a:t>‹#›</a:t>
            </a:fld>
            <a:endParaRPr lang="en-AU" altLang="en-US"/>
          </a:p>
        </p:txBody>
      </p:sp>
    </p:spTree>
    <p:extLst>
      <p:ext uri="{BB962C8B-B14F-4D97-AF65-F5344CB8AC3E}">
        <p14:creationId xmlns:p14="http://schemas.microsoft.com/office/powerpoint/2010/main" val="29891742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7348A5E-41D4-4A8B-8C6E-04DA98E97AB9}"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6A47C1-E02C-4E94-82A9-1A35E44A6CB1}" type="slidenum">
              <a:rPr lang="en-AU" altLang="en-US"/>
              <a:pPr>
                <a:defRPr/>
              </a:pPr>
              <a:t>‹#›</a:t>
            </a:fld>
            <a:endParaRPr lang="en-AU" altLang="en-US"/>
          </a:p>
        </p:txBody>
      </p:sp>
    </p:spTree>
    <p:extLst>
      <p:ext uri="{BB962C8B-B14F-4D97-AF65-F5344CB8AC3E}">
        <p14:creationId xmlns:p14="http://schemas.microsoft.com/office/powerpoint/2010/main" val="326865379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C35CFF-F190-42D2-BB5E-2572784AB1E2}"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BAF9E2F-B130-4D69-BA27-D761BD4CE56B}" type="slidenum">
              <a:rPr lang="en-AU" altLang="en-US"/>
              <a:pPr>
                <a:defRPr/>
              </a:pPr>
              <a:t>‹#›</a:t>
            </a:fld>
            <a:endParaRPr lang="en-AU" altLang="en-US"/>
          </a:p>
        </p:txBody>
      </p:sp>
    </p:spTree>
    <p:extLst>
      <p:ext uri="{BB962C8B-B14F-4D97-AF65-F5344CB8AC3E}">
        <p14:creationId xmlns:p14="http://schemas.microsoft.com/office/powerpoint/2010/main" val="14088625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9CAF84F-CE61-4865-BED5-A8C4B48763A7}"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74221F0-AD54-47DF-B8E5-3CBDE7A1BD98}" type="slidenum">
              <a:rPr lang="en-AU" altLang="en-US"/>
              <a:pPr>
                <a:defRPr/>
              </a:pPr>
              <a:t>‹#›</a:t>
            </a:fld>
            <a:endParaRPr lang="en-AU" altLang="en-US"/>
          </a:p>
        </p:txBody>
      </p:sp>
    </p:spTree>
    <p:extLst>
      <p:ext uri="{BB962C8B-B14F-4D97-AF65-F5344CB8AC3E}">
        <p14:creationId xmlns:p14="http://schemas.microsoft.com/office/powerpoint/2010/main" val="14213086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CCBD61ED-E79C-4C98-BF1B-5D14D7C7A891}" type="datetime1">
              <a:rPr lang="en-US" altLang="en-US"/>
              <a:pPr>
                <a:defRPr/>
              </a:pPr>
              <a:t>10/14/2020</a:t>
            </a:fld>
            <a:endParaRPr lang="en-AU" altLang="en-US"/>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971C0F4-B9D5-4010-BA31-CBD95B8A68B0}" type="slidenum">
              <a:rPr lang="en-AU" altLang="en-US"/>
              <a:pPr>
                <a:defRPr/>
              </a:pPr>
              <a:t>‹#›</a:t>
            </a:fld>
            <a:endParaRPr lang="en-AU" altLang="en-US"/>
          </a:p>
        </p:txBody>
      </p:sp>
    </p:spTree>
    <p:extLst>
      <p:ext uri="{BB962C8B-B14F-4D97-AF65-F5344CB8AC3E}">
        <p14:creationId xmlns:p14="http://schemas.microsoft.com/office/powerpoint/2010/main" val="17245321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76522F-7317-4E96-ABFF-189EEC9EC915}" type="datetime1">
              <a:rPr lang="en-US" altLang="en-US"/>
              <a:pPr>
                <a:defRPr/>
              </a:pPr>
              <a:t>10/14/2020</a:t>
            </a:fld>
            <a:endParaRPr lang="en-AU" altLang="en-US"/>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8BE1D10-77B2-4161-8B9C-258FCAB35878}" type="slidenum">
              <a:rPr lang="en-AU" altLang="en-US"/>
              <a:pPr>
                <a:defRPr/>
              </a:pPr>
              <a:t>‹#›</a:t>
            </a:fld>
            <a:endParaRPr lang="en-AU" altLang="en-US"/>
          </a:p>
        </p:txBody>
      </p:sp>
    </p:spTree>
    <p:extLst>
      <p:ext uri="{BB962C8B-B14F-4D97-AF65-F5344CB8AC3E}">
        <p14:creationId xmlns:p14="http://schemas.microsoft.com/office/powerpoint/2010/main" val="41282190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DAEDA-8CF9-4345-BAA0-8930450E1EA4}" type="datetime1">
              <a:rPr lang="en-US" altLang="en-US"/>
              <a:pPr>
                <a:defRPr/>
              </a:pPr>
              <a:t>10/14/2020</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5ED2C69-FAF2-4CE7-8F9F-2DCCFA1D880C}" type="slidenum">
              <a:rPr lang="en-AU" altLang="en-US"/>
              <a:pPr>
                <a:defRPr/>
              </a:pPr>
              <a:t>‹#›</a:t>
            </a:fld>
            <a:endParaRPr lang="en-AU" altLang="en-US"/>
          </a:p>
        </p:txBody>
      </p:sp>
    </p:spTree>
    <p:extLst>
      <p:ext uri="{BB962C8B-B14F-4D97-AF65-F5344CB8AC3E}">
        <p14:creationId xmlns:p14="http://schemas.microsoft.com/office/powerpoint/2010/main" val="22112377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C17AF-28B7-4006-8FCA-40A85C68C778}"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2E9498-8D1C-436C-B714-220D04E6E279}" type="slidenum">
              <a:rPr lang="en-AU" altLang="en-US"/>
              <a:pPr>
                <a:defRPr/>
              </a:pPr>
              <a:t>‹#›</a:t>
            </a:fld>
            <a:endParaRPr lang="en-AU" altLang="en-US"/>
          </a:p>
        </p:txBody>
      </p:sp>
    </p:spTree>
    <p:extLst>
      <p:ext uri="{BB962C8B-B14F-4D97-AF65-F5344CB8AC3E}">
        <p14:creationId xmlns:p14="http://schemas.microsoft.com/office/powerpoint/2010/main" val="17555189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7348A5E-41D4-4A8B-8C6E-04DA98E97AB9}"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6A47C1-E02C-4E94-82A9-1A35E44A6CB1}" type="slidenum">
              <a:rPr lang="en-AU" altLang="en-US"/>
              <a:pPr>
                <a:defRPr/>
              </a:pPr>
              <a:t>‹#›</a:t>
            </a:fld>
            <a:endParaRPr lang="en-AU" altLang="en-US"/>
          </a:p>
        </p:txBody>
      </p:sp>
    </p:spTree>
    <p:extLst>
      <p:ext uri="{BB962C8B-B14F-4D97-AF65-F5344CB8AC3E}">
        <p14:creationId xmlns:p14="http://schemas.microsoft.com/office/powerpoint/2010/main" val="183233526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9664AA-1D9E-41CB-BCD0-9011A9B8A375}"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04805D4-6E13-46D7-B6CF-B2A00413898C}" type="slidenum">
              <a:rPr lang="en-AU" altLang="en-US"/>
              <a:pPr>
                <a:defRPr/>
              </a:pPr>
              <a:t>‹#›</a:t>
            </a:fld>
            <a:endParaRPr lang="en-AU" altLang="en-US"/>
          </a:p>
        </p:txBody>
      </p:sp>
    </p:spTree>
    <p:extLst>
      <p:ext uri="{BB962C8B-B14F-4D97-AF65-F5344CB8AC3E}">
        <p14:creationId xmlns:p14="http://schemas.microsoft.com/office/powerpoint/2010/main" val="22350598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702472B-B634-46CC-AB80-B4929022811B}"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67B8C54-5981-49C9-B69F-17FAD1181772}" type="slidenum">
              <a:rPr lang="en-AU" altLang="en-US"/>
              <a:pPr>
                <a:defRPr/>
              </a:pPr>
              <a:t>‹#›</a:t>
            </a:fld>
            <a:endParaRPr lang="en-AU" altLang="en-US"/>
          </a:p>
        </p:txBody>
      </p:sp>
    </p:spTree>
    <p:extLst>
      <p:ext uri="{BB962C8B-B14F-4D97-AF65-F5344CB8AC3E}">
        <p14:creationId xmlns:p14="http://schemas.microsoft.com/office/powerpoint/2010/main" val="26559669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D2440DE-ADE4-40EE-B55E-EF3D0A2A8E21}"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9EEE3F0-D31A-486E-AE5B-7A80159F0A98}" type="slidenum">
              <a:rPr lang="en-AU" altLang="en-US"/>
              <a:pPr>
                <a:defRPr/>
              </a:pPr>
              <a:t>‹#›</a:t>
            </a:fld>
            <a:endParaRPr lang="en-AU" altLang="en-US"/>
          </a:p>
        </p:txBody>
      </p:sp>
    </p:spTree>
    <p:extLst>
      <p:ext uri="{BB962C8B-B14F-4D97-AF65-F5344CB8AC3E}">
        <p14:creationId xmlns:p14="http://schemas.microsoft.com/office/powerpoint/2010/main" val="14326311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621D746-74FF-49BA-BA20-75DA30E2417D}"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A94C835-B863-42F6-9638-39E00D3BA9D6}" type="slidenum">
              <a:rPr lang="en-AU" altLang="en-US"/>
              <a:pPr>
                <a:defRPr/>
              </a:pPr>
              <a:t>‹#›</a:t>
            </a:fld>
            <a:endParaRPr lang="en-AU" altLang="en-US"/>
          </a:p>
        </p:txBody>
      </p:sp>
    </p:spTree>
    <p:extLst>
      <p:ext uri="{BB962C8B-B14F-4D97-AF65-F5344CB8AC3E}">
        <p14:creationId xmlns:p14="http://schemas.microsoft.com/office/powerpoint/2010/main" val="19281931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7348A5E-41D4-4A8B-8C6E-04DA98E97AB9}"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6A47C1-E02C-4E94-82A9-1A35E44A6CB1}" type="slidenum">
              <a:rPr lang="en-AU" altLang="en-US"/>
              <a:pPr>
                <a:defRPr/>
              </a:pPr>
              <a:t>‹#›</a:t>
            </a:fld>
            <a:endParaRPr lang="en-AU" altLang="en-US"/>
          </a:p>
        </p:txBody>
      </p:sp>
    </p:spTree>
    <p:extLst>
      <p:ext uri="{BB962C8B-B14F-4D97-AF65-F5344CB8AC3E}">
        <p14:creationId xmlns:p14="http://schemas.microsoft.com/office/powerpoint/2010/main" val="14362737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C35CFF-F190-42D2-BB5E-2572784AB1E2}"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BAF9E2F-B130-4D69-BA27-D761BD4CE56B}" type="slidenum">
              <a:rPr lang="en-AU" altLang="en-US"/>
              <a:pPr>
                <a:defRPr/>
              </a:pPr>
              <a:t>‹#›</a:t>
            </a:fld>
            <a:endParaRPr lang="en-AU" altLang="en-US"/>
          </a:p>
        </p:txBody>
      </p:sp>
    </p:spTree>
    <p:extLst>
      <p:ext uri="{BB962C8B-B14F-4D97-AF65-F5344CB8AC3E}">
        <p14:creationId xmlns:p14="http://schemas.microsoft.com/office/powerpoint/2010/main" val="59558247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9CAF84F-CE61-4865-BED5-A8C4B48763A7}"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74221F0-AD54-47DF-B8E5-3CBDE7A1BD98}" type="slidenum">
              <a:rPr lang="en-AU" altLang="en-US"/>
              <a:pPr>
                <a:defRPr/>
              </a:pPr>
              <a:t>‹#›</a:t>
            </a:fld>
            <a:endParaRPr lang="en-AU" altLang="en-US"/>
          </a:p>
        </p:txBody>
      </p:sp>
    </p:spTree>
    <p:extLst>
      <p:ext uri="{BB962C8B-B14F-4D97-AF65-F5344CB8AC3E}">
        <p14:creationId xmlns:p14="http://schemas.microsoft.com/office/powerpoint/2010/main" val="24654973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CCBD61ED-E79C-4C98-BF1B-5D14D7C7A891}" type="datetime1">
              <a:rPr lang="en-US" altLang="en-US"/>
              <a:pPr>
                <a:defRPr/>
              </a:pPr>
              <a:t>10/14/2020</a:t>
            </a:fld>
            <a:endParaRPr lang="en-AU" altLang="en-US"/>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971C0F4-B9D5-4010-BA31-CBD95B8A68B0}" type="slidenum">
              <a:rPr lang="en-AU" altLang="en-US"/>
              <a:pPr>
                <a:defRPr/>
              </a:pPr>
              <a:t>‹#›</a:t>
            </a:fld>
            <a:endParaRPr lang="en-AU" altLang="en-US"/>
          </a:p>
        </p:txBody>
      </p:sp>
    </p:spTree>
    <p:extLst>
      <p:ext uri="{BB962C8B-B14F-4D97-AF65-F5344CB8AC3E}">
        <p14:creationId xmlns:p14="http://schemas.microsoft.com/office/powerpoint/2010/main" val="31358539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76522F-7317-4E96-ABFF-189EEC9EC915}" type="datetime1">
              <a:rPr lang="en-US" altLang="en-US"/>
              <a:pPr>
                <a:defRPr/>
              </a:pPr>
              <a:t>10/14/2020</a:t>
            </a:fld>
            <a:endParaRPr lang="en-AU" altLang="en-US"/>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8BE1D10-77B2-4161-8B9C-258FCAB35878}" type="slidenum">
              <a:rPr lang="en-AU" altLang="en-US"/>
              <a:pPr>
                <a:defRPr/>
              </a:pPr>
              <a:t>‹#›</a:t>
            </a:fld>
            <a:endParaRPr lang="en-AU" altLang="en-US"/>
          </a:p>
        </p:txBody>
      </p:sp>
    </p:spTree>
    <p:extLst>
      <p:ext uri="{BB962C8B-B14F-4D97-AF65-F5344CB8AC3E}">
        <p14:creationId xmlns:p14="http://schemas.microsoft.com/office/powerpoint/2010/main" val="18431683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DAEDA-8CF9-4345-BAA0-8930450E1EA4}" type="datetime1">
              <a:rPr lang="en-US" altLang="en-US"/>
              <a:pPr>
                <a:defRPr/>
              </a:pPr>
              <a:t>10/14/2020</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5ED2C69-FAF2-4CE7-8F9F-2DCCFA1D880C}" type="slidenum">
              <a:rPr lang="en-AU" altLang="en-US"/>
              <a:pPr>
                <a:defRPr/>
              </a:pPr>
              <a:t>‹#›</a:t>
            </a:fld>
            <a:endParaRPr lang="en-AU" altLang="en-US"/>
          </a:p>
        </p:txBody>
      </p:sp>
    </p:spTree>
    <p:extLst>
      <p:ext uri="{BB962C8B-B14F-4D97-AF65-F5344CB8AC3E}">
        <p14:creationId xmlns:p14="http://schemas.microsoft.com/office/powerpoint/2010/main" val="282283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C35CFF-F190-42D2-BB5E-2572784AB1E2}"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BAF9E2F-B130-4D69-BA27-D761BD4CE56B}" type="slidenum">
              <a:rPr lang="en-AU" altLang="en-US"/>
              <a:pPr>
                <a:defRPr/>
              </a:pPr>
              <a:t>‹#›</a:t>
            </a:fld>
            <a:endParaRPr lang="en-AU" altLang="en-US"/>
          </a:p>
        </p:txBody>
      </p:sp>
    </p:spTree>
    <p:extLst>
      <p:ext uri="{BB962C8B-B14F-4D97-AF65-F5344CB8AC3E}">
        <p14:creationId xmlns:p14="http://schemas.microsoft.com/office/powerpoint/2010/main" val="222872950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C17AF-28B7-4006-8FCA-40A85C68C778}"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2E9498-8D1C-436C-B714-220D04E6E279}" type="slidenum">
              <a:rPr lang="en-AU" altLang="en-US"/>
              <a:pPr>
                <a:defRPr/>
              </a:pPr>
              <a:t>‹#›</a:t>
            </a:fld>
            <a:endParaRPr lang="en-AU" altLang="en-US"/>
          </a:p>
        </p:txBody>
      </p:sp>
    </p:spTree>
    <p:extLst>
      <p:ext uri="{BB962C8B-B14F-4D97-AF65-F5344CB8AC3E}">
        <p14:creationId xmlns:p14="http://schemas.microsoft.com/office/powerpoint/2010/main" val="21646261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9664AA-1D9E-41CB-BCD0-9011A9B8A375}"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04805D4-6E13-46D7-B6CF-B2A00413898C}" type="slidenum">
              <a:rPr lang="en-AU" altLang="en-US"/>
              <a:pPr>
                <a:defRPr/>
              </a:pPr>
              <a:t>‹#›</a:t>
            </a:fld>
            <a:endParaRPr lang="en-AU" altLang="en-US"/>
          </a:p>
        </p:txBody>
      </p:sp>
    </p:spTree>
    <p:extLst>
      <p:ext uri="{BB962C8B-B14F-4D97-AF65-F5344CB8AC3E}">
        <p14:creationId xmlns:p14="http://schemas.microsoft.com/office/powerpoint/2010/main" val="20373956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702472B-B634-46CC-AB80-B4929022811B}"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67B8C54-5981-49C9-B69F-17FAD1181772}" type="slidenum">
              <a:rPr lang="en-AU" altLang="en-US"/>
              <a:pPr>
                <a:defRPr/>
              </a:pPr>
              <a:t>‹#›</a:t>
            </a:fld>
            <a:endParaRPr lang="en-AU" altLang="en-US"/>
          </a:p>
        </p:txBody>
      </p:sp>
    </p:spTree>
    <p:extLst>
      <p:ext uri="{BB962C8B-B14F-4D97-AF65-F5344CB8AC3E}">
        <p14:creationId xmlns:p14="http://schemas.microsoft.com/office/powerpoint/2010/main" val="36617073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D2440DE-ADE4-40EE-B55E-EF3D0A2A8E21}"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9EEE3F0-D31A-486E-AE5B-7A80159F0A98}" type="slidenum">
              <a:rPr lang="en-AU" altLang="en-US"/>
              <a:pPr>
                <a:defRPr/>
              </a:pPr>
              <a:t>‹#›</a:t>
            </a:fld>
            <a:endParaRPr lang="en-AU" altLang="en-US"/>
          </a:p>
        </p:txBody>
      </p:sp>
    </p:spTree>
    <p:extLst>
      <p:ext uri="{BB962C8B-B14F-4D97-AF65-F5344CB8AC3E}">
        <p14:creationId xmlns:p14="http://schemas.microsoft.com/office/powerpoint/2010/main" val="17295219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621D746-74FF-49BA-BA20-75DA30E2417D}"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A94C835-B863-42F6-9638-39E00D3BA9D6}" type="slidenum">
              <a:rPr lang="en-AU" altLang="en-US"/>
              <a:pPr>
                <a:defRPr/>
              </a:pPr>
              <a:t>‹#›</a:t>
            </a:fld>
            <a:endParaRPr lang="en-AU" altLang="en-US"/>
          </a:p>
        </p:txBody>
      </p:sp>
    </p:spTree>
    <p:extLst>
      <p:ext uri="{BB962C8B-B14F-4D97-AF65-F5344CB8AC3E}">
        <p14:creationId xmlns:p14="http://schemas.microsoft.com/office/powerpoint/2010/main" val="8271533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7348A5E-41D4-4A8B-8C6E-04DA98E97AB9}"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6A47C1-E02C-4E94-82A9-1A35E44A6CB1}" type="slidenum">
              <a:rPr lang="en-AU" altLang="en-US"/>
              <a:pPr>
                <a:defRPr/>
              </a:pPr>
              <a:t>‹#›</a:t>
            </a:fld>
            <a:endParaRPr lang="en-AU" altLang="en-US"/>
          </a:p>
        </p:txBody>
      </p:sp>
    </p:spTree>
    <p:extLst>
      <p:ext uri="{BB962C8B-B14F-4D97-AF65-F5344CB8AC3E}">
        <p14:creationId xmlns:p14="http://schemas.microsoft.com/office/powerpoint/2010/main" val="347118287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C35CFF-F190-42D2-BB5E-2572784AB1E2}"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BAF9E2F-B130-4D69-BA27-D761BD4CE56B}" type="slidenum">
              <a:rPr lang="en-AU" altLang="en-US"/>
              <a:pPr>
                <a:defRPr/>
              </a:pPr>
              <a:t>‹#›</a:t>
            </a:fld>
            <a:endParaRPr lang="en-AU" altLang="en-US"/>
          </a:p>
        </p:txBody>
      </p:sp>
    </p:spTree>
    <p:extLst>
      <p:ext uri="{BB962C8B-B14F-4D97-AF65-F5344CB8AC3E}">
        <p14:creationId xmlns:p14="http://schemas.microsoft.com/office/powerpoint/2010/main" val="28818916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9CAF84F-CE61-4865-BED5-A8C4B48763A7}"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74221F0-AD54-47DF-B8E5-3CBDE7A1BD98}" type="slidenum">
              <a:rPr lang="en-AU" altLang="en-US"/>
              <a:pPr>
                <a:defRPr/>
              </a:pPr>
              <a:t>‹#›</a:t>
            </a:fld>
            <a:endParaRPr lang="en-AU" altLang="en-US"/>
          </a:p>
        </p:txBody>
      </p:sp>
    </p:spTree>
    <p:extLst>
      <p:ext uri="{BB962C8B-B14F-4D97-AF65-F5344CB8AC3E}">
        <p14:creationId xmlns:p14="http://schemas.microsoft.com/office/powerpoint/2010/main" val="26651148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CCBD61ED-E79C-4C98-BF1B-5D14D7C7A891}" type="datetime1">
              <a:rPr lang="en-US" altLang="en-US"/>
              <a:pPr>
                <a:defRPr/>
              </a:pPr>
              <a:t>10/14/2020</a:t>
            </a:fld>
            <a:endParaRPr lang="en-AU" altLang="en-US"/>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971C0F4-B9D5-4010-BA31-CBD95B8A68B0}" type="slidenum">
              <a:rPr lang="en-AU" altLang="en-US"/>
              <a:pPr>
                <a:defRPr/>
              </a:pPr>
              <a:t>‹#›</a:t>
            </a:fld>
            <a:endParaRPr lang="en-AU" altLang="en-US"/>
          </a:p>
        </p:txBody>
      </p:sp>
    </p:spTree>
    <p:extLst>
      <p:ext uri="{BB962C8B-B14F-4D97-AF65-F5344CB8AC3E}">
        <p14:creationId xmlns:p14="http://schemas.microsoft.com/office/powerpoint/2010/main" val="10530837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76522F-7317-4E96-ABFF-189EEC9EC915}" type="datetime1">
              <a:rPr lang="en-US" altLang="en-US"/>
              <a:pPr>
                <a:defRPr/>
              </a:pPr>
              <a:t>10/14/2020</a:t>
            </a:fld>
            <a:endParaRPr lang="en-AU" altLang="en-US"/>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8BE1D10-77B2-4161-8B9C-258FCAB35878}" type="slidenum">
              <a:rPr lang="en-AU" altLang="en-US"/>
              <a:pPr>
                <a:defRPr/>
              </a:pPr>
              <a:t>‹#›</a:t>
            </a:fld>
            <a:endParaRPr lang="en-AU" altLang="en-US"/>
          </a:p>
        </p:txBody>
      </p:sp>
    </p:spTree>
    <p:extLst>
      <p:ext uri="{BB962C8B-B14F-4D97-AF65-F5344CB8AC3E}">
        <p14:creationId xmlns:p14="http://schemas.microsoft.com/office/powerpoint/2010/main" val="21698939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9CAF84F-CE61-4865-BED5-A8C4B48763A7}"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74221F0-AD54-47DF-B8E5-3CBDE7A1BD98}" type="slidenum">
              <a:rPr lang="en-AU" altLang="en-US"/>
              <a:pPr>
                <a:defRPr/>
              </a:pPr>
              <a:t>‹#›</a:t>
            </a:fld>
            <a:endParaRPr lang="en-AU" altLang="en-US"/>
          </a:p>
        </p:txBody>
      </p:sp>
    </p:spTree>
    <p:extLst>
      <p:ext uri="{BB962C8B-B14F-4D97-AF65-F5344CB8AC3E}">
        <p14:creationId xmlns:p14="http://schemas.microsoft.com/office/powerpoint/2010/main" val="246057815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DAEDA-8CF9-4345-BAA0-8930450E1EA4}" type="datetime1">
              <a:rPr lang="en-US" altLang="en-US"/>
              <a:pPr>
                <a:defRPr/>
              </a:pPr>
              <a:t>10/14/2020</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5ED2C69-FAF2-4CE7-8F9F-2DCCFA1D880C}" type="slidenum">
              <a:rPr lang="en-AU" altLang="en-US"/>
              <a:pPr>
                <a:defRPr/>
              </a:pPr>
              <a:t>‹#›</a:t>
            </a:fld>
            <a:endParaRPr lang="en-AU" altLang="en-US"/>
          </a:p>
        </p:txBody>
      </p:sp>
    </p:spTree>
    <p:extLst>
      <p:ext uri="{BB962C8B-B14F-4D97-AF65-F5344CB8AC3E}">
        <p14:creationId xmlns:p14="http://schemas.microsoft.com/office/powerpoint/2010/main" val="10777359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C17AF-28B7-4006-8FCA-40A85C68C778}"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2E9498-8D1C-436C-B714-220D04E6E279}" type="slidenum">
              <a:rPr lang="en-AU" altLang="en-US"/>
              <a:pPr>
                <a:defRPr/>
              </a:pPr>
              <a:t>‹#›</a:t>
            </a:fld>
            <a:endParaRPr lang="en-AU" altLang="en-US"/>
          </a:p>
        </p:txBody>
      </p:sp>
    </p:spTree>
    <p:extLst>
      <p:ext uri="{BB962C8B-B14F-4D97-AF65-F5344CB8AC3E}">
        <p14:creationId xmlns:p14="http://schemas.microsoft.com/office/powerpoint/2010/main" val="17448629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9664AA-1D9E-41CB-BCD0-9011A9B8A375}"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04805D4-6E13-46D7-B6CF-B2A00413898C}" type="slidenum">
              <a:rPr lang="en-AU" altLang="en-US"/>
              <a:pPr>
                <a:defRPr/>
              </a:pPr>
              <a:t>‹#›</a:t>
            </a:fld>
            <a:endParaRPr lang="en-AU" altLang="en-US"/>
          </a:p>
        </p:txBody>
      </p:sp>
    </p:spTree>
    <p:extLst>
      <p:ext uri="{BB962C8B-B14F-4D97-AF65-F5344CB8AC3E}">
        <p14:creationId xmlns:p14="http://schemas.microsoft.com/office/powerpoint/2010/main" val="2579454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702472B-B634-46CC-AB80-B4929022811B}"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67B8C54-5981-49C9-B69F-17FAD1181772}" type="slidenum">
              <a:rPr lang="en-AU" altLang="en-US"/>
              <a:pPr>
                <a:defRPr/>
              </a:pPr>
              <a:t>‹#›</a:t>
            </a:fld>
            <a:endParaRPr lang="en-AU" altLang="en-US"/>
          </a:p>
        </p:txBody>
      </p:sp>
    </p:spTree>
    <p:extLst>
      <p:ext uri="{BB962C8B-B14F-4D97-AF65-F5344CB8AC3E}">
        <p14:creationId xmlns:p14="http://schemas.microsoft.com/office/powerpoint/2010/main" val="25882999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D2440DE-ADE4-40EE-B55E-EF3D0A2A8E21}"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9EEE3F0-D31A-486E-AE5B-7A80159F0A98}" type="slidenum">
              <a:rPr lang="en-AU" altLang="en-US"/>
              <a:pPr>
                <a:defRPr/>
              </a:pPr>
              <a:t>‹#›</a:t>
            </a:fld>
            <a:endParaRPr lang="en-AU" altLang="en-US"/>
          </a:p>
        </p:txBody>
      </p:sp>
    </p:spTree>
    <p:extLst>
      <p:ext uri="{BB962C8B-B14F-4D97-AF65-F5344CB8AC3E}">
        <p14:creationId xmlns:p14="http://schemas.microsoft.com/office/powerpoint/2010/main" val="181049604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3621D746-74FF-49BA-BA20-75DA30E2417D}"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A94C835-B863-42F6-9638-39E00D3BA9D6}" type="slidenum">
              <a:rPr lang="en-AU" altLang="en-US"/>
              <a:pPr>
                <a:defRPr/>
              </a:pPr>
              <a:t>‹#›</a:t>
            </a:fld>
            <a:endParaRPr lang="en-AU" altLang="en-US"/>
          </a:p>
        </p:txBody>
      </p:sp>
    </p:spTree>
    <p:extLst>
      <p:ext uri="{BB962C8B-B14F-4D97-AF65-F5344CB8AC3E}">
        <p14:creationId xmlns:p14="http://schemas.microsoft.com/office/powerpoint/2010/main" val="239692073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7348A5E-41D4-4A8B-8C6E-04DA98E97AB9}"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66A47C1-E02C-4E94-82A9-1A35E44A6CB1}" type="slidenum">
              <a:rPr lang="en-AU" altLang="en-US"/>
              <a:pPr>
                <a:defRPr/>
              </a:pPr>
              <a:t>‹#›</a:t>
            </a:fld>
            <a:endParaRPr lang="en-AU" altLang="en-US"/>
          </a:p>
        </p:txBody>
      </p:sp>
    </p:spTree>
    <p:extLst>
      <p:ext uri="{BB962C8B-B14F-4D97-AF65-F5344CB8AC3E}">
        <p14:creationId xmlns:p14="http://schemas.microsoft.com/office/powerpoint/2010/main" val="116952221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C35CFF-F190-42D2-BB5E-2572784AB1E2}"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BAF9E2F-B130-4D69-BA27-D761BD4CE56B}" type="slidenum">
              <a:rPr lang="en-AU" altLang="en-US"/>
              <a:pPr>
                <a:defRPr/>
              </a:pPr>
              <a:t>‹#›</a:t>
            </a:fld>
            <a:endParaRPr lang="en-AU" altLang="en-US"/>
          </a:p>
        </p:txBody>
      </p:sp>
    </p:spTree>
    <p:extLst>
      <p:ext uri="{BB962C8B-B14F-4D97-AF65-F5344CB8AC3E}">
        <p14:creationId xmlns:p14="http://schemas.microsoft.com/office/powerpoint/2010/main" val="16619378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9CAF84F-CE61-4865-BED5-A8C4B48763A7}"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74221F0-AD54-47DF-B8E5-3CBDE7A1BD98}" type="slidenum">
              <a:rPr lang="en-AU" altLang="en-US"/>
              <a:pPr>
                <a:defRPr/>
              </a:pPr>
              <a:t>‹#›</a:t>
            </a:fld>
            <a:endParaRPr lang="en-AU" altLang="en-US"/>
          </a:p>
        </p:txBody>
      </p:sp>
    </p:spTree>
    <p:extLst>
      <p:ext uri="{BB962C8B-B14F-4D97-AF65-F5344CB8AC3E}">
        <p14:creationId xmlns:p14="http://schemas.microsoft.com/office/powerpoint/2010/main" val="420929951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CCBD61ED-E79C-4C98-BF1B-5D14D7C7A891}" type="datetime1">
              <a:rPr lang="en-US" altLang="en-US"/>
              <a:pPr>
                <a:defRPr/>
              </a:pPr>
              <a:t>10/14/2020</a:t>
            </a:fld>
            <a:endParaRPr lang="en-AU" altLang="en-US"/>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971C0F4-B9D5-4010-BA31-CBD95B8A68B0}" type="slidenum">
              <a:rPr lang="en-AU" altLang="en-US"/>
              <a:pPr>
                <a:defRPr/>
              </a:pPr>
              <a:t>‹#›</a:t>
            </a:fld>
            <a:endParaRPr lang="en-AU" altLang="en-US"/>
          </a:p>
        </p:txBody>
      </p:sp>
    </p:spTree>
    <p:extLst>
      <p:ext uri="{BB962C8B-B14F-4D97-AF65-F5344CB8AC3E}">
        <p14:creationId xmlns:p14="http://schemas.microsoft.com/office/powerpoint/2010/main" val="14479152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CCBD61ED-E79C-4C98-BF1B-5D14D7C7A891}" type="datetime1">
              <a:rPr lang="en-US" altLang="en-US"/>
              <a:pPr>
                <a:defRPr/>
              </a:pPr>
              <a:t>10/14/2020</a:t>
            </a:fld>
            <a:endParaRPr lang="en-AU" altLang="en-US"/>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B971C0F4-B9D5-4010-BA31-CBD95B8A68B0}" type="slidenum">
              <a:rPr lang="en-AU" altLang="en-US"/>
              <a:pPr>
                <a:defRPr/>
              </a:pPr>
              <a:t>‹#›</a:t>
            </a:fld>
            <a:endParaRPr lang="en-AU" altLang="en-US"/>
          </a:p>
        </p:txBody>
      </p:sp>
    </p:spTree>
    <p:extLst>
      <p:ext uri="{BB962C8B-B14F-4D97-AF65-F5344CB8AC3E}">
        <p14:creationId xmlns:p14="http://schemas.microsoft.com/office/powerpoint/2010/main" val="24046871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76522F-7317-4E96-ABFF-189EEC9EC915}" type="datetime1">
              <a:rPr lang="en-US" altLang="en-US"/>
              <a:pPr>
                <a:defRPr/>
              </a:pPr>
              <a:t>10/14/2020</a:t>
            </a:fld>
            <a:endParaRPr lang="en-AU" altLang="en-US"/>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8BE1D10-77B2-4161-8B9C-258FCAB35878}" type="slidenum">
              <a:rPr lang="en-AU" altLang="en-US"/>
              <a:pPr>
                <a:defRPr/>
              </a:pPr>
              <a:t>‹#›</a:t>
            </a:fld>
            <a:endParaRPr lang="en-AU" altLang="en-US"/>
          </a:p>
        </p:txBody>
      </p:sp>
    </p:spTree>
    <p:extLst>
      <p:ext uri="{BB962C8B-B14F-4D97-AF65-F5344CB8AC3E}">
        <p14:creationId xmlns:p14="http://schemas.microsoft.com/office/powerpoint/2010/main" val="308107114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DAEDA-8CF9-4345-BAA0-8930450E1EA4}" type="datetime1">
              <a:rPr lang="en-US" altLang="en-US"/>
              <a:pPr>
                <a:defRPr/>
              </a:pPr>
              <a:t>10/14/2020</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5ED2C69-FAF2-4CE7-8F9F-2DCCFA1D880C}" type="slidenum">
              <a:rPr lang="en-AU" altLang="en-US"/>
              <a:pPr>
                <a:defRPr/>
              </a:pPr>
              <a:t>‹#›</a:t>
            </a:fld>
            <a:endParaRPr lang="en-AU" altLang="en-US"/>
          </a:p>
        </p:txBody>
      </p:sp>
    </p:spTree>
    <p:extLst>
      <p:ext uri="{BB962C8B-B14F-4D97-AF65-F5344CB8AC3E}">
        <p14:creationId xmlns:p14="http://schemas.microsoft.com/office/powerpoint/2010/main" val="164876899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C17AF-28B7-4006-8FCA-40A85C68C778}"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2E9498-8D1C-436C-B714-220D04E6E279}" type="slidenum">
              <a:rPr lang="en-AU" altLang="en-US"/>
              <a:pPr>
                <a:defRPr/>
              </a:pPr>
              <a:t>‹#›</a:t>
            </a:fld>
            <a:endParaRPr lang="en-AU" altLang="en-US"/>
          </a:p>
        </p:txBody>
      </p:sp>
    </p:spTree>
    <p:extLst>
      <p:ext uri="{BB962C8B-B14F-4D97-AF65-F5344CB8AC3E}">
        <p14:creationId xmlns:p14="http://schemas.microsoft.com/office/powerpoint/2010/main" val="16610288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9664AA-1D9E-41CB-BCD0-9011A9B8A375}"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04805D4-6E13-46D7-B6CF-B2A00413898C}" type="slidenum">
              <a:rPr lang="en-AU" altLang="en-US"/>
              <a:pPr>
                <a:defRPr/>
              </a:pPr>
              <a:t>‹#›</a:t>
            </a:fld>
            <a:endParaRPr lang="en-AU" altLang="en-US"/>
          </a:p>
        </p:txBody>
      </p:sp>
    </p:spTree>
    <p:extLst>
      <p:ext uri="{BB962C8B-B14F-4D97-AF65-F5344CB8AC3E}">
        <p14:creationId xmlns:p14="http://schemas.microsoft.com/office/powerpoint/2010/main" val="379212821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702472B-B634-46CC-AB80-B4929022811B}"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67B8C54-5981-49C9-B69F-17FAD1181772}" type="slidenum">
              <a:rPr lang="en-AU" altLang="en-US"/>
              <a:pPr>
                <a:defRPr/>
              </a:pPr>
              <a:t>‹#›</a:t>
            </a:fld>
            <a:endParaRPr lang="en-AU" altLang="en-US"/>
          </a:p>
        </p:txBody>
      </p:sp>
    </p:spTree>
    <p:extLst>
      <p:ext uri="{BB962C8B-B14F-4D97-AF65-F5344CB8AC3E}">
        <p14:creationId xmlns:p14="http://schemas.microsoft.com/office/powerpoint/2010/main" val="254861531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D2440DE-ADE4-40EE-B55E-EF3D0A2A8E21}" type="datetime1">
              <a:rPr lang="en-US" altLang="en-US"/>
              <a:pPr>
                <a:defRPr/>
              </a:pPr>
              <a:t>10/14/2020</a:t>
            </a:fld>
            <a:endParaRPr lang="en-AU" altLang="en-US"/>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9EEE3F0-D31A-486E-AE5B-7A80159F0A98}" type="slidenum">
              <a:rPr lang="en-AU" altLang="en-US"/>
              <a:pPr>
                <a:defRPr/>
              </a:pPr>
              <a:t>‹#›</a:t>
            </a:fld>
            <a:endParaRPr lang="en-AU" altLang="en-US"/>
          </a:p>
        </p:txBody>
      </p:sp>
    </p:spTree>
    <p:extLst>
      <p:ext uri="{BB962C8B-B14F-4D97-AF65-F5344CB8AC3E}">
        <p14:creationId xmlns:p14="http://schemas.microsoft.com/office/powerpoint/2010/main" val="36931955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476522F-7317-4E96-ABFF-189EEC9EC915}" type="datetime1">
              <a:rPr lang="en-US" altLang="en-US"/>
              <a:pPr>
                <a:defRPr/>
              </a:pPr>
              <a:t>10/14/2020</a:t>
            </a:fld>
            <a:endParaRPr lang="en-AU" altLang="en-US"/>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E8BE1D10-77B2-4161-8B9C-258FCAB35878}" type="slidenum">
              <a:rPr lang="en-AU" altLang="en-US"/>
              <a:pPr>
                <a:defRPr/>
              </a:pPr>
              <a:t>‹#›</a:t>
            </a:fld>
            <a:endParaRPr lang="en-AU" altLang="en-US"/>
          </a:p>
        </p:txBody>
      </p:sp>
    </p:spTree>
    <p:extLst>
      <p:ext uri="{BB962C8B-B14F-4D97-AF65-F5344CB8AC3E}">
        <p14:creationId xmlns:p14="http://schemas.microsoft.com/office/powerpoint/2010/main" val="30978239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DAEDA-8CF9-4345-BAA0-8930450E1EA4}" type="datetime1">
              <a:rPr lang="en-US" altLang="en-US"/>
              <a:pPr>
                <a:defRPr/>
              </a:pPr>
              <a:t>10/14/2020</a:t>
            </a:fld>
            <a:endParaRPr lang="en-AU" altLang="en-US"/>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A5ED2C69-FAF2-4CE7-8F9F-2DCCFA1D880C}" type="slidenum">
              <a:rPr lang="en-AU" altLang="en-US"/>
              <a:pPr>
                <a:defRPr/>
              </a:pPr>
              <a:t>‹#›</a:t>
            </a:fld>
            <a:endParaRPr lang="en-AU" altLang="en-US"/>
          </a:p>
        </p:txBody>
      </p:sp>
    </p:spTree>
    <p:extLst>
      <p:ext uri="{BB962C8B-B14F-4D97-AF65-F5344CB8AC3E}">
        <p14:creationId xmlns:p14="http://schemas.microsoft.com/office/powerpoint/2010/main" val="2990763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4C17AF-28B7-4006-8FCA-40A85C68C778}"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32E9498-8D1C-436C-B714-220D04E6E279}" type="slidenum">
              <a:rPr lang="en-AU" altLang="en-US"/>
              <a:pPr>
                <a:defRPr/>
              </a:pPr>
              <a:t>‹#›</a:t>
            </a:fld>
            <a:endParaRPr lang="en-AU" altLang="en-US"/>
          </a:p>
        </p:txBody>
      </p:sp>
    </p:spTree>
    <p:extLst>
      <p:ext uri="{BB962C8B-B14F-4D97-AF65-F5344CB8AC3E}">
        <p14:creationId xmlns:p14="http://schemas.microsoft.com/office/powerpoint/2010/main" val="2318598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9664AA-1D9E-41CB-BCD0-9011A9B8A375}" type="datetime1">
              <a:rPr lang="en-US" altLang="en-US"/>
              <a:pPr>
                <a:defRPr/>
              </a:pPr>
              <a:t>10/14/2020</a:t>
            </a:fld>
            <a:endParaRPr lang="en-AU" altLang="en-US"/>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04805D4-6E13-46D7-B6CF-B2A00413898C}" type="slidenum">
              <a:rPr lang="en-AU" altLang="en-US"/>
              <a:pPr>
                <a:defRPr/>
              </a:pPr>
              <a:t>‹#›</a:t>
            </a:fld>
            <a:endParaRPr lang="en-AU" altLang="en-US"/>
          </a:p>
        </p:txBody>
      </p:sp>
    </p:spTree>
    <p:extLst>
      <p:ext uri="{BB962C8B-B14F-4D97-AF65-F5344CB8AC3E}">
        <p14:creationId xmlns:p14="http://schemas.microsoft.com/office/powerpoint/2010/main" val="29823730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030B01A-A9D9-4F4D-A867-FB055E962482}" type="datetime1">
              <a:rPr lang="en-US" altLang="en-US">
                <a:ea typeface="MS PGothic" panose="020B0600070205080204" pitchFamily="34" charset="-128"/>
              </a:rPr>
              <a:pPr fontAlgn="base">
                <a:spcBef>
                  <a:spcPct val="0"/>
                </a:spcBef>
                <a:spcAft>
                  <a:spcPct val="0"/>
                </a:spcAft>
                <a:defRPr/>
              </a:pPr>
              <a:t>10/14/2020</a:t>
            </a:fld>
            <a:endParaRPr lang="en-AU"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FD2894B-E94C-400B-8A25-E34F4B7642D5}" type="slidenum">
              <a:rPr lang="en-AU" altLang="en-US">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21383311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030B01A-A9D9-4F4D-A867-FB055E962482}" type="datetime1">
              <a:rPr lang="en-US" altLang="en-US">
                <a:ea typeface="MS PGothic" panose="020B0600070205080204" pitchFamily="34" charset="-128"/>
              </a:rPr>
              <a:pPr fontAlgn="base">
                <a:spcBef>
                  <a:spcPct val="0"/>
                </a:spcBef>
                <a:spcAft>
                  <a:spcPct val="0"/>
                </a:spcAft>
                <a:defRPr/>
              </a:pPr>
              <a:t>10/14/2020</a:t>
            </a:fld>
            <a:endParaRPr lang="en-AU"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FD2894B-E94C-400B-8A25-E34F4B7642D5}" type="slidenum">
              <a:rPr lang="en-AU" altLang="en-US">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14178385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030B01A-A9D9-4F4D-A867-FB055E962482}" type="datetime1">
              <a:rPr lang="en-US" altLang="en-US">
                <a:ea typeface="MS PGothic" panose="020B0600070205080204" pitchFamily="34" charset="-128"/>
              </a:rPr>
              <a:pPr fontAlgn="base">
                <a:spcBef>
                  <a:spcPct val="0"/>
                </a:spcBef>
                <a:spcAft>
                  <a:spcPct val="0"/>
                </a:spcAft>
                <a:defRPr/>
              </a:pPr>
              <a:t>10/14/2020</a:t>
            </a:fld>
            <a:endParaRPr lang="en-AU"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FD2894B-E94C-400B-8A25-E34F4B7642D5}" type="slidenum">
              <a:rPr lang="en-AU" altLang="en-US">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36620507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030B01A-A9D9-4F4D-A867-FB055E962482}" type="datetime1">
              <a:rPr lang="en-US" altLang="en-US">
                <a:ea typeface="MS PGothic" panose="020B0600070205080204" pitchFamily="34" charset="-128"/>
              </a:rPr>
              <a:pPr fontAlgn="base">
                <a:spcBef>
                  <a:spcPct val="0"/>
                </a:spcBef>
                <a:spcAft>
                  <a:spcPct val="0"/>
                </a:spcAft>
                <a:defRPr/>
              </a:pPr>
              <a:t>10/14/2020</a:t>
            </a:fld>
            <a:endParaRPr lang="en-AU"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FD2894B-E94C-400B-8A25-E34F4B7642D5}" type="slidenum">
              <a:rPr lang="en-AU" altLang="en-US">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69255994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030B01A-A9D9-4F4D-A867-FB055E962482}" type="datetime1">
              <a:rPr lang="en-US" altLang="en-US">
                <a:ea typeface="MS PGothic" panose="020B0600070205080204" pitchFamily="34" charset="-128"/>
              </a:rPr>
              <a:pPr fontAlgn="base">
                <a:spcBef>
                  <a:spcPct val="0"/>
                </a:spcBef>
                <a:spcAft>
                  <a:spcPct val="0"/>
                </a:spcAft>
                <a:defRPr/>
              </a:pPr>
              <a:t>10/14/2020</a:t>
            </a:fld>
            <a:endParaRPr lang="en-AU"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fontAlgn="base">
              <a:spcBef>
                <a:spcPct val="0"/>
              </a:spcBef>
              <a:spcAft>
                <a:spcPct val="0"/>
              </a:spcAft>
              <a:defRPr/>
            </a:pP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6FD2894B-E94C-400B-8A25-E34F4B7642D5}" type="slidenum">
              <a:rPr lang="en-AU" altLang="en-US">
                <a:ea typeface="MS PGothic" panose="020B0600070205080204" pitchFamily="34" charset="-128"/>
              </a:rPr>
              <a:pPr fontAlgn="base">
                <a:spcBef>
                  <a:spcPct val="0"/>
                </a:spcBef>
                <a:spcAft>
                  <a:spcPct val="0"/>
                </a:spcAft>
                <a:defRPr/>
              </a:pPr>
              <a:t>‹#›</a:t>
            </a:fld>
            <a:endParaRPr lang="en-AU" altLang="en-US">
              <a:ea typeface="MS PGothic" panose="020B0600070205080204" pitchFamily="34" charset="-128"/>
            </a:endParaRPr>
          </a:p>
        </p:txBody>
      </p:sp>
    </p:spTree>
    <p:extLst>
      <p:ext uri="{BB962C8B-B14F-4D97-AF65-F5344CB8AC3E}">
        <p14:creationId xmlns:p14="http://schemas.microsoft.com/office/powerpoint/2010/main" val="320388443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5400" b="1" dirty="0" smtClean="0"/>
              <a:t>MEASURING HEALTH STATUS</a:t>
            </a:r>
            <a:endParaRPr lang="en-AU" sz="5400" b="1" dirty="0"/>
          </a:p>
        </p:txBody>
      </p:sp>
      <p:sp>
        <p:nvSpPr>
          <p:cNvPr id="3" name="Content Placeholder 2"/>
          <p:cNvSpPr>
            <a:spLocks noGrp="1"/>
          </p:cNvSpPr>
          <p:nvPr>
            <p:ph idx="1"/>
          </p:nvPr>
        </p:nvSpPr>
        <p:spPr>
          <a:xfrm>
            <a:off x="609600" y="1600201"/>
            <a:ext cx="10972800" cy="5147267"/>
          </a:xfrm>
        </p:spPr>
        <p:txBody>
          <a:bodyPr numCol="2"/>
          <a:lstStyle/>
          <a:p>
            <a:pPr marL="0" indent="0" algn="ctr">
              <a:buNone/>
            </a:pPr>
            <a:r>
              <a:rPr lang="en-AU" b="1" dirty="0" smtClean="0"/>
              <a:t>STUDENTS LEARN ABOUT:</a:t>
            </a:r>
          </a:p>
          <a:p>
            <a:pPr marL="571500" indent="-457200"/>
            <a:r>
              <a:rPr lang="en-AU" sz="2400" dirty="0" smtClean="0"/>
              <a:t>Role of epidemiology</a:t>
            </a:r>
          </a:p>
          <a:p>
            <a:pPr marL="571500" indent="-457200"/>
            <a:r>
              <a:rPr lang="en-AU" sz="2400" dirty="0" smtClean="0"/>
              <a:t>Measures of epidemiology (mortality, infant mortality, morbidity, life expectancy)</a:t>
            </a:r>
          </a:p>
          <a:p>
            <a:pPr marL="571500" indent="-457200"/>
            <a:endParaRPr lang="en-AU" sz="2400" dirty="0"/>
          </a:p>
          <a:p>
            <a:pPr marL="571500" indent="-457200"/>
            <a:endParaRPr lang="en-AU" sz="2400" dirty="0" smtClean="0"/>
          </a:p>
          <a:p>
            <a:pPr marL="571500" indent="-457200"/>
            <a:endParaRPr lang="en-AU" sz="2400" dirty="0"/>
          </a:p>
          <a:p>
            <a:pPr marL="571500" indent="-457200"/>
            <a:endParaRPr lang="en-AU" sz="2400" dirty="0" smtClean="0"/>
          </a:p>
          <a:p>
            <a:pPr marL="571500" indent="-457200"/>
            <a:endParaRPr lang="en-AU" sz="2400" dirty="0" smtClean="0"/>
          </a:p>
          <a:p>
            <a:pPr marL="571500" indent="-457200"/>
            <a:endParaRPr lang="en-AU" sz="2400" dirty="0"/>
          </a:p>
          <a:p>
            <a:pPr marL="114300" indent="0" algn="ctr">
              <a:buNone/>
            </a:pPr>
            <a:r>
              <a:rPr lang="en-AU" b="1" dirty="0" smtClean="0"/>
              <a:t>STUDENTS LEARN TO:</a:t>
            </a:r>
          </a:p>
          <a:p>
            <a:pPr marL="457200"/>
            <a:r>
              <a:rPr lang="en-AU" sz="2400" dirty="0" smtClean="0"/>
              <a:t>Critique the use of epidemiology to describe health status by considering questions such as:</a:t>
            </a:r>
          </a:p>
          <a:p>
            <a:pPr marL="857250" lvl="1"/>
            <a:r>
              <a:rPr lang="en-AU" sz="2000" dirty="0" smtClean="0"/>
              <a:t>What can epidemiology tell us?</a:t>
            </a:r>
          </a:p>
          <a:p>
            <a:pPr marL="857250" lvl="1"/>
            <a:r>
              <a:rPr lang="en-AU" sz="2000" dirty="0" smtClean="0"/>
              <a:t>Who uses these measures?</a:t>
            </a:r>
          </a:p>
          <a:p>
            <a:pPr marL="857250" lvl="1"/>
            <a:r>
              <a:rPr lang="en-AU" sz="2000" dirty="0" smtClean="0"/>
              <a:t>Do they measure everything about health status?</a:t>
            </a:r>
          </a:p>
          <a:p>
            <a:pPr marL="857250" lvl="1"/>
            <a:r>
              <a:rPr lang="en-AU" sz="2000" dirty="0" smtClean="0"/>
              <a:t>Use tables and graphs from health reports to analyse current trends in life expectancy and major causes of morbidity and mortality for the general population and comparing males and females</a:t>
            </a:r>
            <a:endParaRPr lang="en-AU" sz="2000" dirty="0"/>
          </a:p>
        </p:txBody>
      </p:sp>
    </p:spTree>
    <p:extLst>
      <p:ext uri="{BB962C8B-B14F-4D97-AF65-F5344CB8AC3E}">
        <p14:creationId xmlns:p14="http://schemas.microsoft.com/office/powerpoint/2010/main" val="140493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19288" y="175846"/>
            <a:ext cx="8229600" cy="713433"/>
          </a:xfrm>
        </p:spPr>
        <p:txBody>
          <a:bodyPr/>
          <a:lstStyle/>
          <a:p>
            <a:r>
              <a:rPr lang="en-AU" altLang="en-US" sz="3200" b="1" dirty="0" smtClean="0">
                <a:solidFill>
                  <a:srgbClr val="FFFF00"/>
                </a:solidFill>
              </a:rPr>
              <a:t>MEASURES OF EPIDEMIOLOGY:</a:t>
            </a:r>
            <a:endParaRPr lang="en-AU" altLang="en-US" sz="3200" dirty="0">
              <a:solidFill>
                <a:srgbClr val="FFFF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96639591"/>
              </p:ext>
            </p:extLst>
          </p:nvPr>
        </p:nvGraphicFramePr>
        <p:xfrm>
          <a:off x="170822" y="849087"/>
          <a:ext cx="11821886" cy="5855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0157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5364"/>
            <a:ext cx="10972800" cy="758650"/>
          </a:xfrm>
        </p:spPr>
        <p:txBody>
          <a:bodyPr/>
          <a:lstStyle/>
          <a:p>
            <a:r>
              <a:rPr lang="en-AU" sz="4000" b="1" dirty="0" smtClean="0">
                <a:solidFill>
                  <a:srgbClr val="FF0000"/>
                </a:solidFill>
              </a:rPr>
              <a:t>USE TABLES AND GRAPHS FROM HEALTH REPORTS</a:t>
            </a:r>
            <a:endParaRPr lang="en-AU" sz="4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53543" y="3851668"/>
            <a:ext cx="6088900" cy="2820806"/>
          </a:xfrm>
          <a:prstGeom prst="rect">
            <a:avLst/>
          </a:prstGeom>
        </p:spPr>
      </p:pic>
      <p:sp>
        <p:nvSpPr>
          <p:cNvPr id="5" name="Rectangle 4"/>
          <p:cNvSpPr/>
          <p:nvPr/>
        </p:nvSpPr>
        <p:spPr>
          <a:xfrm>
            <a:off x="159098" y="834014"/>
            <a:ext cx="11893899" cy="2800767"/>
          </a:xfrm>
          <a:prstGeom prst="rect">
            <a:avLst/>
          </a:prstGeom>
        </p:spPr>
        <p:txBody>
          <a:bodyPr wrap="square">
            <a:spAutoFit/>
          </a:bodyPr>
          <a:lstStyle/>
          <a:p>
            <a:r>
              <a:rPr lang="en-AU" sz="3200" b="1" dirty="0" smtClean="0">
                <a:solidFill>
                  <a:srgbClr val="FF0000"/>
                </a:solidFill>
              </a:rPr>
              <a:t>LIFE EXPECTANCY</a:t>
            </a:r>
            <a:endParaRPr lang="en-AU" b="1" dirty="0" smtClean="0">
              <a:solidFill>
                <a:srgbClr val="FF0000"/>
              </a:solidFill>
            </a:endParaRPr>
          </a:p>
          <a:p>
            <a:pPr marL="285750" indent="-285750">
              <a:buFont typeface="Arial" panose="020B0604020202020204" pitchFamily="34" charset="0"/>
              <a:buChar char="•"/>
            </a:pPr>
            <a:r>
              <a:rPr lang="en-AU" dirty="0"/>
              <a:t>Life expectancy is the length of time a person can expect to live. It can be defined as the number of years of life a person of a particular age has remaining. </a:t>
            </a:r>
            <a:endParaRPr lang="en-AU" dirty="0" smtClean="0"/>
          </a:p>
          <a:p>
            <a:pPr marL="285750" indent="-285750">
              <a:buFont typeface="Arial" panose="020B0604020202020204" pitchFamily="34" charset="0"/>
              <a:buChar char="•"/>
            </a:pPr>
            <a:r>
              <a:rPr lang="en-AU" dirty="0" smtClean="0"/>
              <a:t>Australia’s </a:t>
            </a:r>
            <a:r>
              <a:rPr lang="en-AU" dirty="0"/>
              <a:t>life expectancy is </a:t>
            </a:r>
            <a:r>
              <a:rPr lang="en-AU" dirty="0" smtClean="0"/>
              <a:t>increasing for </a:t>
            </a:r>
            <a:r>
              <a:rPr lang="en-AU" dirty="0"/>
              <a:t>both males and </a:t>
            </a:r>
            <a:r>
              <a:rPr lang="en-AU" dirty="0" smtClean="0"/>
              <a:t>females</a:t>
            </a:r>
          </a:p>
          <a:p>
            <a:pPr marL="285750" indent="-285750">
              <a:buFont typeface="Arial" panose="020B0604020202020204" pitchFamily="34" charset="0"/>
              <a:buChar char="•"/>
            </a:pPr>
            <a:r>
              <a:rPr lang="en-AU" dirty="0" smtClean="0"/>
              <a:t>Females have </a:t>
            </a:r>
            <a:r>
              <a:rPr lang="en-AU" dirty="0"/>
              <a:t>a higher </a:t>
            </a:r>
            <a:r>
              <a:rPr lang="en-AU" dirty="0" smtClean="0"/>
              <a:t>life expectancy </a:t>
            </a:r>
            <a:r>
              <a:rPr lang="en-AU" dirty="0"/>
              <a:t>than males. </a:t>
            </a:r>
            <a:endParaRPr lang="en-AU" dirty="0" smtClean="0"/>
          </a:p>
          <a:p>
            <a:pPr marL="285750" indent="-285750">
              <a:buFont typeface="Arial" panose="020B0604020202020204" pitchFamily="34" charset="0"/>
              <a:buChar char="•"/>
            </a:pPr>
            <a:r>
              <a:rPr lang="en-AU" dirty="0" smtClean="0"/>
              <a:t>Australia is 6th </a:t>
            </a:r>
            <a:r>
              <a:rPr lang="en-AU" dirty="0"/>
              <a:t>in the world for males and 7th for </a:t>
            </a:r>
            <a:r>
              <a:rPr lang="en-AU" dirty="0" smtClean="0"/>
              <a:t>females.</a:t>
            </a:r>
          </a:p>
          <a:p>
            <a:pPr marL="285750" indent="-285750">
              <a:buFont typeface="Arial" panose="020B0604020202020204" pitchFamily="34" charset="0"/>
              <a:buChar char="•"/>
            </a:pPr>
            <a:r>
              <a:rPr lang="en-AU" dirty="0" smtClean="0"/>
              <a:t>For </a:t>
            </a:r>
            <a:r>
              <a:rPr lang="en-AU" dirty="0"/>
              <a:t>people born in 2008-2010, average life expectancy at birth was 84.0 </a:t>
            </a:r>
            <a:r>
              <a:rPr lang="en-AU" dirty="0" err="1"/>
              <a:t>yrs</a:t>
            </a:r>
            <a:r>
              <a:rPr lang="en-AU" dirty="0"/>
              <a:t> for female and 79.5 </a:t>
            </a:r>
            <a:r>
              <a:rPr lang="en-AU" dirty="0" err="1"/>
              <a:t>yrs</a:t>
            </a:r>
            <a:r>
              <a:rPr lang="en-AU" dirty="0"/>
              <a:t> for male. </a:t>
            </a:r>
            <a:endParaRPr lang="en-AU" dirty="0" smtClean="0"/>
          </a:p>
          <a:p>
            <a:pPr marL="285750" indent="-285750">
              <a:buFont typeface="Arial" panose="020B0604020202020204" pitchFamily="34" charset="0"/>
              <a:buChar char="•"/>
            </a:pPr>
            <a:r>
              <a:rPr lang="en-AU" dirty="0" smtClean="0"/>
              <a:t>Life </a:t>
            </a:r>
            <a:r>
              <a:rPr lang="en-AU" dirty="0"/>
              <a:t>expectancy is greater now than it was a few decades ago and is increasing due to lower infant mortality, declining death rates for CV disease, declining death rates from Cancer and a fall in deaths from traffic accidents. </a:t>
            </a:r>
          </a:p>
        </p:txBody>
      </p:sp>
      <p:pic>
        <p:nvPicPr>
          <p:cNvPr id="3" name="Picture 2"/>
          <p:cNvPicPr>
            <a:picLocks noChangeAspect="1"/>
          </p:cNvPicPr>
          <p:nvPr/>
        </p:nvPicPr>
        <p:blipFill>
          <a:blip r:embed="rId3"/>
          <a:stretch>
            <a:fillRect/>
          </a:stretch>
        </p:blipFill>
        <p:spPr>
          <a:xfrm>
            <a:off x="7423534" y="3634781"/>
            <a:ext cx="3624629" cy="3113318"/>
          </a:xfrm>
          <a:prstGeom prst="rect">
            <a:avLst/>
          </a:prstGeom>
        </p:spPr>
      </p:pic>
    </p:spTree>
    <p:extLst>
      <p:ext uri="{BB962C8B-B14F-4D97-AF65-F5344CB8AC3E}">
        <p14:creationId xmlns:p14="http://schemas.microsoft.com/office/powerpoint/2010/main" val="25957997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36" y="216040"/>
            <a:ext cx="11786718" cy="1683098"/>
          </a:xfrm>
        </p:spPr>
        <p:txBody>
          <a:bodyPr/>
          <a:lstStyle/>
          <a:p>
            <a:pPr marL="0" indent="0">
              <a:buNone/>
            </a:pPr>
            <a:r>
              <a:rPr lang="en-AU" sz="3600" b="1" dirty="0" smtClean="0">
                <a:solidFill>
                  <a:srgbClr val="FF0000"/>
                </a:solidFill>
              </a:rPr>
              <a:t>INFANT MORTALITY</a:t>
            </a:r>
          </a:p>
          <a:p>
            <a:r>
              <a:rPr lang="en-AU" sz="1600" dirty="0" smtClean="0"/>
              <a:t>Infant mortality rate is the number of infant deaths in the first year of life per 1000 live births. </a:t>
            </a:r>
          </a:p>
          <a:p>
            <a:r>
              <a:rPr lang="en-AU" sz="1600" dirty="0" smtClean="0"/>
              <a:t>This measure is considered to be the most important indicator of the health status of a nation, and can also predict adult life expectancy.</a:t>
            </a:r>
          </a:p>
          <a:p>
            <a:r>
              <a:rPr lang="en-AU" sz="1600" dirty="0" smtClean="0"/>
              <a:t>Infant mortality can be divided into:</a:t>
            </a:r>
          </a:p>
          <a:p>
            <a:pPr lvl="1"/>
            <a:r>
              <a:rPr lang="en-AU" sz="1600" dirty="0" smtClean="0"/>
              <a:t>Neonatal (deaths in the first 28 days of life)</a:t>
            </a:r>
          </a:p>
          <a:p>
            <a:pPr lvl="1"/>
            <a:r>
              <a:rPr lang="en-AU" sz="1600" dirty="0" smtClean="0"/>
              <a:t>Post-neonatal (deaths in the remainder of the first year of life)</a:t>
            </a:r>
          </a:p>
          <a:p>
            <a:r>
              <a:rPr lang="en-AU" sz="1600" dirty="0"/>
              <a:t>The decline in the infant mortality rate over recent decades can be attributed to:</a:t>
            </a:r>
          </a:p>
          <a:p>
            <a:pPr lvl="1"/>
            <a:r>
              <a:rPr lang="en-AU" sz="1600" dirty="0"/>
              <a:t>Improved medical diagnosis and treatment of illness</a:t>
            </a:r>
          </a:p>
          <a:p>
            <a:pPr lvl="1"/>
            <a:r>
              <a:rPr lang="en-AU" sz="1600" dirty="0"/>
              <a:t>Improved public sanitation</a:t>
            </a:r>
          </a:p>
          <a:p>
            <a:pPr lvl="1"/>
            <a:r>
              <a:rPr lang="en-AU" sz="1600" dirty="0"/>
              <a:t>Health education</a:t>
            </a:r>
          </a:p>
          <a:p>
            <a:pPr lvl="1"/>
            <a:r>
              <a:rPr lang="en-AU" sz="1600" dirty="0"/>
              <a:t>Improved support services for parents and newborn babies and children</a:t>
            </a:r>
          </a:p>
          <a:p>
            <a:endParaRPr lang="en-AU" sz="2200" dirty="0"/>
          </a:p>
        </p:txBody>
      </p:sp>
      <p:pic>
        <p:nvPicPr>
          <p:cNvPr id="2" name="Picture 1"/>
          <p:cNvPicPr>
            <a:picLocks noChangeAspect="1"/>
          </p:cNvPicPr>
          <p:nvPr/>
        </p:nvPicPr>
        <p:blipFill>
          <a:blip r:embed="rId2"/>
          <a:stretch>
            <a:fillRect/>
          </a:stretch>
        </p:blipFill>
        <p:spPr>
          <a:xfrm>
            <a:off x="3936128" y="3795121"/>
            <a:ext cx="4187964" cy="2927227"/>
          </a:xfrm>
          <a:prstGeom prst="rect">
            <a:avLst/>
          </a:prstGeom>
        </p:spPr>
      </p:pic>
    </p:spTree>
    <p:extLst>
      <p:ext uri="{BB962C8B-B14F-4D97-AF65-F5344CB8AC3E}">
        <p14:creationId xmlns:p14="http://schemas.microsoft.com/office/powerpoint/2010/main" val="7014716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1" y="110533"/>
            <a:ext cx="11932417" cy="808892"/>
          </a:xfrm>
        </p:spPr>
        <p:txBody>
          <a:bodyPr/>
          <a:lstStyle/>
          <a:p>
            <a:pPr algn="l"/>
            <a:r>
              <a:rPr lang="en-AU" sz="4000" b="1" dirty="0" smtClean="0">
                <a:solidFill>
                  <a:srgbClr val="FF0000"/>
                </a:solidFill>
              </a:rPr>
              <a:t>MORTALITY</a:t>
            </a:r>
            <a:endParaRPr lang="en-AU" sz="4000" dirty="0"/>
          </a:p>
        </p:txBody>
      </p:sp>
      <p:sp>
        <p:nvSpPr>
          <p:cNvPr id="4" name="Rectangle 3"/>
          <p:cNvSpPr/>
          <p:nvPr/>
        </p:nvSpPr>
        <p:spPr>
          <a:xfrm>
            <a:off x="110531" y="1115367"/>
            <a:ext cx="11932417" cy="923330"/>
          </a:xfrm>
          <a:prstGeom prst="rect">
            <a:avLst/>
          </a:prstGeom>
        </p:spPr>
        <p:txBody>
          <a:bodyPr wrap="square">
            <a:spAutoFit/>
          </a:bodyPr>
          <a:lstStyle/>
          <a:p>
            <a:pPr marL="285750" indent="-285750">
              <a:buFont typeface="Arial" panose="020B0604020202020204" pitchFamily="34" charset="0"/>
              <a:buChar char="•"/>
            </a:pPr>
            <a:r>
              <a:rPr lang="en-AU" dirty="0"/>
              <a:t>Mortality is the number of deaths in a group of people or from a disease over a specific time period, usually one year</a:t>
            </a:r>
            <a:r>
              <a:rPr lang="en-AU" dirty="0" smtClean="0"/>
              <a:t>.</a:t>
            </a:r>
          </a:p>
          <a:p>
            <a:pPr marL="285750" indent="-285750">
              <a:buFont typeface="Arial" panose="020B0604020202020204" pitchFamily="34" charset="0"/>
              <a:buChar char="•"/>
            </a:pPr>
            <a:r>
              <a:rPr lang="en-AU" dirty="0" smtClean="0"/>
              <a:t>In Australia overall – the main causes of death are cancers, CV disease and respiratory diseases. For some of the leading causes of death, such as heart disease, strokes and some types of cancer, the death rates are falling.</a:t>
            </a:r>
            <a:endParaRPr lang="en-AU" dirty="0" smtClean="0"/>
          </a:p>
        </p:txBody>
      </p:sp>
      <p:pic>
        <p:nvPicPr>
          <p:cNvPr id="6" name="Content Placeholder 5"/>
          <p:cNvPicPr>
            <a:picLocks noGrp="1" noChangeAspect="1"/>
          </p:cNvPicPr>
          <p:nvPr>
            <p:ph idx="1"/>
          </p:nvPr>
        </p:nvPicPr>
        <p:blipFill>
          <a:blip r:embed="rId2"/>
          <a:stretch>
            <a:fillRect/>
          </a:stretch>
        </p:blipFill>
        <p:spPr>
          <a:xfrm>
            <a:off x="650300" y="2412493"/>
            <a:ext cx="4742343" cy="3815042"/>
          </a:xfrm>
          <a:prstGeom prst="rect">
            <a:avLst/>
          </a:prstGeom>
        </p:spPr>
      </p:pic>
      <p:pic>
        <p:nvPicPr>
          <p:cNvPr id="7" name="Picture 6"/>
          <p:cNvPicPr>
            <a:picLocks noChangeAspect="1"/>
          </p:cNvPicPr>
          <p:nvPr/>
        </p:nvPicPr>
        <p:blipFill>
          <a:blip r:embed="rId3"/>
          <a:stretch>
            <a:fillRect/>
          </a:stretch>
        </p:blipFill>
        <p:spPr>
          <a:xfrm>
            <a:off x="6212079" y="2412493"/>
            <a:ext cx="5090642" cy="3815042"/>
          </a:xfrm>
          <a:prstGeom prst="rect">
            <a:avLst/>
          </a:prstGeom>
        </p:spPr>
      </p:pic>
    </p:spTree>
    <p:extLst>
      <p:ext uri="{BB962C8B-B14F-4D97-AF65-F5344CB8AC3E}">
        <p14:creationId xmlns:p14="http://schemas.microsoft.com/office/powerpoint/2010/main" val="33475128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stretch>
            <a:fillRect/>
          </a:stretch>
        </p:blipFill>
        <p:spPr>
          <a:xfrm>
            <a:off x="3607048" y="1600200"/>
            <a:ext cx="4977904" cy="4525963"/>
          </a:xfrm>
          <a:prstGeom prst="rect">
            <a:avLst/>
          </a:prstGeom>
        </p:spPr>
      </p:pic>
    </p:spTree>
    <p:extLst>
      <p:ext uri="{BB962C8B-B14F-4D97-AF65-F5344CB8AC3E}">
        <p14:creationId xmlns:p14="http://schemas.microsoft.com/office/powerpoint/2010/main" val="15352301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34" y="568287"/>
            <a:ext cx="5324562" cy="6024035"/>
          </a:xfrm>
          <a:prstGeom prst="rect">
            <a:avLst/>
          </a:prstGeom>
        </p:spPr>
      </p:pic>
      <p:pic>
        <p:nvPicPr>
          <p:cNvPr id="3" name="Picture 2"/>
          <p:cNvPicPr>
            <a:picLocks noChangeAspect="1"/>
          </p:cNvPicPr>
          <p:nvPr/>
        </p:nvPicPr>
        <p:blipFill>
          <a:blip r:embed="rId3"/>
          <a:stretch>
            <a:fillRect/>
          </a:stretch>
        </p:blipFill>
        <p:spPr>
          <a:xfrm>
            <a:off x="6076853" y="1477108"/>
            <a:ext cx="5627122" cy="4018294"/>
          </a:xfrm>
          <a:prstGeom prst="rect">
            <a:avLst/>
          </a:prstGeom>
        </p:spPr>
      </p:pic>
    </p:spTree>
    <p:extLst>
      <p:ext uri="{BB962C8B-B14F-4D97-AF65-F5344CB8AC3E}">
        <p14:creationId xmlns:p14="http://schemas.microsoft.com/office/powerpoint/2010/main" val="29895835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1" y="110533"/>
            <a:ext cx="11932417" cy="808892"/>
          </a:xfrm>
        </p:spPr>
        <p:txBody>
          <a:bodyPr/>
          <a:lstStyle/>
          <a:p>
            <a:pPr algn="l"/>
            <a:r>
              <a:rPr lang="en-AU" sz="4000" b="1" dirty="0" smtClean="0">
                <a:solidFill>
                  <a:srgbClr val="FF0000"/>
                </a:solidFill>
              </a:rPr>
              <a:t>MORBIDITY</a:t>
            </a:r>
            <a:endParaRPr lang="en-AU" sz="4000" dirty="0"/>
          </a:p>
        </p:txBody>
      </p:sp>
      <p:sp>
        <p:nvSpPr>
          <p:cNvPr id="6" name="Rectangle 5"/>
          <p:cNvSpPr/>
          <p:nvPr/>
        </p:nvSpPr>
        <p:spPr>
          <a:xfrm>
            <a:off x="110530" y="979940"/>
            <a:ext cx="11932417" cy="2308324"/>
          </a:xfrm>
          <a:prstGeom prst="rect">
            <a:avLst/>
          </a:prstGeom>
        </p:spPr>
        <p:txBody>
          <a:bodyPr wrap="square">
            <a:spAutoFit/>
          </a:bodyPr>
          <a:lstStyle/>
          <a:p>
            <a:pPr marL="285750" indent="-285750">
              <a:buFont typeface="Arial" panose="020B0604020202020204" pitchFamily="34" charset="0"/>
              <a:buChar char="•"/>
            </a:pPr>
            <a:r>
              <a:rPr lang="en-AU" dirty="0"/>
              <a:t>Morbidity (sickness) refers to patterns of illness, disease and injury that do not result in death. Illness, disease and injury are all conditions that reduce our quality of life, either temporarily or permanently. </a:t>
            </a:r>
            <a:endParaRPr lang="en-AU" dirty="0" smtClean="0"/>
          </a:p>
          <a:p>
            <a:pPr marL="285750" indent="-285750">
              <a:buFont typeface="Arial" panose="020B0604020202020204" pitchFamily="34" charset="0"/>
              <a:buChar char="•"/>
            </a:pPr>
            <a:r>
              <a:rPr lang="en-AU" dirty="0" smtClean="0"/>
              <a:t>Morbidity measures and indicators include:</a:t>
            </a:r>
          </a:p>
          <a:p>
            <a:pPr marL="742950" lvl="1" indent="-285750">
              <a:buFont typeface="Arial" panose="020B0604020202020204" pitchFamily="34" charset="0"/>
              <a:buChar char="•"/>
            </a:pPr>
            <a:r>
              <a:rPr lang="en-AU" dirty="0" smtClean="0"/>
              <a:t>Hospital use (the cause and number of admissions to hospital)</a:t>
            </a:r>
          </a:p>
          <a:p>
            <a:pPr marL="742950" lvl="1" indent="-285750">
              <a:buFont typeface="Arial" panose="020B0604020202020204" pitchFamily="34" charset="0"/>
              <a:buChar char="•"/>
            </a:pPr>
            <a:r>
              <a:rPr lang="en-AU" dirty="0" smtClean="0"/>
              <a:t>Doctor visits and Medicare statistics (services claimed on Medicare)</a:t>
            </a:r>
          </a:p>
          <a:p>
            <a:pPr marL="742950" lvl="1" indent="-285750">
              <a:buFont typeface="Arial" panose="020B0604020202020204" pitchFamily="34" charset="0"/>
              <a:buChar char="•"/>
            </a:pPr>
            <a:r>
              <a:rPr lang="en-AU" dirty="0" smtClean="0"/>
              <a:t>Health surveys and reports</a:t>
            </a:r>
          </a:p>
          <a:p>
            <a:pPr marL="742950" lvl="1" indent="-285750">
              <a:buFont typeface="Arial" panose="020B0604020202020204" pitchFamily="34" charset="0"/>
              <a:buChar char="•"/>
            </a:pPr>
            <a:r>
              <a:rPr lang="en-AU" dirty="0" smtClean="0"/>
              <a:t>Disability and handicap</a:t>
            </a:r>
            <a:endParaRPr lang="en-AU" dirty="0" smtClean="0"/>
          </a:p>
          <a:p>
            <a:pPr marL="742950" lvl="1" indent="-285750">
              <a:buFont typeface="Arial" panose="020B0604020202020204" pitchFamily="34" charset="0"/>
              <a:buChar char="•"/>
            </a:pPr>
            <a:endParaRPr lang="en-AU" dirty="0" smtClean="0"/>
          </a:p>
        </p:txBody>
      </p:sp>
      <p:pic>
        <p:nvPicPr>
          <p:cNvPr id="3" name="Picture 2"/>
          <p:cNvPicPr>
            <a:picLocks noChangeAspect="1"/>
          </p:cNvPicPr>
          <p:nvPr/>
        </p:nvPicPr>
        <p:blipFill>
          <a:blip r:embed="rId2"/>
          <a:stretch>
            <a:fillRect/>
          </a:stretch>
        </p:blipFill>
        <p:spPr>
          <a:xfrm>
            <a:off x="2823587" y="2973851"/>
            <a:ext cx="6732396" cy="3697747"/>
          </a:xfrm>
          <a:prstGeom prst="rect">
            <a:avLst/>
          </a:prstGeom>
        </p:spPr>
      </p:pic>
    </p:spTree>
    <p:extLst>
      <p:ext uri="{BB962C8B-B14F-4D97-AF65-F5344CB8AC3E}">
        <p14:creationId xmlns:p14="http://schemas.microsoft.com/office/powerpoint/2010/main" val="20277162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7373" y="1075173"/>
            <a:ext cx="11297220" cy="4732773"/>
          </a:xfrm>
          <a:prstGeom prst="rect">
            <a:avLst/>
          </a:prstGeom>
        </p:spPr>
      </p:pic>
    </p:spTree>
    <p:extLst>
      <p:ext uri="{BB962C8B-B14F-4D97-AF65-F5344CB8AC3E}">
        <p14:creationId xmlns:p14="http://schemas.microsoft.com/office/powerpoint/2010/main" val="22708670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PAST TRIAL/HSC QUESTIONS</a:t>
            </a:r>
            <a:endParaRPr lang="en-AU" dirty="0"/>
          </a:p>
        </p:txBody>
      </p:sp>
      <p:sp>
        <p:nvSpPr>
          <p:cNvPr id="3" name="Content Placeholder 2"/>
          <p:cNvSpPr>
            <a:spLocks noGrp="1"/>
          </p:cNvSpPr>
          <p:nvPr>
            <p:ph idx="1"/>
          </p:nvPr>
        </p:nvSpPr>
        <p:spPr/>
        <p:txBody>
          <a:bodyPr/>
          <a:lstStyle/>
          <a:p>
            <a:r>
              <a:rPr lang="en-AU" dirty="0" smtClean="0"/>
              <a:t>What are the measures of epidemiology used to describe the health status of Australians? (3 marks) (Trial HSC </a:t>
            </a:r>
            <a:r>
              <a:rPr lang="en-AU" smtClean="0"/>
              <a:t>Question)</a:t>
            </a:r>
          </a:p>
          <a:p>
            <a:pPr marL="0" indent="0">
              <a:buNone/>
            </a:pPr>
            <a:endParaRPr lang="en-AU" dirty="0" smtClean="0"/>
          </a:p>
          <a:p>
            <a:r>
              <a:rPr lang="en-AU" dirty="0" smtClean="0"/>
              <a:t>Describe the limitations of epidemiology (4 marks) (HSC Question)</a:t>
            </a:r>
          </a:p>
          <a:p>
            <a:endParaRPr lang="en-AU" dirty="0"/>
          </a:p>
        </p:txBody>
      </p:sp>
    </p:spTree>
    <p:extLst>
      <p:ext uri="{BB962C8B-B14F-4D97-AF65-F5344CB8AC3E}">
        <p14:creationId xmlns:p14="http://schemas.microsoft.com/office/powerpoint/2010/main" val="24564084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ANSWERS</a:t>
            </a:r>
            <a:endParaRPr lang="en-AU" dirty="0"/>
          </a:p>
        </p:txBody>
      </p:sp>
      <p:pic>
        <p:nvPicPr>
          <p:cNvPr id="4" name="Content Placeholder 3"/>
          <p:cNvPicPr>
            <a:picLocks noGrp="1" noChangeAspect="1"/>
          </p:cNvPicPr>
          <p:nvPr>
            <p:ph idx="1"/>
          </p:nvPr>
        </p:nvPicPr>
        <p:blipFill>
          <a:blip r:embed="rId2"/>
          <a:stretch>
            <a:fillRect/>
          </a:stretch>
        </p:blipFill>
        <p:spPr>
          <a:xfrm>
            <a:off x="421709" y="2076523"/>
            <a:ext cx="5375063" cy="3908526"/>
          </a:xfrm>
          <a:prstGeom prst="rect">
            <a:avLst/>
          </a:prstGeom>
        </p:spPr>
      </p:pic>
      <p:sp>
        <p:nvSpPr>
          <p:cNvPr id="5" name="TextBox 4"/>
          <p:cNvSpPr txBox="1"/>
          <p:nvPr/>
        </p:nvSpPr>
        <p:spPr>
          <a:xfrm>
            <a:off x="731855" y="1527349"/>
            <a:ext cx="3712866" cy="369332"/>
          </a:xfrm>
          <a:prstGeom prst="rect">
            <a:avLst/>
          </a:prstGeom>
          <a:noFill/>
        </p:spPr>
        <p:txBody>
          <a:bodyPr wrap="square" rtlCol="0">
            <a:spAutoFit/>
          </a:bodyPr>
          <a:lstStyle/>
          <a:p>
            <a:r>
              <a:rPr lang="en-AU" dirty="0" smtClean="0"/>
              <a:t>Question 1 (3 marks)</a:t>
            </a:r>
            <a:endParaRPr lang="en-AU" dirty="0"/>
          </a:p>
        </p:txBody>
      </p:sp>
      <p:pic>
        <p:nvPicPr>
          <p:cNvPr id="6" name="Picture 5"/>
          <p:cNvPicPr>
            <a:picLocks noChangeAspect="1"/>
          </p:cNvPicPr>
          <p:nvPr/>
        </p:nvPicPr>
        <p:blipFill>
          <a:blip r:embed="rId3"/>
          <a:stretch>
            <a:fillRect/>
          </a:stretch>
        </p:blipFill>
        <p:spPr>
          <a:xfrm>
            <a:off x="6503273" y="2076522"/>
            <a:ext cx="4750882" cy="3908527"/>
          </a:xfrm>
          <a:prstGeom prst="rect">
            <a:avLst/>
          </a:prstGeom>
        </p:spPr>
      </p:pic>
      <p:sp>
        <p:nvSpPr>
          <p:cNvPr id="7" name="TextBox 6"/>
          <p:cNvSpPr txBox="1"/>
          <p:nvPr/>
        </p:nvSpPr>
        <p:spPr>
          <a:xfrm>
            <a:off x="6611815" y="1527349"/>
            <a:ext cx="4059534" cy="369332"/>
          </a:xfrm>
          <a:prstGeom prst="rect">
            <a:avLst/>
          </a:prstGeom>
          <a:noFill/>
        </p:spPr>
        <p:txBody>
          <a:bodyPr wrap="square" rtlCol="0">
            <a:spAutoFit/>
          </a:bodyPr>
          <a:lstStyle/>
          <a:p>
            <a:r>
              <a:rPr lang="en-AU" dirty="0" smtClean="0"/>
              <a:t>Question 2 (4 marks)</a:t>
            </a:r>
            <a:endParaRPr lang="en-AU" dirty="0"/>
          </a:p>
        </p:txBody>
      </p:sp>
    </p:spTree>
    <p:extLst>
      <p:ext uri="{BB962C8B-B14F-4D97-AF65-F5344CB8AC3E}">
        <p14:creationId xmlns:p14="http://schemas.microsoft.com/office/powerpoint/2010/main" val="25737325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4360" y="344319"/>
            <a:ext cx="5903407" cy="6099643"/>
          </a:xfrm>
          <a:prstGeom prst="rect">
            <a:avLst/>
          </a:prstGeom>
        </p:spPr>
      </p:pic>
    </p:spTree>
    <p:extLst>
      <p:ext uri="{BB962C8B-B14F-4D97-AF65-F5344CB8AC3E}">
        <p14:creationId xmlns:p14="http://schemas.microsoft.com/office/powerpoint/2010/main" val="40270008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MEASURING HEALTH STATUS</a:t>
            </a:r>
            <a:endParaRPr lang="en-AU" b="1" dirty="0"/>
          </a:p>
        </p:txBody>
      </p:sp>
      <p:sp>
        <p:nvSpPr>
          <p:cNvPr id="3" name="Content Placeholder 2"/>
          <p:cNvSpPr>
            <a:spLocks noGrp="1"/>
          </p:cNvSpPr>
          <p:nvPr>
            <p:ph idx="1"/>
          </p:nvPr>
        </p:nvSpPr>
        <p:spPr/>
        <p:txBody>
          <a:bodyPr/>
          <a:lstStyle/>
          <a:p>
            <a:r>
              <a:rPr lang="en-AU" sz="2800" dirty="0" smtClean="0"/>
              <a:t>Australians enjoy relatively high levels of health compared to many other nations. Statistics reveal that we have a relatively long life expectancy, declining death rates and reasonable access to health care.</a:t>
            </a:r>
          </a:p>
          <a:p>
            <a:r>
              <a:rPr lang="en-AU" sz="2800" dirty="0" smtClean="0"/>
              <a:t>Epidemiology has a vital role in determining the priority areas for Australia’s health.</a:t>
            </a:r>
            <a:r>
              <a:rPr lang="en-AU" sz="2800" dirty="0" smtClean="0">
                <a:solidFill>
                  <a:srgbClr val="FF0000"/>
                </a:solidFill>
              </a:rPr>
              <a:t> </a:t>
            </a:r>
            <a:endParaRPr lang="en-AU" sz="2800" dirty="0" smtClean="0"/>
          </a:p>
          <a:p>
            <a:r>
              <a:rPr lang="en-AU" sz="2800" dirty="0" smtClean="0">
                <a:solidFill>
                  <a:srgbClr val="FF0000"/>
                </a:solidFill>
              </a:rPr>
              <a:t>Health priority issues </a:t>
            </a:r>
            <a:r>
              <a:rPr lang="en-AU" sz="2800" dirty="0" smtClean="0"/>
              <a:t>are those health issues that are of greatest concern to governments and support organisations due to the effect they have on the overall health of Australians and the burden of health on the economy.</a:t>
            </a:r>
            <a:endParaRPr lang="en-AU" sz="2800" dirty="0" smtClean="0">
              <a:solidFill>
                <a:srgbClr val="FF0000"/>
              </a:solidFill>
            </a:endParaRPr>
          </a:p>
          <a:p>
            <a:endParaRPr lang="en-AU" dirty="0"/>
          </a:p>
        </p:txBody>
      </p:sp>
    </p:spTree>
    <p:extLst>
      <p:ext uri="{BB962C8B-B14F-4D97-AF65-F5344CB8AC3E}">
        <p14:creationId xmlns:p14="http://schemas.microsoft.com/office/powerpoint/2010/main" val="200873594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MEASURING HEALTH STATUS cont..</a:t>
            </a:r>
            <a:endParaRPr lang="en-AU" b="1" dirty="0"/>
          </a:p>
        </p:txBody>
      </p:sp>
      <p:sp>
        <p:nvSpPr>
          <p:cNvPr id="3" name="Content Placeholder 2"/>
          <p:cNvSpPr>
            <a:spLocks noGrp="1"/>
          </p:cNvSpPr>
          <p:nvPr>
            <p:ph idx="1"/>
          </p:nvPr>
        </p:nvSpPr>
        <p:spPr/>
        <p:txBody>
          <a:bodyPr/>
          <a:lstStyle/>
          <a:p>
            <a:r>
              <a:rPr lang="en-AU" sz="2800" dirty="0" smtClean="0">
                <a:solidFill>
                  <a:srgbClr val="FF0000"/>
                </a:solidFill>
              </a:rPr>
              <a:t>Health status </a:t>
            </a:r>
            <a:r>
              <a:rPr lang="en-AU" sz="2800" dirty="0" smtClean="0"/>
              <a:t>is the pattern of health of the population in general over a period of time. </a:t>
            </a:r>
            <a:endParaRPr lang="en-AU" sz="2800" dirty="0" smtClean="0">
              <a:solidFill>
                <a:srgbClr val="FF0000"/>
              </a:solidFill>
            </a:endParaRPr>
          </a:p>
          <a:p>
            <a:r>
              <a:rPr lang="en-AU" sz="2800" dirty="0" smtClean="0"/>
              <a:t>We measure health status through the process of data and information collection knows as </a:t>
            </a:r>
            <a:r>
              <a:rPr lang="en-AU" sz="2800" dirty="0" smtClean="0">
                <a:solidFill>
                  <a:srgbClr val="FF0000"/>
                </a:solidFill>
              </a:rPr>
              <a:t>epidemiology, </a:t>
            </a:r>
            <a:r>
              <a:rPr lang="en-AU" sz="2800" dirty="0" smtClean="0"/>
              <a:t>which is the study of disease in groups or populations to identify patterns and causes. </a:t>
            </a:r>
          </a:p>
          <a:p>
            <a:r>
              <a:rPr lang="en-AU" sz="2800" dirty="0" smtClean="0"/>
              <a:t>This information is collated annually by governments/organisations such as:</a:t>
            </a:r>
          </a:p>
          <a:p>
            <a:pPr lvl="1"/>
            <a:r>
              <a:rPr lang="en-AU" sz="2400" dirty="0" smtClean="0"/>
              <a:t>Australian Bureau of Statistics (ABS)</a:t>
            </a:r>
          </a:p>
          <a:p>
            <a:pPr lvl="1"/>
            <a:r>
              <a:rPr lang="en-AU" sz="2400" dirty="0" smtClean="0"/>
              <a:t>Australian Institute of Health and Welfare</a:t>
            </a:r>
          </a:p>
          <a:p>
            <a:pPr lvl="1"/>
            <a:r>
              <a:rPr lang="en-AU" sz="2400" dirty="0" smtClean="0"/>
              <a:t>Non government agencies (such as the Cancer Council and the Heart Foundation)</a:t>
            </a:r>
          </a:p>
          <a:p>
            <a:pPr marL="0" indent="0">
              <a:buNone/>
            </a:pPr>
            <a:endParaRPr lang="en-AU" dirty="0" smtClean="0"/>
          </a:p>
        </p:txBody>
      </p:sp>
    </p:spTree>
    <p:extLst>
      <p:ext uri="{BB962C8B-B14F-4D97-AF65-F5344CB8AC3E}">
        <p14:creationId xmlns:p14="http://schemas.microsoft.com/office/powerpoint/2010/main" val="19311460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69071"/>
          </a:xfrm>
        </p:spPr>
        <p:txBody>
          <a:bodyPr/>
          <a:lstStyle/>
          <a:p>
            <a:r>
              <a:rPr lang="en-AU" b="1" dirty="0" smtClean="0"/>
              <a:t>ROLE OF EPIDEMIOLOGY</a:t>
            </a:r>
            <a:endParaRPr lang="en-AU" b="1" dirty="0"/>
          </a:p>
        </p:txBody>
      </p:sp>
      <p:sp>
        <p:nvSpPr>
          <p:cNvPr id="3" name="Content Placeholder 2"/>
          <p:cNvSpPr>
            <a:spLocks noGrp="1"/>
          </p:cNvSpPr>
          <p:nvPr>
            <p:ph idx="1"/>
          </p:nvPr>
        </p:nvSpPr>
        <p:spPr>
          <a:xfrm>
            <a:off x="314036" y="1249219"/>
            <a:ext cx="11582399" cy="5456381"/>
          </a:xfrm>
        </p:spPr>
        <p:txBody>
          <a:bodyPr/>
          <a:lstStyle/>
          <a:p>
            <a:r>
              <a:rPr lang="en-AU" sz="2000" dirty="0" smtClean="0">
                <a:solidFill>
                  <a:srgbClr val="FF0000"/>
                </a:solidFill>
              </a:rPr>
              <a:t>Epidemiology </a:t>
            </a:r>
            <a:r>
              <a:rPr lang="en-AU" sz="2000" dirty="0" smtClean="0"/>
              <a:t>is “the study of the patterns and causes of health and disease in populations and the application of this study to improve health.” Data is collected from hospitals, GPs, health care practitioners, surveys and census information.</a:t>
            </a:r>
            <a:endParaRPr lang="en-AU" sz="2000" dirty="0" smtClean="0">
              <a:solidFill>
                <a:srgbClr val="FF0000"/>
              </a:solidFill>
            </a:endParaRPr>
          </a:p>
          <a:p>
            <a:pPr marL="0" indent="0">
              <a:buNone/>
            </a:pPr>
            <a:r>
              <a:rPr lang="en-AU" sz="2400" b="1" dirty="0" smtClean="0">
                <a:solidFill>
                  <a:srgbClr val="00B050"/>
                </a:solidFill>
              </a:rPr>
              <a:t>WHAT CAN EPIDEMIOLOGY TELL US?</a:t>
            </a:r>
          </a:p>
          <a:p>
            <a:r>
              <a:rPr lang="en-AU" sz="2000" dirty="0"/>
              <a:t>T</a:t>
            </a:r>
            <a:r>
              <a:rPr lang="en-AU" sz="2000" dirty="0" smtClean="0"/>
              <a:t>he </a:t>
            </a:r>
            <a:r>
              <a:rPr lang="en-AU" sz="2000" dirty="0"/>
              <a:t>basic health status of Australia in terms of quantifiable measures of ill health. </a:t>
            </a:r>
            <a:endParaRPr lang="en-AU" sz="2000" dirty="0" smtClean="0"/>
          </a:p>
          <a:p>
            <a:r>
              <a:rPr lang="en-AU" sz="2000" dirty="0" smtClean="0"/>
              <a:t>This </a:t>
            </a:r>
            <a:r>
              <a:rPr lang="en-AU" sz="2000" dirty="0"/>
              <a:t>data is gathered and used to </a:t>
            </a:r>
            <a:r>
              <a:rPr lang="en-AU" sz="2000" dirty="0" smtClean="0"/>
              <a:t>provide:</a:t>
            </a:r>
          </a:p>
          <a:p>
            <a:pPr lvl="1"/>
            <a:r>
              <a:rPr lang="en-AU" sz="1800" dirty="0" smtClean="0"/>
              <a:t>trends </a:t>
            </a:r>
            <a:r>
              <a:rPr lang="en-AU" sz="1800" dirty="0"/>
              <a:t>in disease incidence and prevalence along with information </a:t>
            </a:r>
            <a:r>
              <a:rPr lang="en-AU" sz="1800" dirty="0" smtClean="0"/>
              <a:t>about:</a:t>
            </a:r>
          </a:p>
          <a:p>
            <a:pPr lvl="2"/>
            <a:r>
              <a:rPr lang="en-AU" sz="1800" dirty="0" smtClean="0"/>
              <a:t>ethnic</a:t>
            </a:r>
            <a:r>
              <a:rPr lang="en-AU" sz="1800" dirty="0"/>
              <a:t>, socioeconomic and gender groups. </a:t>
            </a:r>
            <a:endParaRPr lang="en-AU" sz="1800" dirty="0" smtClean="0"/>
          </a:p>
          <a:p>
            <a:pPr lvl="1"/>
            <a:r>
              <a:rPr lang="en-AU" sz="1800" dirty="0" smtClean="0"/>
              <a:t>Epidemiology </a:t>
            </a:r>
            <a:r>
              <a:rPr lang="en-AU" sz="1800" dirty="0"/>
              <a:t>uses data on death rates, birth rates, illnesses, injuries, treatments provided, work days lost, Hospital usage, and money spent by both consumers and the government</a:t>
            </a:r>
            <a:r>
              <a:rPr lang="en-AU" sz="1800" dirty="0" smtClean="0"/>
              <a:t>.</a:t>
            </a:r>
            <a:endParaRPr lang="en-AU" sz="1800" dirty="0">
              <a:solidFill>
                <a:prstClr val="white"/>
              </a:solidFill>
            </a:endParaRPr>
          </a:p>
          <a:p>
            <a:pPr marL="57150" indent="0">
              <a:buNone/>
            </a:pPr>
            <a:r>
              <a:rPr lang="en-AU" sz="2400" b="1" dirty="0" smtClean="0">
                <a:solidFill>
                  <a:srgbClr val="00B050"/>
                </a:solidFill>
              </a:rPr>
              <a:t>WHO USES THESE MEASURES?</a:t>
            </a:r>
          </a:p>
          <a:p>
            <a:pPr marL="800100" lvl="1"/>
            <a:r>
              <a:rPr lang="en-AU" sz="1800" dirty="0" smtClean="0"/>
              <a:t>Researchers</a:t>
            </a:r>
          </a:p>
          <a:p>
            <a:pPr marL="800100" lvl="1"/>
            <a:r>
              <a:rPr lang="en-AU" sz="1800" dirty="0" smtClean="0"/>
              <a:t>Health </a:t>
            </a:r>
            <a:r>
              <a:rPr lang="en-AU" sz="1800" dirty="0"/>
              <a:t>department </a:t>
            </a:r>
            <a:r>
              <a:rPr lang="en-AU" sz="1800" dirty="0" smtClean="0"/>
              <a:t>officials</a:t>
            </a:r>
          </a:p>
          <a:p>
            <a:pPr marL="800100" lvl="1"/>
            <a:r>
              <a:rPr lang="en-AU" sz="1800" dirty="0"/>
              <a:t>G</a:t>
            </a:r>
            <a:r>
              <a:rPr lang="en-AU" sz="1800" dirty="0" smtClean="0"/>
              <a:t>overnment</a:t>
            </a:r>
          </a:p>
          <a:p>
            <a:pPr marL="800100" lvl="1"/>
            <a:r>
              <a:rPr lang="en-AU" sz="1800" dirty="0"/>
              <a:t>H</a:t>
            </a:r>
            <a:r>
              <a:rPr lang="en-AU" sz="1800" dirty="0" smtClean="0"/>
              <a:t>ealth </a:t>
            </a:r>
            <a:r>
              <a:rPr lang="en-AU" sz="1800" dirty="0"/>
              <a:t>or medical </a:t>
            </a:r>
            <a:r>
              <a:rPr lang="en-AU" sz="1800" dirty="0" smtClean="0"/>
              <a:t>practitioners</a:t>
            </a:r>
          </a:p>
          <a:p>
            <a:pPr marL="400050"/>
            <a:r>
              <a:rPr lang="en-AU" sz="2000" dirty="0" smtClean="0"/>
              <a:t>This </a:t>
            </a:r>
            <a:r>
              <a:rPr lang="en-AU" sz="2000" dirty="0"/>
              <a:t>data is used to help identify priority health issues and possible causes of disease or illness.</a:t>
            </a:r>
            <a:endParaRPr lang="en-AU" sz="1400" dirty="0" smtClean="0"/>
          </a:p>
        </p:txBody>
      </p:sp>
    </p:spTree>
    <p:extLst>
      <p:ext uri="{BB962C8B-B14F-4D97-AF65-F5344CB8AC3E}">
        <p14:creationId xmlns:p14="http://schemas.microsoft.com/office/powerpoint/2010/main" val="16211254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AU" altLang="en-US" b="1" dirty="0" smtClean="0">
                <a:solidFill>
                  <a:srgbClr val="FF0000"/>
                </a:solidFill>
              </a:rPr>
              <a:t>WHAT CAN EPIDEMIOLOGY TELL US?</a:t>
            </a:r>
          </a:p>
        </p:txBody>
      </p:sp>
      <p:graphicFrame>
        <p:nvGraphicFramePr>
          <p:cNvPr id="5" name="Content Placeholder 4"/>
          <p:cNvGraphicFramePr>
            <a:graphicFrameLocks noGrp="1"/>
          </p:cNvGraphicFramePr>
          <p:nvPr>
            <p:ph idx="1"/>
          </p:nvPr>
        </p:nvGraphicFramePr>
        <p:xfrm>
          <a:off x="1524000" y="1124744"/>
          <a:ext cx="914400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6404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99348076"/>
              </p:ext>
            </p:extLst>
          </p:nvPr>
        </p:nvGraphicFramePr>
        <p:xfrm>
          <a:off x="1147186" y="0"/>
          <a:ext cx="999643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104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1" y="170822"/>
            <a:ext cx="11711709" cy="6525541"/>
          </a:xfrm>
        </p:spPr>
        <p:txBody>
          <a:bodyPr/>
          <a:lstStyle/>
          <a:p>
            <a:pPr marL="0" indent="0" algn="ctr">
              <a:buNone/>
            </a:pPr>
            <a:r>
              <a:rPr lang="en-AU" b="1" dirty="0" smtClean="0">
                <a:solidFill>
                  <a:srgbClr val="7030A0"/>
                </a:solidFill>
              </a:rPr>
              <a:t>DO THEY MEASURE EVERTHING ABOUT HEALTH STATUS? (Limitations)</a:t>
            </a:r>
          </a:p>
          <a:p>
            <a:r>
              <a:rPr lang="en-AU" sz="2400" dirty="0" smtClean="0"/>
              <a:t>Epidemiology has proven to be an effective approach but it has some limitations</a:t>
            </a:r>
          </a:p>
          <a:p>
            <a:r>
              <a:rPr lang="en-AU" sz="2400" dirty="0" smtClean="0"/>
              <a:t>For example, epidemiological statistics:</a:t>
            </a:r>
          </a:p>
          <a:p>
            <a:pPr lvl="1"/>
            <a:r>
              <a:rPr lang="en-AU" sz="2000" dirty="0" smtClean="0"/>
              <a:t>Doesn’t always show the significant variations in health status among population groups (ATSI and Non-ATSI)</a:t>
            </a:r>
          </a:p>
          <a:p>
            <a:pPr lvl="1"/>
            <a:r>
              <a:rPr lang="en-AU" sz="2000" dirty="0" smtClean="0"/>
              <a:t>Doesn’t accurately indicate quality of life (distress, impairment, disability, handicap </a:t>
            </a:r>
            <a:r>
              <a:rPr lang="en-AU" sz="2000" dirty="0" err="1" smtClean="0"/>
              <a:t>etc</a:t>
            </a:r>
            <a:r>
              <a:rPr lang="en-AU" sz="2000" dirty="0" smtClean="0"/>
              <a:t>)</a:t>
            </a:r>
          </a:p>
          <a:p>
            <a:pPr lvl="1"/>
            <a:r>
              <a:rPr lang="en-AU" sz="2000" dirty="0" smtClean="0"/>
              <a:t>Cannot provide whole health picture (data on mental health are incomplete or non-existent)</a:t>
            </a:r>
          </a:p>
          <a:p>
            <a:pPr lvl="1"/>
            <a:r>
              <a:rPr lang="en-AU" sz="2000" dirty="0" smtClean="0"/>
              <a:t>Fail to explain ‘why’ health inequities persist</a:t>
            </a:r>
          </a:p>
          <a:p>
            <a:pPr lvl="1"/>
            <a:r>
              <a:rPr lang="en-AU" sz="2000" dirty="0" smtClean="0"/>
              <a:t>Doesn’t account for determinants that shape health (social, economic, environmental &amp; cultural)</a:t>
            </a:r>
          </a:p>
          <a:p>
            <a:endParaRPr lang="en-AU" sz="2000" dirty="0"/>
          </a:p>
          <a:p>
            <a:pPr marL="0" indent="0">
              <a:buNone/>
            </a:pPr>
            <a:endParaRPr lang="en-AU" sz="1400" dirty="0" smtClean="0"/>
          </a:p>
        </p:txBody>
      </p:sp>
    </p:spTree>
    <p:extLst>
      <p:ext uri="{BB962C8B-B14F-4D97-AF65-F5344CB8AC3E}">
        <p14:creationId xmlns:p14="http://schemas.microsoft.com/office/powerpoint/2010/main" val="523128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1" y="170822"/>
            <a:ext cx="11711709" cy="6525541"/>
          </a:xfrm>
        </p:spPr>
        <p:txBody>
          <a:bodyPr/>
          <a:lstStyle/>
          <a:p>
            <a:pPr marL="0" indent="0" algn="ctr">
              <a:buNone/>
            </a:pPr>
            <a:r>
              <a:rPr lang="en-AU" b="1" dirty="0" smtClean="0">
                <a:solidFill>
                  <a:srgbClr val="7030A0"/>
                </a:solidFill>
              </a:rPr>
              <a:t>BROARDENING THE FRAMEWORK OF EPIDEMIOLOGY</a:t>
            </a:r>
          </a:p>
          <a:p>
            <a:r>
              <a:rPr lang="en-AU" sz="2800" dirty="0" smtClean="0"/>
              <a:t>Despite limitations – it provides valuable scientific information about disease and associated risk factors</a:t>
            </a:r>
          </a:p>
          <a:p>
            <a:r>
              <a:rPr lang="en-AU" sz="2800" dirty="0" smtClean="0"/>
              <a:t>Health authorities have acknowledged the need to adopt a measurement approach that focuses on the health of populations more than the diseases of individuals</a:t>
            </a:r>
          </a:p>
          <a:p>
            <a:r>
              <a:rPr lang="en-AU" sz="2800" dirty="0" smtClean="0"/>
              <a:t>To address inequities in health – need to go beyond the disease and risk factors to the environmental and social frameworks in which individuals live</a:t>
            </a:r>
          </a:p>
          <a:p>
            <a:pPr lvl="1"/>
            <a:r>
              <a:rPr lang="en-AU" sz="2000" dirty="0" smtClean="0"/>
              <a:t>For </a:t>
            </a:r>
            <a:r>
              <a:rPr lang="en-AU" sz="2000" dirty="0" err="1" smtClean="0"/>
              <a:t>eg</a:t>
            </a:r>
            <a:r>
              <a:rPr lang="en-AU" sz="2000" dirty="0" smtClean="0"/>
              <a:t> – the higher rates of morbidity and mortality in rural and remote populations are directly related to the social and environmental context of these communities</a:t>
            </a:r>
            <a:endParaRPr lang="en-AU" sz="2000" dirty="0"/>
          </a:p>
          <a:p>
            <a:pPr marL="0" indent="0">
              <a:buNone/>
            </a:pPr>
            <a:endParaRPr lang="en-AU" sz="1400" dirty="0" smtClean="0"/>
          </a:p>
        </p:txBody>
      </p:sp>
    </p:spTree>
    <p:extLst>
      <p:ext uri="{BB962C8B-B14F-4D97-AF65-F5344CB8AC3E}">
        <p14:creationId xmlns:p14="http://schemas.microsoft.com/office/powerpoint/2010/main" val="289784002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1275</Words>
  <Application>Microsoft Office PowerPoint</Application>
  <PresentationFormat>Widescreen</PresentationFormat>
  <Paragraphs>109</Paragraphs>
  <Slides>19</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MS PGothic</vt:lpstr>
      <vt:lpstr>MS PGothic</vt:lpstr>
      <vt:lpstr>Arial</vt:lpstr>
      <vt:lpstr>Calibri</vt:lpstr>
      <vt:lpstr>5_Office Theme</vt:lpstr>
      <vt:lpstr>6_Office Theme</vt:lpstr>
      <vt:lpstr>9_Office Theme</vt:lpstr>
      <vt:lpstr>11_Office Theme</vt:lpstr>
      <vt:lpstr>12_Office Theme</vt:lpstr>
      <vt:lpstr>MEASURING HEALTH STATUS</vt:lpstr>
      <vt:lpstr>PowerPoint Presentation</vt:lpstr>
      <vt:lpstr>MEASURING HEALTH STATUS</vt:lpstr>
      <vt:lpstr>MEASURING HEALTH STATUS cont..</vt:lpstr>
      <vt:lpstr>ROLE OF EPIDEMIOLOGY</vt:lpstr>
      <vt:lpstr>WHAT CAN EPIDEMIOLOGY TELL US?</vt:lpstr>
      <vt:lpstr>PowerPoint Presentation</vt:lpstr>
      <vt:lpstr>PowerPoint Presentation</vt:lpstr>
      <vt:lpstr>PowerPoint Presentation</vt:lpstr>
      <vt:lpstr>MEASURES OF EPIDEMIOLOGY:</vt:lpstr>
      <vt:lpstr>USE TABLES AND GRAPHS FROM HEALTH REPORTS</vt:lpstr>
      <vt:lpstr>PowerPoint Presentation</vt:lpstr>
      <vt:lpstr>MORTALITY</vt:lpstr>
      <vt:lpstr>PowerPoint Presentation</vt:lpstr>
      <vt:lpstr>PowerPoint Presentation</vt:lpstr>
      <vt:lpstr>MORBIDITY</vt:lpstr>
      <vt:lpstr>PowerPoint Presentation</vt:lpstr>
      <vt:lpstr>PAST TRIAL/HSC QUESTIONS</vt:lpstr>
      <vt:lpstr>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Lumsden</dc:creator>
  <cp:lastModifiedBy>Lenovo</cp:lastModifiedBy>
  <cp:revision>41</cp:revision>
  <dcterms:created xsi:type="dcterms:W3CDTF">2015-08-09T20:57:25Z</dcterms:created>
  <dcterms:modified xsi:type="dcterms:W3CDTF">2020-10-14T00:02:32Z</dcterms:modified>
</cp:coreProperties>
</file>