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2" r:id="rId2"/>
    <p:sldId id="267" r:id="rId3"/>
    <p:sldId id="263" r:id="rId4"/>
    <p:sldId id="266" r:id="rId5"/>
    <p:sldId id="271" r:id="rId6"/>
    <p:sldId id="265" r:id="rId7"/>
    <p:sldId id="264" r:id="rId8"/>
    <p:sldId id="272" r:id="rId9"/>
    <p:sldId id="273"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3" autoAdjust="0"/>
    <p:restoredTop sz="94706" autoAdjust="0"/>
  </p:normalViewPr>
  <p:slideViewPr>
    <p:cSldViewPr snapToGrid="0">
      <p:cViewPr varScale="1">
        <p:scale>
          <a:sx n="127" d="100"/>
          <a:sy n="127" d="100"/>
        </p:scale>
        <p:origin x="408" y="96"/>
      </p:cViewPr>
      <p:guideLst>
        <p:guide pos="3840"/>
        <p:guide orient="horz" pos="2160"/>
      </p:guideLst>
    </p:cSldViewPr>
  </p:slideViewPr>
  <p:notesTextViewPr>
    <p:cViewPr>
      <p:scale>
        <a:sx n="3" d="2"/>
        <a:sy n="3" d="2"/>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3/1/2018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3/1/2018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3/1/2018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3/1/2018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3/1/2018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3/1/2018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3/1/2018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3/1/2018</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hyperlink" Target="https://www.sportsdietitians.com.au/section/food-for-your-sport/" TargetMode="External"/><Relationship Id="rId1" Type="http://schemas.openxmlformats.org/officeDocument/2006/relationships/slideLayout" Target="../slideLayouts/slideLayout3.xml"/><Relationship Id="rId4" Type="http://schemas.openxmlformats.org/officeDocument/2006/relationships/image" Target="../media/image22.tiff"/></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129843"/>
            <a:ext cx="11174186" cy="1414285"/>
          </a:xfrm>
        </p:spPr>
        <p:txBody>
          <a:bodyPr>
            <a:normAutofit/>
          </a:bodyPr>
          <a:lstStyle/>
          <a:p>
            <a:r>
              <a:rPr lang="en-US" b="1" dirty="0"/>
              <a:t>How can nutrition and recovery strategies affect performance</a:t>
            </a:r>
          </a:p>
        </p:txBody>
      </p:sp>
      <p:pic>
        <p:nvPicPr>
          <p:cNvPr id="7" name="Picture Placeholder 6" descr="Two people lifting weights"/>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a:stretch/>
        </p:blipFill>
        <p:spPr/>
      </p:pic>
      <p:pic>
        <p:nvPicPr>
          <p:cNvPr id="8" name="Picture Placeholder 7" descr="Closeup of Granny Smith apple and tape measure"/>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t="19" b="19"/>
          <a:stretch/>
        </p:blipFill>
        <p:spPr/>
      </p:pic>
      <p:pic>
        <p:nvPicPr>
          <p:cNvPr id="9" name="Picture Placeholder 8" descr="Man and woman running on indoor track"/>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t="39" b="39"/>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195712"/>
            <a:ext cx="11732217" cy="527302"/>
          </a:xfrm>
        </p:spPr>
        <p:txBody>
          <a:bodyPr>
            <a:noAutofit/>
          </a:bodyPr>
          <a:lstStyle/>
          <a:p>
            <a:pPr algn="ctr"/>
            <a:r>
              <a:rPr lang="en-AU" sz="2800" b="1" dirty="0"/>
              <a:t>Compare the dietary requirements of athletes in different sports</a:t>
            </a:r>
          </a:p>
        </p:txBody>
      </p:sp>
      <p:sp>
        <p:nvSpPr>
          <p:cNvPr id="9" name="Content Placeholder 8">
            <a:extLst>
              <a:ext uri="{FF2B5EF4-FFF2-40B4-BE49-F238E27FC236}">
                <a16:creationId xmlns:a16="http://schemas.microsoft.com/office/drawing/2014/main" id="{8D2DCAC6-F78A-CC4E-86D3-BB099CCE7461}"/>
              </a:ext>
            </a:extLst>
          </p:cNvPr>
          <p:cNvSpPr>
            <a:spLocks noGrp="1"/>
          </p:cNvSpPr>
          <p:nvPr>
            <p:ph idx="1"/>
          </p:nvPr>
        </p:nvSpPr>
        <p:spPr>
          <a:xfrm>
            <a:off x="216975" y="723013"/>
            <a:ext cx="11732217" cy="5699051"/>
          </a:xfrm>
        </p:spPr>
        <p:txBody>
          <a:bodyPr>
            <a:normAutofit/>
          </a:bodyPr>
          <a:lstStyle/>
          <a:p>
            <a:pPr marL="45720" indent="0">
              <a:buNone/>
            </a:pPr>
            <a:r>
              <a:rPr lang="en-AU" sz="3200" b="1" dirty="0"/>
              <a:t>Soccer</a:t>
            </a:r>
            <a:endParaRPr lang="en-AU" sz="3200" dirty="0"/>
          </a:p>
          <a:p>
            <a:r>
              <a:rPr lang="en-AU" i="1" u="sng" dirty="0"/>
              <a:t>General</a:t>
            </a:r>
            <a:endParaRPr lang="en-AU" dirty="0"/>
          </a:p>
          <a:p>
            <a:pPr lvl="1"/>
            <a:r>
              <a:rPr lang="en-AU" dirty="0"/>
              <a:t>Players will need 5-8 grams carbohydrate per kg of body weight a day to fuel training sessions and prepare for matches.</a:t>
            </a:r>
          </a:p>
          <a:p>
            <a:r>
              <a:rPr lang="en-AU" i="1" u="sng" dirty="0"/>
              <a:t>Pre Competition</a:t>
            </a:r>
            <a:endParaRPr lang="en-AU" dirty="0"/>
          </a:p>
          <a:p>
            <a:pPr lvl="1"/>
            <a:r>
              <a:rPr lang="en-AU" dirty="0"/>
              <a:t>Eat high carbohydrate food 2-4 hrs prior, </a:t>
            </a:r>
            <a:r>
              <a:rPr lang="en-AU" dirty="0" err="1"/>
              <a:t>eg</a:t>
            </a:r>
            <a:r>
              <a:rPr lang="en-AU" dirty="0"/>
              <a:t>) pasta or rice</a:t>
            </a:r>
          </a:p>
          <a:p>
            <a:pPr lvl="1"/>
            <a:r>
              <a:rPr lang="en-AU" dirty="0"/>
              <a:t>Light carbohydrate snack 1-2 hrs prior to top up fuel stores, </a:t>
            </a:r>
            <a:r>
              <a:rPr lang="en-AU" dirty="0" err="1"/>
              <a:t>eg</a:t>
            </a:r>
            <a:r>
              <a:rPr lang="en-AU" dirty="0"/>
              <a:t>) yoghurt, muesli bar</a:t>
            </a:r>
          </a:p>
          <a:p>
            <a:r>
              <a:rPr lang="en-AU" i="1" u="sng" dirty="0"/>
              <a:t>During Competition</a:t>
            </a:r>
            <a:endParaRPr lang="en-AU" dirty="0"/>
          </a:p>
          <a:p>
            <a:pPr lvl="1"/>
            <a:r>
              <a:rPr lang="en-AU" dirty="0"/>
              <a:t>Players with high workloads benefit from half time snack, </a:t>
            </a:r>
            <a:r>
              <a:rPr lang="en-AU" dirty="0" err="1"/>
              <a:t>eg</a:t>
            </a:r>
            <a:r>
              <a:rPr lang="en-AU" dirty="0"/>
              <a:t>) chopped fruit</a:t>
            </a:r>
          </a:p>
          <a:p>
            <a:pPr lvl="1"/>
            <a:r>
              <a:rPr lang="en-AU" dirty="0"/>
              <a:t>Players should access fluids as frequently as possible (keep a bottle in the goals, injury breaks and formal breaks). Sports drinks are beneficial.</a:t>
            </a:r>
          </a:p>
          <a:p>
            <a:r>
              <a:rPr lang="en-AU" i="1" u="sng" dirty="0"/>
              <a:t>Post Competition</a:t>
            </a:r>
            <a:endParaRPr lang="en-AU" dirty="0"/>
          </a:p>
          <a:p>
            <a:pPr lvl="1"/>
            <a:r>
              <a:rPr lang="en-AU" dirty="0"/>
              <a:t>A recovery meal that contains carbohydrates, protein and fluid within ~60 minutes, </a:t>
            </a:r>
            <a:r>
              <a:rPr lang="en-AU" dirty="0" err="1"/>
              <a:t>eg</a:t>
            </a:r>
            <a:r>
              <a:rPr lang="en-AU" dirty="0"/>
              <a:t>) chicken and rice soup or mash potato and lean beef with a water to replace fluids lost.</a:t>
            </a:r>
          </a:p>
          <a:p>
            <a:endParaRPr lang="en-US" dirty="0"/>
          </a:p>
        </p:txBody>
      </p:sp>
      <p:pic>
        <p:nvPicPr>
          <p:cNvPr id="10" name="Picture 9">
            <a:extLst>
              <a:ext uri="{FF2B5EF4-FFF2-40B4-BE49-F238E27FC236}">
                <a16:creationId xmlns:a16="http://schemas.microsoft.com/office/drawing/2014/main" id="{338F57E2-E288-7240-B470-26298E56B489}"/>
              </a:ext>
            </a:extLst>
          </p:cNvPr>
          <p:cNvPicPr>
            <a:picLocks noChangeAspect="1"/>
          </p:cNvPicPr>
          <p:nvPr/>
        </p:nvPicPr>
        <p:blipFill>
          <a:blip r:embed="rId2"/>
          <a:stretch>
            <a:fillRect/>
          </a:stretch>
        </p:blipFill>
        <p:spPr>
          <a:xfrm>
            <a:off x="9785350" y="723012"/>
            <a:ext cx="1866900" cy="1079500"/>
          </a:xfrm>
          <a:prstGeom prst="rect">
            <a:avLst/>
          </a:prstGeom>
        </p:spPr>
      </p:pic>
      <p:pic>
        <p:nvPicPr>
          <p:cNvPr id="11" name="Picture 10">
            <a:extLst>
              <a:ext uri="{FF2B5EF4-FFF2-40B4-BE49-F238E27FC236}">
                <a16:creationId xmlns:a16="http://schemas.microsoft.com/office/drawing/2014/main" id="{744DE3F7-E81D-5447-9BAE-175C7CA7E959}"/>
              </a:ext>
            </a:extLst>
          </p:cNvPr>
          <p:cNvPicPr>
            <a:picLocks noChangeAspect="1"/>
          </p:cNvPicPr>
          <p:nvPr/>
        </p:nvPicPr>
        <p:blipFill>
          <a:blip r:embed="rId3"/>
          <a:stretch>
            <a:fillRect/>
          </a:stretch>
        </p:blipFill>
        <p:spPr>
          <a:xfrm>
            <a:off x="9823450" y="3007388"/>
            <a:ext cx="1828800" cy="1104900"/>
          </a:xfrm>
          <a:prstGeom prst="rect">
            <a:avLst/>
          </a:prstGeom>
        </p:spPr>
      </p:pic>
    </p:spTree>
    <p:extLst>
      <p:ext uri="{BB962C8B-B14F-4D97-AF65-F5344CB8AC3E}">
        <p14:creationId xmlns:p14="http://schemas.microsoft.com/office/powerpoint/2010/main" val="26426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569832"/>
          </a:xfrm>
        </p:spPr>
        <p:txBody>
          <a:bodyPr>
            <a:noAutofit/>
          </a:bodyPr>
          <a:lstStyle/>
          <a:p>
            <a:pPr algn="ctr"/>
            <a:r>
              <a:rPr lang="en-AU" sz="2800" b="1" dirty="0"/>
              <a:t>Compare the dietary requirements of athletes in different sports</a:t>
            </a:r>
          </a:p>
        </p:txBody>
      </p:sp>
      <p:sp>
        <p:nvSpPr>
          <p:cNvPr id="3" name="Content Placeholder 2"/>
          <p:cNvSpPr>
            <a:spLocks noGrp="1"/>
          </p:cNvSpPr>
          <p:nvPr>
            <p:ph idx="1"/>
          </p:nvPr>
        </p:nvSpPr>
        <p:spPr>
          <a:xfrm>
            <a:off x="216975" y="786809"/>
            <a:ext cx="11732217" cy="5385392"/>
          </a:xfrm>
        </p:spPr>
        <p:txBody>
          <a:bodyPr>
            <a:normAutofit lnSpcReduction="10000"/>
          </a:bodyPr>
          <a:lstStyle/>
          <a:p>
            <a:pPr marL="45720" indent="0">
              <a:buNone/>
            </a:pPr>
            <a:r>
              <a:rPr lang="en-AU" sz="2800" b="1" dirty="0"/>
              <a:t>Gymnastics</a:t>
            </a:r>
            <a:endParaRPr lang="en-AU" sz="2800" dirty="0"/>
          </a:p>
          <a:p>
            <a:r>
              <a:rPr lang="en-AU" i="1" u="sng" dirty="0"/>
              <a:t>General</a:t>
            </a:r>
            <a:endParaRPr lang="en-AU" dirty="0"/>
          </a:p>
          <a:p>
            <a:pPr lvl="1"/>
            <a:r>
              <a:rPr lang="en-AU" dirty="0"/>
              <a:t>Low body mass is advantageous, therefore eating nutritious food with energy over energy foods is recommended.</a:t>
            </a:r>
          </a:p>
          <a:p>
            <a:pPr lvl="1"/>
            <a:r>
              <a:rPr lang="en-AU" dirty="0"/>
              <a:t>Eating disorders and low iron levels can be an issue. Restrictive diets are not recommended.</a:t>
            </a:r>
          </a:p>
          <a:p>
            <a:r>
              <a:rPr lang="en-AU" i="1" u="sng" dirty="0"/>
              <a:t>Pre Competition</a:t>
            </a:r>
            <a:endParaRPr lang="en-AU" dirty="0"/>
          </a:p>
          <a:p>
            <a:pPr lvl="1"/>
            <a:r>
              <a:rPr lang="en-AU" dirty="0"/>
              <a:t>Light carbohydrate meal to keep the stomach settled 1-2 hrs prior to warm up, </a:t>
            </a:r>
            <a:r>
              <a:rPr lang="en-AU" dirty="0" err="1"/>
              <a:t>eg</a:t>
            </a:r>
            <a:r>
              <a:rPr lang="en-AU" dirty="0"/>
              <a:t>) fruit and yoghurt</a:t>
            </a:r>
          </a:p>
          <a:p>
            <a:r>
              <a:rPr lang="en-AU" i="1" u="sng" dirty="0"/>
              <a:t>During Competition</a:t>
            </a:r>
            <a:endParaRPr lang="en-AU" dirty="0"/>
          </a:p>
          <a:p>
            <a:pPr lvl="1"/>
            <a:r>
              <a:rPr lang="en-AU" dirty="0"/>
              <a:t>Easy to digest foods easy on the stomach with carbohydrates for performance (especially if multiple performances throughout the day), </a:t>
            </a:r>
            <a:r>
              <a:rPr lang="en-AU" dirty="0" err="1"/>
              <a:t>eg</a:t>
            </a:r>
            <a:r>
              <a:rPr lang="en-AU" dirty="0"/>
              <a:t>) fruit and nuts.</a:t>
            </a:r>
          </a:p>
          <a:p>
            <a:pPr lvl="1"/>
            <a:r>
              <a:rPr lang="en-AU" dirty="0"/>
              <a:t>Gymnasts should drink water between performances.</a:t>
            </a:r>
          </a:p>
          <a:p>
            <a:r>
              <a:rPr lang="en-AU" i="1" u="sng" dirty="0"/>
              <a:t>Post Competition</a:t>
            </a:r>
            <a:endParaRPr lang="en-AU" dirty="0"/>
          </a:p>
          <a:p>
            <a:pPr lvl="1"/>
            <a:r>
              <a:rPr lang="en-AU" dirty="0"/>
              <a:t>Carbohydrate snack should be eaten straight after cool down, followed by a meal with carbohydrate and protein for recovery.</a:t>
            </a:r>
          </a:p>
          <a:p>
            <a:pPr lvl="1"/>
            <a:r>
              <a:rPr lang="en-AU" dirty="0"/>
              <a:t>They should also replace fluid lost with water.</a:t>
            </a:r>
          </a:p>
        </p:txBody>
      </p:sp>
      <p:pic>
        <p:nvPicPr>
          <p:cNvPr id="4" name="Picture 3">
            <a:extLst>
              <a:ext uri="{FF2B5EF4-FFF2-40B4-BE49-F238E27FC236}">
                <a16:creationId xmlns:a16="http://schemas.microsoft.com/office/drawing/2014/main" id="{9B228A3A-2EF7-A442-96E1-C9E7BDCABD60}"/>
              </a:ext>
            </a:extLst>
          </p:cNvPr>
          <p:cNvPicPr>
            <a:picLocks noChangeAspect="1"/>
          </p:cNvPicPr>
          <p:nvPr/>
        </p:nvPicPr>
        <p:blipFill>
          <a:blip r:embed="rId2"/>
          <a:stretch>
            <a:fillRect/>
          </a:stretch>
        </p:blipFill>
        <p:spPr>
          <a:xfrm>
            <a:off x="10107692" y="5416550"/>
            <a:ext cx="1841500" cy="1104900"/>
          </a:xfrm>
          <a:prstGeom prst="rect">
            <a:avLst/>
          </a:prstGeom>
        </p:spPr>
      </p:pic>
    </p:spTree>
    <p:extLst>
      <p:ext uri="{BB962C8B-B14F-4D97-AF65-F5344CB8AC3E}">
        <p14:creationId xmlns:p14="http://schemas.microsoft.com/office/powerpoint/2010/main" val="132848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569832"/>
          </a:xfrm>
        </p:spPr>
        <p:txBody>
          <a:bodyPr>
            <a:noAutofit/>
          </a:bodyPr>
          <a:lstStyle/>
          <a:p>
            <a:pPr algn="ctr"/>
            <a:r>
              <a:rPr lang="en-AU" sz="2800" b="1" dirty="0"/>
              <a:t>Compare the dietary requirements of athletes in different sports</a:t>
            </a:r>
          </a:p>
        </p:txBody>
      </p:sp>
      <p:sp>
        <p:nvSpPr>
          <p:cNvPr id="3" name="Content Placeholder 2"/>
          <p:cNvSpPr>
            <a:spLocks noGrp="1"/>
          </p:cNvSpPr>
          <p:nvPr>
            <p:ph idx="1"/>
          </p:nvPr>
        </p:nvSpPr>
        <p:spPr>
          <a:xfrm>
            <a:off x="216975" y="786809"/>
            <a:ext cx="11732217" cy="5385392"/>
          </a:xfrm>
        </p:spPr>
        <p:txBody>
          <a:bodyPr>
            <a:normAutofit/>
          </a:bodyPr>
          <a:lstStyle/>
          <a:p>
            <a:r>
              <a:rPr lang="en-AU" dirty="0"/>
              <a:t>When we compare the dietary requirements of athletes in the two sports, soccer performance lasts longer and benefits from sports drinks and greater intake of carbohydrate than gymnastics. However, gymnastics requires a leaner physique and strength, therefore, benefiting from greater intake of protein. Given gymnastics can include multiple performances a day for more than 1 day, requirements will be specific to the event.</a:t>
            </a:r>
          </a:p>
          <a:p>
            <a:r>
              <a:rPr lang="en-AU" dirty="0"/>
              <a:t>Further dietary requirements of various sports can be found </a:t>
            </a:r>
            <a:r>
              <a:rPr lang="en-AU" dirty="0" smtClean="0">
                <a:hlinkClick r:id="rId2"/>
              </a:rPr>
              <a:t>HERE</a:t>
            </a:r>
            <a:endParaRPr lang="en-AU" dirty="0"/>
          </a:p>
        </p:txBody>
      </p:sp>
      <p:pic>
        <p:nvPicPr>
          <p:cNvPr id="4" name="Picture 3">
            <a:extLst>
              <a:ext uri="{FF2B5EF4-FFF2-40B4-BE49-F238E27FC236}">
                <a16:creationId xmlns:a16="http://schemas.microsoft.com/office/drawing/2014/main" id="{728F643D-5022-754E-B7F2-5E8D60FCDBC7}"/>
              </a:ext>
            </a:extLst>
          </p:cNvPr>
          <p:cNvPicPr>
            <a:picLocks noChangeAspect="1"/>
          </p:cNvPicPr>
          <p:nvPr/>
        </p:nvPicPr>
        <p:blipFill>
          <a:blip r:embed="rId3"/>
          <a:stretch>
            <a:fillRect/>
          </a:stretch>
        </p:blipFill>
        <p:spPr>
          <a:xfrm>
            <a:off x="1784350" y="3240536"/>
            <a:ext cx="3466042" cy="2540000"/>
          </a:xfrm>
          <a:prstGeom prst="rect">
            <a:avLst/>
          </a:prstGeom>
        </p:spPr>
      </p:pic>
      <p:pic>
        <p:nvPicPr>
          <p:cNvPr id="5" name="Picture 4">
            <a:extLst>
              <a:ext uri="{FF2B5EF4-FFF2-40B4-BE49-F238E27FC236}">
                <a16:creationId xmlns:a16="http://schemas.microsoft.com/office/drawing/2014/main" id="{256A9137-83D5-5E4D-9BBD-097CCE168357}"/>
              </a:ext>
            </a:extLst>
          </p:cNvPr>
          <p:cNvPicPr>
            <a:picLocks noChangeAspect="1"/>
          </p:cNvPicPr>
          <p:nvPr/>
        </p:nvPicPr>
        <p:blipFill>
          <a:blip r:embed="rId4"/>
          <a:stretch>
            <a:fillRect/>
          </a:stretch>
        </p:blipFill>
        <p:spPr>
          <a:xfrm>
            <a:off x="6781800" y="3240536"/>
            <a:ext cx="3200400" cy="2540000"/>
          </a:xfrm>
          <a:prstGeom prst="rect">
            <a:avLst/>
          </a:prstGeom>
        </p:spPr>
      </p:pic>
    </p:spTree>
    <p:extLst>
      <p:ext uri="{BB962C8B-B14F-4D97-AF65-F5344CB8AC3E}">
        <p14:creationId xmlns:p14="http://schemas.microsoft.com/office/powerpoint/2010/main" val="70650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697424"/>
          </a:xfrm>
        </p:spPr>
        <p:txBody>
          <a:bodyPr/>
          <a:lstStyle/>
          <a:p>
            <a:pPr algn="ctr"/>
            <a:r>
              <a:rPr lang="en-AU" b="1" dirty="0"/>
              <a:t>Overview</a:t>
            </a:r>
          </a:p>
        </p:txBody>
      </p:sp>
      <p:sp>
        <p:nvSpPr>
          <p:cNvPr id="3" name="Content Placeholder 2"/>
          <p:cNvSpPr>
            <a:spLocks noGrp="1"/>
          </p:cNvSpPr>
          <p:nvPr>
            <p:ph idx="1"/>
          </p:nvPr>
        </p:nvSpPr>
        <p:spPr>
          <a:xfrm>
            <a:off x="216975" y="1115879"/>
            <a:ext cx="11732217" cy="5056322"/>
          </a:xfrm>
        </p:spPr>
        <p:txBody>
          <a:bodyPr/>
          <a:lstStyle/>
          <a:p>
            <a:r>
              <a:rPr lang="en-AU" dirty="0"/>
              <a:t>How can nutrition and recovery strategies affect performance examines the relationship between performance and nutrition, and recovery strategies. </a:t>
            </a:r>
          </a:p>
          <a:p>
            <a:r>
              <a:rPr lang="en-AU" dirty="0"/>
              <a:t>This is possibly the most important aspect of sports performance, separating the elite and the amateur or recreational athlete.</a:t>
            </a:r>
          </a:p>
          <a:p>
            <a:r>
              <a:rPr lang="en-AU" dirty="0"/>
              <a:t>Nutrition includes both liquids and foods. Nutrition is also a recovery strategy as taking particular nutrients at certain times helps to speed up recovery after training or a game etc.</a:t>
            </a:r>
          </a:p>
          <a:p>
            <a:r>
              <a:rPr lang="en-AU" dirty="0"/>
              <a:t>Your performance is affected by your health so focusing solely on performance is not advantageous</a:t>
            </a:r>
          </a:p>
          <a:p>
            <a:r>
              <a:rPr lang="en-AU" dirty="0"/>
              <a:t>Supplementation in sport has become a big business, with many non-elite athletes and exercise enthusiasts getting on the band wagon. You particularly need to consider if supplements are beneficial to performance at all, or if they are simply a money making ploy.</a:t>
            </a:r>
          </a:p>
        </p:txBody>
      </p:sp>
      <p:pic>
        <p:nvPicPr>
          <p:cNvPr id="4" name="Picture 3">
            <a:extLst>
              <a:ext uri="{FF2B5EF4-FFF2-40B4-BE49-F238E27FC236}">
                <a16:creationId xmlns:a16="http://schemas.microsoft.com/office/drawing/2014/main" id="{151E0FEE-191D-E147-81D8-815FDC8C32DE}"/>
              </a:ext>
            </a:extLst>
          </p:cNvPr>
          <p:cNvPicPr>
            <a:picLocks noChangeAspect="1"/>
          </p:cNvPicPr>
          <p:nvPr/>
        </p:nvPicPr>
        <p:blipFill>
          <a:blip r:embed="rId2"/>
          <a:stretch>
            <a:fillRect/>
          </a:stretch>
        </p:blipFill>
        <p:spPr>
          <a:xfrm>
            <a:off x="10094992" y="216977"/>
            <a:ext cx="1854200" cy="1092200"/>
          </a:xfrm>
          <a:prstGeom prst="rect">
            <a:avLst/>
          </a:prstGeom>
        </p:spPr>
      </p:pic>
      <p:pic>
        <p:nvPicPr>
          <p:cNvPr id="5" name="Picture 4">
            <a:extLst>
              <a:ext uri="{FF2B5EF4-FFF2-40B4-BE49-F238E27FC236}">
                <a16:creationId xmlns:a16="http://schemas.microsoft.com/office/drawing/2014/main" id="{11B9D3E5-D89A-0C42-82ED-12F0FE3FB352}"/>
              </a:ext>
            </a:extLst>
          </p:cNvPr>
          <p:cNvPicPr>
            <a:picLocks noChangeAspect="1"/>
          </p:cNvPicPr>
          <p:nvPr/>
        </p:nvPicPr>
        <p:blipFill>
          <a:blip r:embed="rId3"/>
          <a:stretch>
            <a:fillRect/>
          </a:stretch>
        </p:blipFill>
        <p:spPr>
          <a:xfrm>
            <a:off x="5149633" y="5092701"/>
            <a:ext cx="1866900" cy="1079500"/>
          </a:xfrm>
          <a:prstGeom prst="rect">
            <a:avLst/>
          </a:prstGeom>
        </p:spPr>
      </p:pic>
    </p:spTree>
    <p:extLst>
      <p:ext uri="{BB962C8B-B14F-4D97-AF65-F5344CB8AC3E}">
        <p14:creationId xmlns:p14="http://schemas.microsoft.com/office/powerpoint/2010/main" val="274013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697424"/>
          </a:xfrm>
        </p:spPr>
        <p:txBody>
          <a:bodyPr/>
          <a:lstStyle/>
          <a:p>
            <a:pPr algn="ctr"/>
            <a:r>
              <a:rPr lang="en-AU" b="1" dirty="0"/>
              <a:t>Nutritional considerations </a:t>
            </a:r>
          </a:p>
        </p:txBody>
      </p:sp>
      <p:sp>
        <p:nvSpPr>
          <p:cNvPr id="3" name="Content Placeholder 2"/>
          <p:cNvSpPr>
            <a:spLocks noGrp="1"/>
          </p:cNvSpPr>
          <p:nvPr>
            <p:ph idx="1"/>
          </p:nvPr>
        </p:nvSpPr>
        <p:spPr>
          <a:xfrm>
            <a:off x="216975" y="1115879"/>
            <a:ext cx="11732217" cy="5056322"/>
          </a:xfrm>
        </p:spPr>
        <p:txBody>
          <a:bodyPr/>
          <a:lstStyle/>
          <a:p>
            <a:r>
              <a:rPr lang="en-AU" dirty="0"/>
              <a:t>Nutritional considerations include pre, during, and post performance needs. Nutrition is vital to bodily functions and should always be in balance. </a:t>
            </a:r>
          </a:p>
          <a:p>
            <a:r>
              <a:rPr lang="en-AU" dirty="0"/>
              <a:t>As athletes place more stress on their bodies and use their bodies more than others, they require greater amounts of vegetables, fruit, dairy, protein, fats and grains.</a:t>
            </a:r>
          </a:p>
          <a:p>
            <a:r>
              <a:rPr lang="en-AU" dirty="0"/>
              <a:t>An athlete may benefit from other nutritional considerations before, during and after a performance. Such as:</a:t>
            </a:r>
          </a:p>
          <a:p>
            <a:pPr lvl="1"/>
            <a:r>
              <a:rPr lang="en-AU" dirty="0"/>
              <a:t>Carbohydrate loading before endurance events</a:t>
            </a:r>
          </a:p>
          <a:p>
            <a:pPr lvl="1"/>
            <a:r>
              <a:rPr lang="en-AU" dirty="0"/>
              <a:t>The consumption of glucose and electrolytes during events lasting longer than 60 minutes</a:t>
            </a:r>
          </a:p>
          <a:p>
            <a:pPr lvl="1"/>
            <a:r>
              <a:rPr lang="en-AU" dirty="0"/>
              <a:t>Replacing glycogen and fluid lost after performance.</a:t>
            </a:r>
          </a:p>
          <a:p>
            <a:pPr marL="45720" indent="0">
              <a:buNone/>
            </a:pPr>
            <a:endParaRPr lang="en-AU" dirty="0"/>
          </a:p>
        </p:txBody>
      </p:sp>
      <p:pic>
        <p:nvPicPr>
          <p:cNvPr id="4" name="Picture 3">
            <a:extLst>
              <a:ext uri="{FF2B5EF4-FFF2-40B4-BE49-F238E27FC236}">
                <a16:creationId xmlns:a16="http://schemas.microsoft.com/office/drawing/2014/main" id="{2064D3D1-EDEA-E749-8F5F-A18CFC85DB2C}"/>
              </a:ext>
            </a:extLst>
          </p:cNvPr>
          <p:cNvPicPr>
            <a:picLocks noChangeAspect="1"/>
          </p:cNvPicPr>
          <p:nvPr/>
        </p:nvPicPr>
        <p:blipFill>
          <a:blip r:embed="rId2"/>
          <a:stretch>
            <a:fillRect/>
          </a:stretch>
        </p:blipFill>
        <p:spPr>
          <a:xfrm>
            <a:off x="10114687" y="4773746"/>
            <a:ext cx="1422400" cy="1422400"/>
          </a:xfrm>
          <a:prstGeom prst="rect">
            <a:avLst/>
          </a:prstGeom>
        </p:spPr>
      </p:pic>
      <p:pic>
        <p:nvPicPr>
          <p:cNvPr id="5" name="Picture 4">
            <a:extLst>
              <a:ext uri="{FF2B5EF4-FFF2-40B4-BE49-F238E27FC236}">
                <a16:creationId xmlns:a16="http://schemas.microsoft.com/office/drawing/2014/main" id="{999E8A91-B6F6-BE44-8179-9EFDA56D047C}"/>
              </a:ext>
            </a:extLst>
          </p:cNvPr>
          <p:cNvPicPr>
            <a:picLocks noChangeAspect="1"/>
          </p:cNvPicPr>
          <p:nvPr/>
        </p:nvPicPr>
        <p:blipFill>
          <a:blip r:embed="rId3"/>
          <a:stretch>
            <a:fillRect/>
          </a:stretch>
        </p:blipFill>
        <p:spPr>
          <a:xfrm>
            <a:off x="781479" y="4691196"/>
            <a:ext cx="1270000" cy="1587500"/>
          </a:xfrm>
          <a:prstGeom prst="rect">
            <a:avLst/>
          </a:prstGeom>
        </p:spPr>
      </p:pic>
      <p:pic>
        <p:nvPicPr>
          <p:cNvPr id="6" name="Picture 5">
            <a:extLst>
              <a:ext uri="{FF2B5EF4-FFF2-40B4-BE49-F238E27FC236}">
                <a16:creationId xmlns:a16="http://schemas.microsoft.com/office/drawing/2014/main" id="{531D09AC-DD37-9140-A9FA-EBBFD99CA312}"/>
              </a:ext>
            </a:extLst>
          </p:cNvPr>
          <p:cNvPicPr>
            <a:picLocks noChangeAspect="1"/>
          </p:cNvPicPr>
          <p:nvPr/>
        </p:nvPicPr>
        <p:blipFill>
          <a:blip r:embed="rId4"/>
          <a:stretch>
            <a:fillRect/>
          </a:stretch>
        </p:blipFill>
        <p:spPr>
          <a:xfrm>
            <a:off x="5155983" y="4732471"/>
            <a:ext cx="1854200" cy="1092200"/>
          </a:xfrm>
          <a:prstGeom prst="rect">
            <a:avLst/>
          </a:prstGeom>
        </p:spPr>
      </p:pic>
    </p:spTree>
    <p:extLst>
      <p:ext uri="{BB962C8B-B14F-4D97-AF65-F5344CB8AC3E}">
        <p14:creationId xmlns:p14="http://schemas.microsoft.com/office/powerpoint/2010/main" val="255414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697424"/>
          </a:xfrm>
        </p:spPr>
        <p:txBody>
          <a:bodyPr/>
          <a:lstStyle/>
          <a:p>
            <a:pPr algn="ctr"/>
            <a:r>
              <a:rPr lang="en-AU" b="1" dirty="0"/>
              <a:t>Pre - performance</a:t>
            </a:r>
          </a:p>
        </p:txBody>
      </p:sp>
      <p:sp>
        <p:nvSpPr>
          <p:cNvPr id="3" name="Content Placeholder 2"/>
          <p:cNvSpPr>
            <a:spLocks noGrp="1"/>
          </p:cNvSpPr>
          <p:nvPr>
            <p:ph idx="1"/>
          </p:nvPr>
        </p:nvSpPr>
        <p:spPr>
          <a:xfrm>
            <a:off x="216975" y="1115879"/>
            <a:ext cx="11732217" cy="5056322"/>
          </a:xfrm>
        </p:spPr>
        <p:txBody>
          <a:bodyPr>
            <a:normAutofit fontScale="92500" lnSpcReduction="10000"/>
          </a:bodyPr>
          <a:lstStyle/>
          <a:p>
            <a:pPr>
              <a:lnSpc>
                <a:spcPct val="120000"/>
              </a:lnSpc>
            </a:pPr>
            <a:r>
              <a:rPr lang="en-AU" dirty="0"/>
              <a:t>Before competition an athlete should ensure they are well hydrated.</a:t>
            </a:r>
          </a:p>
          <a:p>
            <a:pPr>
              <a:lnSpc>
                <a:spcPct val="120000"/>
              </a:lnSpc>
            </a:pPr>
            <a:r>
              <a:rPr lang="en-AU" dirty="0"/>
              <a:t>Hydration is vital to performance and an athlete needs to ensure they drink a minimum 2-3L the day before competition, then drink 500mL in the morning of the competition, and a further 250mL 30min before competition provided hydration has been maintained throughout the day.</a:t>
            </a:r>
          </a:p>
          <a:p>
            <a:pPr>
              <a:lnSpc>
                <a:spcPct val="120000"/>
              </a:lnSpc>
            </a:pPr>
            <a:r>
              <a:rPr lang="en-AU" dirty="0"/>
              <a:t>Before competition an athlete should not try to eat anything new as it could have a negative impact on their performance. </a:t>
            </a:r>
          </a:p>
          <a:p>
            <a:pPr>
              <a:lnSpc>
                <a:spcPct val="120000"/>
              </a:lnSpc>
            </a:pPr>
            <a:r>
              <a:rPr lang="en-AU" dirty="0"/>
              <a:t>Consuming around 100g of complex carbohydrates 304hrs before competition. </a:t>
            </a:r>
          </a:p>
          <a:p>
            <a:pPr lvl="1">
              <a:lnSpc>
                <a:spcPct val="120000"/>
              </a:lnSpc>
            </a:pPr>
            <a:r>
              <a:rPr lang="en-AU" sz="2000" dirty="0"/>
              <a:t>For example - a bowl of porridge, a dark wholemeal bread or muesli.</a:t>
            </a:r>
          </a:p>
          <a:p>
            <a:pPr>
              <a:lnSpc>
                <a:spcPct val="120000"/>
              </a:lnSpc>
            </a:pPr>
            <a:r>
              <a:rPr lang="en-AU" dirty="0"/>
              <a:t>Amount of food consumed before competition should decrease in size as you approach the start time</a:t>
            </a:r>
          </a:p>
          <a:p>
            <a:pPr>
              <a:lnSpc>
                <a:spcPct val="120000"/>
              </a:lnSpc>
            </a:pPr>
            <a:r>
              <a:rPr lang="en-AU" dirty="0"/>
              <a:t>Moving from a full meal to a small snack, such as a muesli bar 1-2 hrs before competition and only liquids after this time.</a:t>
            </a:r>
          </a:p>
          <a:p>
            <a:endParaRPr lang="en-AU" dirty="0"/>
          </a:p>
        </p:txBody>
      </p:sp>
      <p:pic>
        <p:nvPicPr>
          <p:cNvPr id="4" name="Picture 3">
            <a:extLst>
              <a:ext uri="{FF2B5EF4-FFF2-40B4-BE49-F238E27FC236}">
                <a16:creationId xmlns:a16="http://schemas.microsoft.com/office/drawing/2014/main" id="{EDC728F0-5965-A74D-8558-A40BAD83921A}"/>
              </a:ext>
            </a:extLst>
          </p:cNvPr>
          <p:cNvPicPr>
            <a:picLocks noChangeAspect="1"/>
          </p:cNvPicPr>
          <p:nvPr/>
        </p:nvPicPr>
        <p:blipFill>
          <a:blip r:embed="rId2"/>
          <a:stretch>
            <a:fillRect/>
          </a:stretch>
        </p:blipFill>
        <p:spPr>
          <a:xfrm>
            <a:off x="9410700" y="355601"/>
            <a:ext cx="1803400" cy="1117600"/>
          </a:xfrm>
          <a:prstGeom prst="rect">
            <a:avLst/>
          </a:prstGeom>
        </p:spPr>
      </p:pic>
    </p:spTree>
    <p:extLst>
      <p:ext uri="{BB962C8B-B14F-4D97-AF65-F5344CB8AC3E}">
        <p14:creationId xmlns:p14="http://schemas.microsoft.com/office/powerpoint/2010/main" val="178682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697424"/>
          </a:xfrm>
        </p:spPr>
        <p:txBody>
          <a:bodyPr/>
          <a:lstStyle/>
          <a:p>
            <a:pPr algn="ctr"/>
            <a:r>
              <a:rPr lang="en-AU" b="1" dirty="0"/>
              <a:t>Pre - performance</a:t>
            </a:r>
          </a:p>
        </p:txBody>
      </p:sp>
      <p:sp>
        <p:nvSpPr>
          <p:cNvPr id="3" name="Content Placeholder 2"/>
          <p:cNvSpPr>
            <a:spLocks noGrp="1"/>
          </p:cNvSpPr>
          <p:nvPr>
            <p:ph idx="1"/>
          </p:nvPr>
        </p:nvSpPr>
        <p:spPr>
          <a:xfrm>
            <a:off x="216975" y="914401"/>
            <a:ext cx="11732217" cy="5257800"/>
          </a:xfrm>
        </p:spPr>
        <p:txBody>
          <a:bodyPr>
            <a:normAutofit/>
          </a:bodyPr>
          <a:lstStyle/>
          <a:p>
            <a:pPr>
              <a:lnSpc>
                <a:spcPct val="120000"/>
              </a:lnSpc>
            </a:pPr>
            <a:r>
              <a:rPr lang="en-AU" b="1" dirty="0"/>
              <a:t>Carbohydrate loading </a:t>
            </a:r>
            <a:r>
              <a:rPr lang="en-AU" dirty="0"/>
              <a:t>is the process used by athletes to ensure glycogen stores in muscle and the liver are at their maximum. They do this by tapering training levels and consuming large amounts of complex carbohydrates in the week before competition. Carbohydrate loading benefits performance that would normally deplete glycogen stores and delays the onset of fatigue caused by a greater reliance on fat to produce ATP in the aerobic energy system. </a:t>
            </a:r>
          </a:p>
          <a:p>
            <a:pPr>
              <a:lnSpc>
                <a:spcPct val="120000"/>
              </a:lnSpc>
            </a:pPr>
            <a:r>
              <a:rPr lang="en-AU" dirty="0"/>
              <a:t>Carbohydrate loading will allow for higher aerobic intensities being maintained for longer, can help ensure glycogen stores remain for a late burst of speed in the lactic acid energy system. </a:t>
            </a:r>
          </a:p>
          <a:p>
            <a:pPr>
              <a:lnSpc>
                <a:spcPct val="120000"/>
              </a:lnSpc>
            </a:pPr>
            <a:r>
              <a:rPr lang="en-AU" dirty="0"/>
              <a:t>Carbohydrate loading will only benefit sports that go longer than 60min, such as soccer, rugby, or Australian Rules Football.</a:t>
            </a:r>
          </a:p>
          <a:p>
            <a:endParaRPr lang="en-AU" dirty="0"/>
          </a:p>
        </p:txBody>
      </p:sp>
      <p:pic>
        <p:nvPicPr>
          <p:cNvPr id="4" name="Picture 3">
            <a:extLst>
              <a:ext uri="{FF2B5EF4-FFF2-40B4-BE49-F238E27FC236}">
                <a16:creationId xmlns:a16="http://schemas.microsoft.com/office/drawing/2014/main" id="{B3B1EBF2-C111-A346-B3CC-B6A2C1F37CF2}"/>
              </a:ext>
            </a:extLst>
          </p:cNvPr>
          <p:cNvPicPr>
            <a:picLocks noChangeAspect="1"/>
          </p:cNvPicPr>
          <p:nvPr/>
        </p:nvPicPr>
        <p:blipFill>
          <a:blip r:embed="rId2"/>
          <a:stretch>
            <a:fillRect/>
          </a:stretch>
        </p:blipFill>
        <p:spPr>
          <a:xfrm>
            <a:off x="5344848" y="4369032"/>
            <a:ext cx="1513152" cy="2157047"/>
          </a:xfrm>
          <a:prstGeom prst="rect">
            <a:avLst/>
          </a:prstGeom>
        </p:spPr>
      </p:pic>
    </p:spTree>
    <p:extLst>
      <p:ext uri="{BB962C8B-B14F-4D97-AF65-F5344CB8AC3E}">
        <p14:creationId xmlns:p14="http://schemas.microsoft.com/office/powerpoint/2010/main" val="184689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697424"/>
          </a:xfrm>
        </p:spPr>
        <p:txBody>
          <a:bodyPr/>
          <a:lstStyle/>
          <a:p>
            <a:pPr algn="ctr"/>
            <a:r>
              <a:rPr lang="en-AU" b="1" dirty="0"/>
              <a:t>During performance</a:t>
            </a:r>
          </a:p>
        </p:txBody>
      </p:sp>
      <p:sp>
        <p:nvSpPr>
          <p:cNvPr id="3" name="Content Placeholder 2"/>
          <p:cNvSpPr>
            <a:spLocks noGrp="1"/>
          </p:cNvSpPr>
          <p:nvPr>
            <p:ph idx="1"/>
          </p:nvPr>
        </p:nvSpPr>
        <p:spPr>
          <a:xfrm>
            <a:off x="216975" y="914401"/>
            <a:ext cx="11732217" cy="5257800"/>
          </a:xfrm>
        </p:spPr>
        <p:txBody>
          <a:bodyPr/>
          <a:lstStyle/>
          <a:p>
            <a:r>
              <a:rPr lang="en-AU" dirty="0"/>
              <a:t>During performance you need to maintain hydration and for extended periods of exercise, taking opportunity to replenish blood glucose levels.</a:t>
            </a:r>
          </a:p>
          <a:p>
            <a:r>
              <a:rPr lang="en-AU" dirty="0"/>
              <a:t>Dehydration decreases concentration and the body’s ability to function. It is recommended that athletes consume approx. 1L throughout every hour of activity.</a:t>
            </a:r>
          </a:p>
          <a:p>
            <a:r>
              <a:rPr lang="en-AU" dirty="0"/>
              <a:t>More frequent consumption is ideal</a:t>
            </a:r>
          </a:p>
          <a:p>
            <a:r>
              <a:rPr lang="en-AU" dirty="0"/>
              <a:t>Sports performance can be assisted by consuming sports drinks such as Gatorade or PowerAde during performance to replenish glucose. This additional glucose is transported through the bloodstream to the muscles for use in either the aerobic or lactic acid systems. This delays fatigue as it spares muscle glycogen that can be used in later performance.</a:t>
            </a:r>
          </a:p>
          <a:p>
            <a:r>
              <a:rPr lang="en-AU" dirty="0"/>
              <a:t>Salts in sports aid in holding in fluids and replace salt lost through sweat (sodium and potassium)</a:t>
            </a:r>
          </a:p>
          <a:p>
            <a:pPr lvl="1"/>
            <a:r>
              <a:rPr lang="en-AU" dirty="0"/>
              <a:t>Example – An AFL player might consume Gatorade to replace fluid and salt lost through sweat, and in order to gain glucose to aid performance by delaying fatigue caused by glycogen depletion.</a:t>
            </a:r>
          </a:p>
          <a:p>
            <a:endParaRPr lang="en-AU" dirty="0"/>
          </a:p>
        </p:txBody>
      </p:sp>
      <p:pic>
        <p:nvPicPr>
          <p:cNvPr id="4" name="Picture 3">
            <a:extLst>
              <a:ext uri="{FF2B5EF4-FFF2-40B4-BE49-F238E27FC236}">
                <a16:creationId xmlns:a16="http://schemas.microsoft.com/office/drawing/2014/main" id="{B8CE21F3-EFDF-1B47-8C94-DBC32F70F481}"/>
              </a:ext>
            </a:extLst>
          </p:cNvPr>
          <p:cNvPicPr>
            <a:picLocks noChangeAspect="1"/>
          </p:cNvPicPr>
          <p:nvPr/>
        </p:nvPicPr>
        <p:blipFill>
          <a:blip r:embed="rId2"/>
          <a:stretch>
            <a:fillRect/>
          </a:stretch>
        </p:blipFill>
        <p:spPr>
          <a:xfrm>
            <a:off x="5371883" y="5281478"/>
            <a:ext cx="1422400" cy="1422400"/>
          </a:xfrm>
          <a:prstGeom prst="rect">
            <a:avLst/>
          </a:prstGeom>
        </p:spPr>
      </p:pic>
      <p:pic>
        <p:nvPicPr>
          <p:cNvPr id="6" name="Picture 5">
            <a:extLst>
              <a:ext uri="{FF2B5EF4-FFF2-40B4-BE49-F238E27FC236}">
                <a16:creationId xmlns:a16="http://schemas.microsoft.com/office/drawing/2014/main" id="{BC5A8284-C34B-5941-855D-95DADDA53882}"/>
              </a:ext>
            </a:extLst>
          </p:cNvPr>
          <p:cNvPicPr>
            <a:picLocks noChangeAspect="1"/>
          </p:cNvPicPr>
          <p:nvPr/>
        </p:nvPicPr>
        <p:blipFill>
          <a:blip r:embed="rId3"/>
          <a:stretch>
            <a:fillRect/>
          </a:stretch>
        </p:blipFill>
        <p:spPr>
          <a:xfrm>
            <a:off x="10959028" y="5079999"/>
            <a:ext cx="1091764" cy="1573079"/>
          </a:xfrm>
          <a:prstGeom prst="rect">
            <a:avLst/>
          </a:prstGeom>
        </p:spPr>
      </p:pic>
      <p:pic>
        <p:nvPicPr>
          <p:cNvPr id="7" name="Picture 6">
            <a:extLst>
              <a:ext uri="{FF2B5EF4-FFF2-40B4-BE49-F238E27FC236}">
                <a16:creationId xmlns:a16="http://schemas.microsoft.com/office/drawing/2014/main" id="{3BE22FCE-B650-D94F-BB29-FCF0AB5592E3}"/>
              </a:ext>
            </a:extLst>
          </p:cNvPr>
          <p:cNvPicPr>
            <a:picLocks noChangeAspect="1"/>
          </p:cNvPicPr>
          <p:nvPr/>
        </p:nvPicPr>
        <p:blipFill>
          <a:blip r:embed="rId4"/>
          <a:stretch>
            <a:fillRect/>
          </a:stretch>
        </p:blipFill>
        <p:spPr>
          <a:xfrm>
            <a:off x="228600" y="5283200"/>
            <a:ext cx="1422400" cy="1422400"/>
          </a:xfrm>
          <a:prstGeom prst="rect">
            <a:avLst/>
          </a:prstGeom>
        </p:spPr>
      </p:pic>
    </p:spTree>
    <p:extLst>
      <p:ext uri="{BB962C8B-B14F-4D97-AF65-F5344CB8AC3E}">
        <p14:creationId xmlns:p14="http://schemas.microsoft.com/office/powerpoint/2010/main" val="251692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697424"/>
          </a:xfrm>
        </p:spPr>
        <p:txBody>
          <a:bodyPr/>
          <a:lstStyle/>
          <a:p>
            <a:pPr algn="ctr"/>
            <a:r>
              <a:rPr lang="en-AU" b="1" dirty="0"/>
              <a:t>Post-performance</a:t>
            </a:r>
          </a:p>
        </p:txBody>
      </p:sp>
      <p:sp>
        <p:nvSpPr>
          <p:cNvPr id="3" name="Content Placeholder 2"/>
          <p:cNvSpPr>
            <a:spLocks noGrp="1"/>
          </p:cNvSpPr>
          <p:nvPr>
            <p:ph idx="1"/>
          </p:nvPr>
        </p:nvSpPr>
        <p:spPr>
          <a:xfrm>
            <a:off x="216975" y="914401"/>
            <a:ext cx="11732217" cy="5257800"/>
          </a:xfrm>
        </p:spPr>
        <p:txBody>
          <a:bodyPr>
            <a:normAutofit/>
          </a:bodyPr>
          <a:lstStyle/>
          <a:p>
            <a:r>
              <a:rPr lang="en-AU" dirty="0"/>
              <a:t>The goal of nutrition post-performance is to restore the bodies fuel stores and provide the nutrients required for muscular repair and recovery. The nutrients needed are: water, carbohydrates and protein.</a:t>
            </a:r>
          </a:p>
          <a:p>
            <a:r>
              <a:rPr lang="en-AU" dirty="0"/>
              <a:t>It’s important for an athlete to know their sweat rate and to replace any fluid lost during competition. Athletes can calculate their sweat rate by weighing themselves before and post-performance and keeping track of the fluid they consume. They can then subtract their end weight from their pre-performance weight; minus the fluid consumed to find how much sweat they lost during the competition. Athletes should then consume all the fluid lost over the first hour post-event and then continue to maintain hydration.</a:t>
            </a:r>
          </a:p>
          <a:p>
            <a:r>
              <a:rPr lang="en-AU" dirty="0" smtClean="0"/>
              <a:t>Each kilogram of weight loss indicates 1L of fluid loss</a:t>
            </a:r>
            <a:endParaRPr lang="en-AU" dirty="0"/>
          </a:p>
        </p:txBody>
      </p:sp>
      <p:pic>
        <p:nvPicPr>
          <p:cNvPr id="6" name="Picture 5"/>
          <p:cNvPicPr>
            <a:picLocks noChangeAspect="1"/>
          </p:cNvPicPr>
          <p:nvPr/>
        </p:nvPicPr>
        <p:blipFill>
          <a:blip r:embed="rId2"/>
          <a:stretch>
            <a:fillRect/>
          </a:stretch>
        </p:blipFill>
        <p:spPr>
          <a:xfrm>
            <a:off x="4442691" y="3668475"/>
            <a:ext cx="2900218" cy="2861634"/>
          </a:xfrm>
          <a:prstGeom prst="rect">
            <a:avLst/>
          </a:prstGeom>
        </p:spPr>
      </p:pic>
    </p:spTree>
    <p:extLst>
      <p:ext uri="{BB962C8B-B14F-4D97-AF65-F5344CB8AC3E}">
        <p14:creationId xmlns:p14="http://schemas.microsoft.com/office/powerpoint/2010/main" val="373215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697424"/>
          </a:xfrm>
        </p:spPr>
        <p:txBody>
          <a:bodyPr/>
          <a:lstStyle/>
          <a:p>
            <a:pPr algn="ctr"/>
            <a:r>
              <a:rPr lang="en-AU" b="1" dirty="0"/>
              <a:t>Post-performance</a:t>
            </a:r>
          </a:p>
        </p:txBody>
      </p:sp>
      <p:sp>
        <p:nvSpPr>
          <p:cNvPr id="3" name="Content Placeholder 2"/>
          <p:cNvSpPr>
            <a:spLocks noGrp="1"/>
          </p:cNvSpPr>
          <p:nvPr>
            <p:ph idx="1"/>
          </p:nvPr>
        </p:nvSpPr>
        <p:spPr>
          <a:xfrm>
            <a:off x="216975" y="1115879"/>
            <a:ext cx="11732217" cy="5056322"/>
          </a:xfrm>
        </p:spPr>
        <p:txBody>
          <a:bodyPr>
            <a:normAutofit/>
          </a:bodyPr>
          <a:lstStyle/>
          <a:p>
            <a:r>
              <a:rPr lang="en-AU" dirty="0" smtClean="0"/>
              <a:t>Carbohydrates </a:t>
            </a:r>
            <a:r>
              <a:rPr lang="en-AU" dirty="0"/>
              <a:t>are consumed in order to restore glycogen stores that have been lost in both muscle and liver. Initially high GI foods can be eaten, but a large meal of complex carbohydrates 1-2hrs post-performance is recommended. Further carbohydrates will need to be consumed over 24-48hrs in order to restore and possibly increase glycogen stores.</a:t>
            </a:r>
          </a:p>
          <a:p>
            <a:r>
              <a:rPr lang="en-AU" dirty="0"/>
              <a:t>Protein should be consumed 1-2hrs post-performance to help repair damaged tissue. This is particularly important for power and strength based activities and contact sports, where body tissue is frequently damaged. </a:t>
            </a:r>
          </a:p>
          <a:p>
            <a:r>
              <a:rPr lang="en-AU" dirty="0"/>
              <a:t>In addition to this, a good sleep is vital for recovery. The body repairs itself and recovers during sleep. Sleep is still THE BEST recovery strategy available.</a:t>
            </a:r>
          </a:p>
          <a:p>
            <a:endParaRPr lang="en-AU" dirty="0"/>
          </a:p>
        </p:txBody>
      </p:sp>
      <p:pic>
        <p:nvPicPr>
          <p:cNvPr id="4" name="Picture 3">
            <a:extLst>
              <a:ext uri="{FF2B5EF4-FFF2-40B4-BE49-F238E27FC236}">
                <a16:creationId xmlns:a16="http://schemas.microsoft.com/office/drawing/2014/main" id="{8A45F787-E76E-A644-8099-13CECA9225DB}"/>
              </a:ext>
            </a:extLst>
          </p:cNvPr>
          <p:cNvPicPr>
            <a:picLocks noChangeAspect="1"/>
          </p:cNvPicPr>
          <p:nvPr/>
        </p:nvPicPr>
        <p:blipFill>
          <a:blip r:embed="rId2"/>
          <a:stretch>
            <a:fillRect/>
          </a:stretch>
        </p:blipFill>
        <p:spPr>
          <a:xfrm>
            <a:off x="8889433" y="4660039"/>
            <a:ext cx="2911977" cy="1511988"/>
          </a:xfrm>
          <a:prstGeom prst="rect">
            <a:avLst/>
          </a:prstGeom>
        </p:spPr>
      </p:pic>
      <p:pic>
        <p:nvPicPr>
          <p:cNvPr id="5" name="Picture 4">
            <a:extLst>
              <a:ext uri="{FF2B5EF4-FFF2-40B4-BE49-F238E27FC236}">
                <a16:creationId xmlns:a16="http://schemas.microsoft.com/office/drawing/2014/main" id="{944B0C6F-C7A5-424A-A153-7A6ECD72A6D1}"/>
              </a:ext>
            </a:extLst>
          </p:cNvPr>
          <p:cNvPicPr>
            <a:picLocks noChangeAspect="1"/>
          </p:cNvPicPr>
          <p:nvPr/>
        </p:nvPicPr>
        <p:blipFill>
          <a:blip r:embed="rId3"/>
          <a:stretch>
            <a:fillRect/>
          </a:stretch>
        </p:blipFill>
        <p:spPr>
          <a:xfrm>
            <a:off x="481446" y="4660039"/>
            <a:ext cx="2700288" cy="1512161"/>
          </a:xfrm>
          <a:prstGeom prst="rect">
            <a:avLst/>
          </a:prstGeom>
        </p:spPr>
      </p:pic>
    </p:spTree>
    <p:extLst>
      <p:ext uri="{BB962C8B-B14F-4D97-AF65-F5344CB8AC3E}">
        <p14:creationId xmlns:p14="http://schemas.microsoft.com/office/powerpoint/2010/main" val="113453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5" y="216977"/>
            <a:ext cx="11732217" cy="697424"/>
          </a:xfrm>
        </p:spPr>
        <p:txBody>
          <a:bodyPr/>
          <a:lstStyle/>
          <a:p>
            <a:pPr algn="ctr"/>
            <a:r>
              <a:rPr lang="en-AU" b="1" dirty="0"/>
              <a:t>Post-performance</a:t>
            </a:r>
          </a:p>
        </p:txBody>
      </p:sp>
      <p:sp>
        <p:nvSpPr>
          <p:cNvPr id="3" name="Content Placeholder 2"/>
          <p:cNvSpPr>
            <a:spLocks noGrp="1"/>
          </p:cNvSpPr>
          <p:nvPr>
            <p:ph idx="1"/>
          </p:nvPr>
        </p:nvSpPr>
        <p:spPr>
          <a:xfrm>
            <a:off x="216975" y="1115879"/>
            <a:ext cx="11732217" cy="5056322"/>
          </a:xfrm>
        </p:spPr>
        <p:txBody>
          <a:bodyPr>
            <a:normAutofit/>
          </a:bodyPr>
          <a:lstStyle/>
          <a:p>
            <a:pPr defTabSz="457200" eaLnBrk="0" fontAlgn="base" hangingPunct="0">
              <a:spcBef>
                <a:spcPct val="0"/>
              </a:spcBef>
              <a:spcAft>
                <a:spcPct val="0"/>
              </a:spcAft>
              <a:buNone/>
            </a:pPr>
            <a:r>
              <a:rPr lang="en-AU" altLang="en-US" dirty="0">
                <a:solidFill>
                  <a:schemeClr val="tx2"/>
                </a:solidFill>
              </a:rPr>
              <a:t>Compared to plain milk, water, or most sports </a:t>
            </a:r>
            <a:r>
              <a:rPr lang="en-AU" altLang="en-US" dirty="0" smtClean="0">
                <a:solidFill>
                  <a:schemeClr val="tx2"/>
                </a:solidFill>
              </a:rPr>
              <a:t>drinks – Chocolate Milk:</a:t>
            </a:r>
          </a:p>
          <a:p>
            <a:pPr defTabSz="457200" eaLnBrk="0" fontAlgn="base" hangingPunct="0">
              <a:spcBef>
                <a:spcPct val="0"/>
              </a:spcBef>
              <a:spcAft>
                <a:spcPct val="0"/>
              </a:spcAft>
              <a:buNone/>
            </a:pPr>
            <a:endParaRPr lang="en-AU" altLang="en-US" dirty="0" smtClean="0">
              <a:solidFill>
                <a:schemeClr val="tx2"/>
              </a:solidFill>
            </a:endParaRPr>
          </a:p>
          <a:p>
            <a:pPr lvl="1" defTabSz="457200" eaLnBrk="0" fontAlgn="base" hangingPunct="0">
              <a:spcBef>
                <a:spcPct val="0"/>
              </a:spcBef>
              <a:spcAft>
                <a:spcPct val="0"/>
              </a:spcAft>
            </a:pPr>
            <a:r>
              <a:rPr lang="en-AU" altLang="en-US" dirty="0" smtClean="0">
                <a:solidFill>
                  <a:schemeClr val="tx2"/>
                </a:solidFill>
              </a:rPr>
              <a:t>It </a:t>
            </a:r>
            <a:r>
              <a:rPr lang="en-AU" altLang="en-US" dirty="0">
                <a:solidFill>
                  <a:schemeClr val="tx2"/>
                </a:solidFill>
              </a:rPr>
              <a:t>has double the carbohydrate and protein content, perfect for replenishing tired muscles. </a:t>
            </a:r>
          </a:p>
          <a:p>
            <a:pPr lvl="1" defTabSz="457200" eaLnBrk="0" fontAlgn="base" hangingPunct="0">
              <a:spcBef>
                <a:spcPct val="0"/>
              </a:spcBef>
              <a:spcAft>
                <a:spcPct val="0"/>
              </a:spcAft>
            </a:pPr>
            <a:r>
              <a:rPr lang="en-AU" altLang="en-US" dirty="0">
                <a:solidFill>
                  <a:schemeClr val="tx2"/>
                </a:solidFill>
              </a:rPr>
              <a:t>Its high water content replaces fluids lost as sweat, preventing dehydration. </a:t>
            </a:r>
          </a:p>
          <a:p>
            <a:pPr lvl="1" defTabSz="457200" eaLnBrk="0" fontAlgn="base" hangingPunct="0">
              <a:spcBef>
                <a:spcPct val="0"/>
              </a:spcBef>
              <a:spcAft>
                <a:spcPct val="0"/>
              </a:spcAft>
            </a:pPr>
            <a:r>
              <a:rPr lang="en-AU" altLang="en-US" dirty="0">
                <a:solidFill>
                  <a:schemeClr val="tx2"/>
                </a:solidFill>
              </a:rPr>
              <a:t>Plus it packs a nutritional bonus of calcium, and includes just a little sodium and sugar additives that help recovering athletes retain water and regain energy. </a:t>
            </a:r>
          </a:p>
          <a:p>
            <a:pPr defTabSz="457200" eaLnBrk="0" fontAlgn="base" hangingPunct="0">
              <a:spcBef>
                <a:spcPct val="0"/>
              </a:spcBef>
              <a:spcAft>
                <a:spcPct val="0"/>
              </a:spcAft>
              <a:buNone/>
            </a:pPr>
            <a:endParaRPr lang="en-AU" altLang="en-US" dirty="0">
              <a:solidFill>
                <a:schemeClr val="tx2"/>
              </a:solidFill>
            </a:endParaRPr>
          </a:p>
          <a:p>
            <a:pPr algn="ctr" defTabSz="457200" eaLnBrk="0" fontAlgn="base" hangingPunct="0">
              <a:spcBef>
                <a:spcPct val="0"/>
              </a:spcBef>
              <a:spcAft>
                <a:spcPct val="0"/>
              </a:spcAft>
              <a:buNone/>
            </a:pPr>
            <a:r>
              <a:rPr lang="en-AU" altLang="en-US" dirty="0">
                <a:solidFill>
                  <a:schemeClr val="tx2"/>
                </a:solidFill>
              </a:rPr>
              <a:t>Drinking plain water after exercise replaces sweat losses.</a:t>
            </a:r>
          </a:p>
          <a:p>
            <a:pPr algn="ctr" defTabSz="457200" eaLnBrk="0" fontAlgn="base" hangingPunct="0">
              <a:spcBef>
                <a:spcPct val="0"/>
              </a:spcBef>
              <a:spcAft>
                <a:spcPct val="0"/>
              </a:spcAft>
              <a:buNone/>
            </a:pPr>
            <a:r>
              <a:rPr lang="en-AU" altLang="en-US" dirty="0">
                <a:solidFill>
                  <a:schemeClr val="tx2"/>
                </a:solidFill>
              </a:rPr>
              <a:t>Chocolate milk provides carbohydrate replenishment to your muscles.</a:t>
            </a:r>
          </a:p>
          <a:p>
            <a:endParaRPr lang="en-AU" dirty="0"/>
          </a:p>
        </p:txBody>
      </p:sp>
      <p:pic>
        <p:nvPicPr>
          <p:cNvPr id="6" name="Picture 5"/>
          <p:cNvPicPr>
            <a:picLocks noChangeAspect="1"/>
          </p:cNvPicPr>
          <p:nvPr/>
        </p:nvPicPr>
        <p:blipFill>
          <a:blip r:embed="rId2"/>
          <a:stretch>
            <a:fillRect/>
          </a:stretch>
        </p:blipFill>
        <p:spPr>
          <a:xfrm>
            <a:off x="1836754" y="3766300"/>
            <a:ext cx="2036885" cy="2197195"/>
          </a:xfrm>
          <a:prstGeom prst="rect">
            <a:avLst/>
          </a:prstGeom>
        </p:spPr>
      </p:pic>
      <p:pic>
        <p:nvPicPr>
          <p:cNvPr id="7" name="Picture 6"/>
          <p:cNvPicPr>
            <a:picLocks noChangeAspect="1"/>
          </p:cNvPicPr>
          <p:nvPr/>
        </p:nvPicPr>
        <p:blipFill>
          <a:blip r:embed="rId3"/>
          <a:stretch>
            <a:fillRect/>
          </a:stretch>
        </p:blipFill>
        <p:spPr>
          <a:xfrm>
            <a:off x="6360607" y="3822078"/>
            <a:ext cx="4144003" cy="2350123"/>
          </a:xfrm>
          <a:prstGeom prst="rect">
            <a:avLst/>
          </a:prstGeom>
        </p:spPr>
      </p:pic>
    </p:spTree>
    <p:extLst>
      <p:ext uri="{BB962C8B-B14F-4D97-AF65-F5344CB8AC3E}">
        <p14:creationId xmlns:p14="http://schemas.microsoft.com/office/powerpoint/2010/main" val="145532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103</TotalTime>
  <Words>871</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Health Fitness 16x9</vt:lpstr>
      <vt:lpstr>How can nutrition and recovery strategies affect performance</vt:lpstr>
      <vt:lpstr>Overview</vt:lpstr>
      <vt:lpstr>Nutritional considerations </vt:lpstr>
      <vt:lpstr>Pre - performance</vt:lpstr>
      <vt:lpstr>Pre - performance</vt:lpstr>
      <vt:lpstr>During performance</vt:lpstr>
      <vt:lpstr>Post-performance</vt:lpstr>
      <vt:lpstr>Post-performance</vt:lpstr>
      <vt:lpstr>Post-performance</vt:lpstr>
      <vt:lpstr>Compare the dietary requirements of athletes in different sports</vt:lpstr>
      <vt:lpstr>Compare the dietary requirements of athletes in different sports</vt:lpstr>
      <vt:lpstr>Compare the dietary requirements of athletes in different sports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nutrition and recovery strategies affect performance</dc:title>
  <dc:creator>Lenovo</dc:creator>
  <cp:lastModifiedBy>Lenovo</cp:lastModifiedBy>
  <cp:revision>12</cp:revision>
  <dcterms:created xsi:type="dcterms:W3CDTF">2018-02-28T02:02:57Z</dcterms:created>
  <dcterms:modified xsi:type="dcterms:W3CDTF">2018-02-28T20:55:34Z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