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6"/>
  </p:notesMasterIdLst>
  <p:handoutMasterIdLst>
    <p:handoutMasterId r:id="rId147"/>
  </p:handoutMasterIdLst>
  <p:sldIdLst>
    <p:sldId id="256" r:id="rId2"/>
    <p:sldId id="268" r:id="rId3"/>
    <p:sldId id="257"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6" r:id="rId19"/>
    <p:sldId id="261" r:id="rId20"/>
    <p:sldId id="287" r:id="rId21"/>
    <p:sldId id="288" r:id="rId22"/>
    <p:sldId id="289" r:id="rId23"/>
    <p:sldId id="290" r:id="rId24"/>
    <p:sldId id="291" r:id="rId25"/>
    <p:sldId id="292" r:id="rId26"/>
    <p:sldId id="293" r:id="rId27"/>
    <p:sldId id="262" r:id="rId28"/>
    <p:sldId id="294" r:id="rId29"/>
    <p:sldId id="295" r:id="rId30"/>
    <p:sldId id="296" r:id="rId31"/>
    <p:sldId id="297" r:id="rId32"/>
    <p:sldId id="298" r:id="rId33"/>
    <p:sldId id="299" r:id="rId34"/>
    <p:sldId id="300" r:id="rId35"/>
    <p:sldId id="301" r:id="rId36"/>
    <p:sldId id="302" r:id="rId37"/>
    <p:sldId id="303" r:id="rId38"/>
    <p:sldId id="304" r:id="rId39"/>
    <p:sldId id="258" r:id="rId40"/>
    <p:sldId id="313" r:id="rId41"/>
    <p:sldId id="314" r:id="rId42"/>
    <p:sldId id="317" r:id="rId43"/>
    <p:sldId id="315" r:id="rId44"/>
    <p:sldId id="316" r:id="rId45"/>
    <p:sldId id="260" r:id="rId46"/>
    <p:sldId id="305" r:id="rId47"/>
    <p:sldId id="306" r:id="rId48"/>
    <p:sldId id="307" r:id="rId49"/>
    <p:sldId id="308" r:id="rId50"/>
    <p:sldId id="309" r:id="rId51"/>
    <p:sldId id="310" r:id="rId52"/>
    <p:sldId id="311" r:id="rId53"/>
    <p:sldId id="312" r:id="rId54"/>
    <p:sldId id="320" r:id="rId55"/>
    <p:sldId id="269" r:id="rId56"/>
    <p:sldId id="259" r:id="rId57"/>
    <p:sldId id="318" r:id="rId58"/>
    <p:sldId id="319" r:id="rId59"/>
    <p:sldId id="321" r:id="rId60"/>
    <p:sldId id="323" r:id="rId61"/>
    <p:sldId id="322" r:id="rId62"/>
    <p:sldId id="324" r:id="rId63"/>
    <p:sldId id="263" r:id="rId64"/>
    <p:sldId id="325" r:id="rId65"/>
    <p:sldId id="326" r:id="rId66"/>
    <p:sldId id="327" r:id="rId67"/>
    <p:sldId id="331" r:id="rId68"/>
    <p:sldId id="328" r:id="rId69"/>
    <p:sldId id="329" r:id="rId70"/>
    <p:sldId id="330" r:id="rId71"/>
    <p:sldId id="336" r:id="rId72"/>
    <p:sldId id="335" r:id="rId73"/>
    <p:sldId id="332" r:id="rId74"/>
    <p:sldId id="337" r:id="rId75"/>
    <p:sldId id="333" r:id="rId76"/>
    <p:sldId id="338" r:id="rId77"/>
    <p:sldId id="339" r:id="rId78"/>
    <p:sldId id="334" r:id="rId79"/>
    <p:sldId id="340" r:id="rId80"/>
    <p:sldId id="341" r:id="rId81"/>
    <p:sldId id="264" r:id="rId82"/>
    <p:sldId id="365" r:id="rId83"/>
    <p:sldId id="344" r:id="rId84"/>
    <p:sldId id="345" r:id="rId85"/>
    <p:sldId id="346" r:id="rId86"/>
    <p:sldId id="347" r:id="rId87"/>
    <p:sldId id="349" r:id="rId88"/>
    <p:sldId id="350" r:id="rId89"/>
    <p:sldId id="351" r:id="rId90"/>
    <p:sldId id="352" r:id="rId91"/>
    <p:sldId id="353" r:id="rId92"/>
    <p:sldId id="354" r:id="rId93"/>
    <p:sldId id="366" r:id="rId94"/>
    <p:sldId id="356" r:id="rId95"/>
    <p:sldId id="357" r:id="rId96"/>
    <p:sldId id="359" r:id="rId97"/>
    <p:sldId id="360" r:id="rId98"/>
    <p:sldId id="361" r:id="rId99"/>
    <p:sldId id="362" r:id="rId100"/>
    <p:sldId id="367" r:id="rId101"/>
    <p:sldId id="363" r:id="rId102"/>
    <p:sldId id="364" r:id="rId103"/>
    <p:sldId id="342" r:id="rId104"/>
    <p:sldId id="368" r:id="rId105"/>
    <p:sldId id="270" r:id="rId106"/>
    <p:sldId id="266"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267"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1" autoAdjust="0"/>
    <p:restoredTop sz="86323" autoAdjust="0"/>
  </p:normalViewPr>
  <p:slideViewPr>
    <p:cSldViewPr>
      <p:cViewPr varScale="1">
        <p:scale>
          <a:sx n="74" d="100"/>
          <a:sy n="74" d="100"/>
        </p:scale>
        <p:origin x="1314" y="72"/>
      </p:cViewPr>
      <p:guideLst>
        <p:guide orient="horz" pos="2160"/>
        <p:guide pos="2880"/>
      </p:guideLst>
    </p:cSldViewPr>
  </p:slideViewPr>
  <p:outlineViewPr>
    <p:cViewPr>
      <p:scale>
        <a:sx n="33" d="100"/>
        <a:sy n="33" d="100"/>
      </p:scale>
      <p:origin x="0" y="603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766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F1259FDC-A4C7-498C-9318-8B2CC783E093}" type="datetimeFigureOut">
              <a:rPr lang="en-AU" smtClean="0"/>
              <a:t>24/08/2016</a:t>
            </a:fld>
            <a:endParaRPr lang="en-AU"/>
          </a:p>
        </p:txBody>
      </p:sp>
      <p:sp>
        <p:nvSpPr>
          <p:cNvPr id="4" name="Footer Placeholder 3"/>
          <p:cNvSpPr>
            <a:spLocks noGrp="1"/>
          </p:cNvSpPr>
          <p:nvPr>
            <p:ph type="ftr" sz="quarter" idx="2"/>
          </p:nvPr>
        </p:nvSpPr>
        <p:spPr>
          <a:xfrm>
            <a:off x="2" y="9428167"/>
            <a:ext cx="2887663"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3488" y="9428167"/>
            <a:ext cx="2887662" cy="496887"/>
          </a:xfrm>
          <a:prstGeom prst="rect">
            <a:avLst/>
          </a:prstGeom>
        </p:spPr>
        <p:txBody>
          <a:bodyPr vert="horz" lIns="91440" tIns="45720" rIns="91440" bIns="45720" rtlCol="0" anchor="b"/>
          <a:lstStyle>
            <a:lvl1pPr algn="r">
              <a:defRPr sz="1200"/>
            </a:lvl1pPr>
          </a:lstStyle>
          <a:p>
            <a:fld id="{58FC44E7-1D5E-418A-B412-F7FC55F95547}" type="slidenum">
              <a:rPr lang="en-AU" smtClean="0"/>
              <a:t>‹#›</a:t>
            </a:fld>
            <a:endParaRPr lang="en-AU"/>
          </a:p>
        </p:txBody>
      </p:sp>
    </p:spTree>
    <p:extLst>
      <p:ext uri="{BB962C8B-B14F-4D97-AF65-F5344CB8AC3E}">
        <p14:creationId xmlns:p14="http://schemas.microsoft.com/office/powerpoint/2010/main" val="2787200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7186"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4012" y="0"/>
            <a:ext cx="2887186" cy="496332"/>
          </a:xfrm>
          <a:prstGeom prst="rect">
            <a:avLst/>
          </a:prstGeom>
        </p:spPr>
        <p:txBody>
          <a:bodyPr vert="horz" lIns="91440" tIns="45720" rIns="91440" bIns="45720" rtlCol="0"/>
          <a:lstStyle>
            <a:lvl1pPr algn="r">
              <a:defRPr sz="1200"/>
            </a:lvl1pPr>
          </a:lstStyle>
          <a:p>
            <a:fld id="{141EB912-165F-4EC5-AE21-4FB45A1A71B6}" type="datetimeFigureOut">
              <a:rPr lang="en-AU" smtClean="0"/>
              <a:t>24/08/2016</a:t>
            </a:fld>
            <a:endParaRPr lang="en-AU"/>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274" y="4715157"/>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428583"/>
            <a:ext cx="2887186"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4012" y="9428583"/>
            <a:ext cx="2887186" cy="496332"/>
          </a:xfrm>
          <a:prstGeom prst="rect">
            <a:avLst/>
          </a:prstGeom>
        </p:spPr>
        <p:txBody>
          <a:bodyPr vert="horz" lIns="91440" tIns="45720" rIns="91440" bIns="45720" rtlCol="0" anchor="b"/>
          <a:lstStyle>
            <a:lvl1pPr algn="r">
              <a:defRPr sz="1200"/>
            </a:lvl1pPr>
          </a:lstStyle>
          <a:p>
            <a:fld id="{927E0FB3-1B49-4222-B4F4-DE3138A02794}" type="slidenum">
              <a:rPr lang="en-AU" smtClean="0"/>
              <a:t>‹#›</a:t>
            </a:fld>
            <a:endParaRPr lang="en-AU"/>
          </a:p>
        </p:txBody>
      </p:sp>
    </p:spTree>
    <p:extLst>
      <p:ext uri="{BB962C8B-B14F-4D97-AF65-F5344CB8AC3E}">
        <p14:creationId xmlns:p14="http://schemas.microsoft.com/office/powerpoint/2010/main" val="145046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7E0FB3-1B49-4222-B4F4-DE3138A02794}" type="slidenum">
              <a:rPr lang="en-AU" smtClean="0"/>
              <a:t>17</a:t>
            </a:fld>
            <a:endParaRPr lang="en-AU"/>
          </a:p>
        </p:txBody>
      </p:sp>
    </p:spTree>
    <p:extLst>
      <p:ext uri="{BB962C8B-B14F-4D97-AF65-F5344CB8AC3E}">
        <p14:creationId xmlns:p14="http://schemas.microsoft.com/office/powerpoint/2010/main" val="148691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578CF8-C48D-4B33-B369-077D85E0CA7C}" type="slidenum">
              <a:rPr lang="en-US" smtClean="0"/>
              <a:pPr/>
              <a:t>34</a:t>
            </a:fld>
            <a:endParaRPr lang="en-US"/>
          </a:p>
        </p:txBody>
      </p:sp>
    </p:spTree>
    <p:extLst>
      <p:ext uri="{BB962C8B-B14F-4D97-AF65-F5344CB8AC3E}">
        <p14:creationId xmlns:p14="http://schemas.microsoft.com/office/powerpoint/2010/main" val="294238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10-30</a:t>
            </a:r>
            <a:r>
              <a:rPr lang="en-AU" baseline="0" dirty="0" smtClean="0"/>
              <a:t> seconds</a:t>
            </a:r>
            <a:endParaRPr lang="en-AU" dirty="0"/>
          </a:p>
        </p:txBody>
      </p:sp>
      <p:sp>
        <p:nvSpPr>
          <p:cNvPr id="4" name="Slide Number Placeholder 3"/>
          <p:cNvSpPr>
            <a:spLocks noGrp="1"/>
          </p:cNvSpPr>
          <p:nvPr>
            <p:ph type="sldNum" sz="quarter" idx="10"/>
          </p:nvPr>
        </p:nvSpPr>
        <p:spPr/>
        <p:txBody>
          <a:bodyPr/>
          <a:lstStyle/>
          <a:p>
            <a:fld id="{927E0FB3-1B49-4222-B4F4-DE3138A02794}" type="slidenum">
              <a:rPr lang="en-AU" smtClean="0"/>
              <a:t>41</a:t>
            </a:fld>
            <a:endParaRPr lang="en-AU"/>
          </a:p>
        </p:txBody>
      </p:sp>
    </p:spTree>
    <p:extLst>
      <p:ext uri="{BB962C8B-B14F-4D97-AF65-F5344CB8AC3E}">
        <p14:creationId xmlns:p14="http://schemas.microsoft.com/office/powerpoint/2010/main" val="148864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F6FB23-0A74-418A-9DBB-2358B6923312}"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normAutofit/>
          </a:bodyPr>
          <a:lstStyle/>
          <a:p>
            <a:fld id="{30803ACF-72E6-4095-BCF3-BFC4412B11F3}"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6FB23-0A74-418A-9DBB-2358B6923312}"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03ACF-72E6-4095-BCF3-BFC4412B11F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6FB23-0A74-418A-9DBB-2358B6923312}"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03ACF-72E6-4095-BCF3-BFC4412B11F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F6FB23-0A74-418A-9DBB-2358B6923312}"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03ACF-72E6-4095-BCF3-BFC4412B11F3}"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F6FB23-0A74-418A-9DBB-2358B6923312}"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03ACF-72E6-4095-BCF3-BFC4412B11F3}"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F6FB23-0A74-418A-9DBB-2358B6923312}" type="datetimeFigureOut">
              <a:rPr lang="en-AU" smtClean="0"/>
              <a:t>24/08/2016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03ACF-72E6-4095-BCF3-BFC4412B11F3}" type="slidenum">
              <a:rPr lang="en-AU" smtClean="0"/>
              <a:t>‹#›</a:t>
            </a:fld>
            <a:endParaRPr lang="en-AU"/>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6F6FB23-0A74-418A-9DBB-2358B6923312}" type="datetimeFigureOut">
              <a:rPr lang="en-AU" smtClean="0"/>
              <a:t>24/08/2016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803ACF-72E6-4095-BCF3-BFC4412B11F3}" type="slidenum">
              <a:rPr lang="en-AU" smtClean="0"/>
              <a:t>‹#›</a:t>
            </a:fld>
            <a:endParaRPr lang="en-AU"/>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6F6FB23-0A74-418A-9DBB-2358B6923312}" type="datetimeFigureOut">
              <a:rPr lang="en-AU" smtClean="0"/>
              <a:t>24/08/2016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803ACF-72E6-4095-BCF3-BFC4412B11F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6F6FB23-0A74-418A-9DBB-2358B6923312}" type="datetimeFigureOut">
              <a:rPr lang="en-AU" smtClean="0"/>
              <a:t>24/08/2016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803ACF-72E6-4095-BCF3-BFC4412B11F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F6FB23-0A74-418A-9DBB-2358B6923312}" type="datetimeFigureOut">
              <a:rPr lang="en-AU" smtClean="0"/>
              <a:t>24/08/2016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03ACF-72E6-4095-BCF3-BFC4412B11F3}" type="slidenum">
              <a:rPr lang="en-AU" smtClean="0"/>
              <a:t>‹#›</a:t>
            </a:fld>
            <a:endParaRPr lang="en-AU"/>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F6FB23-0A74-418A-9DBB-2358B6923312}" type="datetimeFigureOut">
              <a:rPr lang="en-AU" smtClean="0"/>
              <a:t>24/08/2016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03ACF-72E6-4095-BCF3-BFC4412B11F3}" type="slidenum">
              <a:rPr lang="en-AU" smtClean="0"/>
              <a:t>‹#›</a:t>
            </a:fld>
            <a:endParaRPr lang="en-AU"/>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E6F6FB23-0A74-418A-9DBB-2358B6923312}" type="datetimeFigureOut">
              <a:rPr lang="en-AU" smtClean="0"/>
              <a:t>24/08/2016</a:t>
            </a:fld>
            <a:endParaRPr lang="en-AU"/>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AU"/>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0803ACF-72E6-4095-BCF3-BFC4412B11F3}"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theroar.com.au/2009/07/28/ban-the-records-at-the-swimming-world-championships/"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HpatAJI0-p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tMu025E5g7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MWt1KZIseO8" TargetMode="External"/><Relationship Id="rId2" Type="http://schemas.openxmlformats.org/officeDocument/2006/relationships/hyperlink" Target="http://www.youtube.com/watch?v=6DgNGB0aIiw"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Improving Performance</a:t>
            </a:r>
            <a:endParaRPr lang="en-AU" dirty="0"/>
          </a:p>
        </p:txBody>
      </p:sp>
      <p:sp>
        <p:nvSpPr>
          <p:cNvPr id="3" name="Subtitle 2"/>
          <p:cNvSpPr>
            <a:spLocks noGrp="1"/>
          </p:cNvSpPr>
          <p:nvPr>
            <p:ph type="subTitle" idx="1"/>
          </p:nvPr>
        </p:nvSpPr>
        <p:spPr/>
        <p:txBody>
          <a:bodyPr/>
          <a:lstStyle/>
          <a:p>
            <a:r>
              <a:rPr lang="en-AU" dirty="0" smtClean="0"/>
              <a:t>HSC Option 4</a:t>
            </a:r>
            <a:endParaRPr lang="en-AU" dirty="0"/>
          </a:p>
        </p:txBody>
      </p:sp>
    </p:spTree>
    <p:extLst>
      <p:ext uri="{BB962C8B-B14F-4D97-AF65-F5344CB8AC3E}">
        <p14:creationId xmlns:p14="http://schemas.microsoft.com/office/powerpoint/2010/main" val="2694904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404664"/>
            <a:ext cx="8206680" cy="4929337"/>
          </a:xfrm>
        </p:spPr>
        <p:txBody>
          <a:bodyPr>
            <a:noAutofit/>
          </a:bodyPr>
          <a:lstStyle/>
          <a:p>
            <a:r>
              <a:rPr lang="en-US" sz="2400" dirty="0">
                <a:solidFill>
                  <a:schemeClr val="bg1"/>
                </a:solidFill>
              </a:rPr>
              <a:t>There are three different types of muscular contractions:</a:t>
            </a:r>
          </a:p>
          <a:p>
            <a:pPr>
              <a:buNone/>
            </a:pPr>
            <a:r>
              <a:rPr lang="en-US" sz="2400" b="1" i="1" u="sng" dirty="0">
                <a:solidFill>
                  <a:schemeClr val="bg1"/>
                </a:solidFill>
              </a:rPr>
              <a:t>Isotonic</a:t>
            </a:r>
          </a:p>
          <a:p>
            <a:r>
              <a:rPr lang="en-US" sz="2400" dirty="0">
                <a:solidFill>
                  <a:schemeClr val="bg1"/>
                </a:solidFill>
              </a:rPr>
              <a:t>A force against an external load that remains </a:t>
            </a:r>
            <a:r>
              <a:rPr lang="en-US" sz="2400" u="sng" dirty="0">
                <a:solidFill>
                  <a:schemeClr val="bg1"/>
                </a:solidFill>
              </a:rPr>
              <a:t>constant</a:t>
            </a:r>
            <a:r>
              <a:rPr lang="en-US" sz="2400" dirty="0">
                <a:solidFill>
                  <a:schemeClr val="bg1"/>
                </a:solidFill>
              </a:rPr>
              <a:t> throughout the movement.</a:t>
            </a:r>
          </a:p>
          <a:p>
            <a:pPr>
              <a:buNone/>
            </a:pPr>
            <a:r>
              <a:rPr lang="en-US" sz="2400" b="1" i="1" u="sng" dirty="0" smtClean="0">
                <a:solidFill>
                  <a:schemeClr val="bg1"/>
                </a:solidFill>
              </a:rPr>
              <a:t>Isometric</a:t>
            </a:r>
            <a:endParaRPr lang="en-US" sz="2400" b="1" i="1" u="sng" dirty="0">
              <a:solidFill>
                <a:schemeClr val="bg1"/>
              </a:solidFill>
            </a:endParaRPr>
          </a:p>
          <a:p>
            <a:r>
              <a:rPr lang="en-US" sz="2400" dirty="0">
                <a:solidFill>
                  <a:schemeClr val="bg1"/>
                </a:solidFill>
              </a:rPr>
              <a:t>A force performed at a </a:t>
            </a:r>
            <a:r>
              <a:rPr lang="en-US" sz="2400" u="sng" dirty="0">
                <a:solidFill>
                  <a:schemeClr val="bg1"/>
                </a:solidFill>
              </a:rPr>
              <a:t>constant angle </a:t>
            </a:r>
            <a:r>
              <a:rPr lang="en-US" sz="2400" dirty="0">
                <a:solidFill>
                  <a:schemeClr val="bg1"/>
                </a:solidFill>
              </a:rPr>
              <a:t>against an immovable load </a:t>
            </a:r>
          </a:p>
          <a:p>
            <a:pPr>
              <a:buNone/>
            </a:pPr>
            <a:r>
              <a:rPr lang="en-US" sz="2400" b="1" i="1" u="sng" dirty="0" smtClean="0">
                <a:solidFill>
                  <a:schemeClr val="bg1"/>
                </a:solidFill>
              </a:rPr>
              <a:t>Isokinetic</a:t>
            </a:r>
            <a:endParaRPr lang="en-US" sz="2400" b="1" i="1" u="sng" dirty="0">
              <a:solidFill>
                <a:schemeClr val="bg1"/>
              </a:solidFill>
            </a:endParaRPr>
          </a:p>
          <a:p>
            <a:r>
              <a:rPr lang="en-US" sz="2400" dirty="0">
                <a:solidFill>
                  <a:schemeClr val="bg1"/>
                </a:solidFill>
              </a:rPr>
              <a:t>A force generated during movement at a pre-set, </a:t>
            </a:r>
            <a:r>
              <a:rPr lang="en-US" sz="2400" u="sng" dirty="0">
                <a:solidFill>
                  <a:schemeClr val="bg1"/>
                </a:solidFill>
              </a:rPr>
              <a:t>fixed speed throughout the range of motion </a:t>
            </a:r>
            <a:r>
              <a:rPr lang="en-US" sz="2400" dirty="0">
                <a:solidFill>
                  <a:schemeClr val="bg1"/>
                </a:solidFill>
              </a:rPr>
              <a:t>around the joint.</a:t>
            </a:r>
          </a:p>
          <a:p>
            <a:endParaRPr lang="en-AU" sz="2400" dirty="0"/>
          </a:p>
        </p:txBody>
      </p:sp>
    </p:spTree>
    <p:extLst>
      <p:ext uri="{BB962C8B-B14F-4D97-AF65-F5344CB8AC3E}">
        <p14:creationId xmlns:p14="http://schemas.microsoft.com/office/powerpoint/2010/main" val="41090141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79"/>
            <a:ext cx="5112568" cy="769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1782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sz="2400" b="1" u="sng" dirty="0" smtClean="0"/>
              <a:t>Psychological Considerations</a:t>
            </a:r>
          </a:p>
          <a:p>
            <a:r>
              <a:rPr lang="en-US" sz="2400" dirty="0" smtClean="0"/>
              <a:t>The most important psychological considerations relate to motivation or lack of it.</a:t>
            </a:r>
          </a:p>
          <a:p>
            <a:r>
              <a:rPr lang="en-US" sz="2400" dirty="0" smtClean="0"/>
              <a:t>When physical stability is threatened, emotional factors become heightened and can affect an athletes health and well-being. The result is a loss of motivation,  loss of enthusiasm for training and the loss of competitive desire.</a:t>
            </a:r>
          </a:p>
          <a:p>
            <a:r>
              <a:rPr lang="en-US" sz="2400" dirty="0" smtClean="0"/>
              <a:t>Symptoms may include: increased nervousness, poor concentration, irritability or anger and depression.</a:t>
            </a:r>
            <a:endParaRPr lang="en-US" sz="2400" dirty="0"/>
          </a:p>
        </p:txBody>
      </p:sp>
    </p:spTree>
    <p:extLst>
      <p:ext uri="{BB962C8B-B14F-4D97-AF65-F5344CB8AC3E}">
        <p14:creationId xmlns:p14="http://schemas.microsoft.com/office/powerpoint/2010/main" val="2580738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Strategies that may improve the mental well-being of athletes suffering overtraining may include the reduction or cessation of training, active rest, relaxation techniques, change of routine and environment and positive reinforcement.</a:t>
            </a:r>
          </a:p>
          <a:p>
            <a:r>
              <a:rPr lang="en-US" sz="2400" dirty="0" smtClean="0"/>
              <a:t>The prevention of the overtraining state is best achieved through being careful not to exceed an athlete’s stress tolerance, and adapting the volume and intensity of training to each individual. </a:t>
            </a:r>
            <a:endParaRPr lang="en-US" sz="2400" dirty="0"/>
          </a:p>
        </p:txBody>
      </p:sp>
    </p:spTree>
    <p:extLst>
      <p:ext uri="{BB962C8B-B14F-4D97-AF65-F5344CB8AC3E}">
        <p14:creationId xmlns:p14="http://schemas.microsoft.com/office/powerpoint/2010/main" val="34156722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80920" cy="5616624"/>
          </a:xfrm>
        </p:spPr>
        <p:txBody>
          <a:bodyPr>
            <a:normAutofit/>
          </a:bodyPr>
          <a:lstStyle/>
          <a:p>
            <a:pPr marL="68580" indent="0">
              <a:buNone/>
            </a:pPr>
            <a:r>
              <a:rPr lang="en-AU" sz="2400" b="1" u="sng" dirty="0" smtClean="0"/>
              <a:t>Prevention of Over Training</a:t>
            </a:r>
          </a:p>
          <a:p>
            <a:r>
              <a:rPr lang="en-AU" dirty="0" smtClean="0"/>
              <a:t>Every possible attempt should be made by the coach and athlete to avoid over training.</a:t>
            </a:r>
          </a:p>
          <a:p>
            <a:r>
              <a:rPr lang="en-AU" dirty="0" smtClean="0"/>
              <a:t>With increasing pressures to perform, however, many athletes and coaches push too far.</a:t>
            </a:r>
          </a:p>
          <a:p>
            <a:r>
              <a:rPr lang="en-AU" dirty="0" smtClean="0"/>
              <a:t>Also it is difficult to measure what volume or intensity of training is beneficial or harmful to an athlete.</a:t>
            </a:r>
          </a:p>
          <a:p>
            <a:r>
              <a:rPr lang="en-AU" dirty="0" smtClean="0"/>
              <a:t>To help prevent over-training, the following measures should be taken:</a:t>
            </a:r>
          </a:p>
          <a:p>
            <a:pPr lvl="1"/>
            <a:r>
              <a:rPr lang="en-AU" dirty="0" smtClean="0"/>
              <a:t>Ensure proper nutrition</a:t>
            </a:r>
          </a:p>
          <a:p>
            <a:pPr lvl="1"/>
            <a:r>
              <a:rPr lang="en-AU" dirty="0" smtClean="0"/>
              <a:t>Ensure adequate rest and recovery between workouts</a:t>
            </a:r>
          </a:p>
          <a:p>
            <a:pPr lvl="1"/>
            <a:r>
              <a:rPr lang="en-AU" dirty="0" smtClean="0"/>
              <a:t>Monitor training loads</a:t>
            </a:r>
          </a:p>
          <a:p>
            <a:pPr lvl="1"/>
            <a:r>
              <a:rPr lang="en-AU" dirty="0" smtClean="0"/>
              <a:t>Vary exercise intensities</a:t>
            </a:r>
          </a:p>
          <a:p>
            <a:pPr lvl="1"/>
            <a:r>
              <a:rPr lang="en-AU" dirty="0" smtClean="0"/>
              <a:t>Monitor physiological changes (for example, increased heart rate, increased oxygen consumption and blood lactate levels)</a:t>
            </a:r>
          </a:p>
          <a:p>
            <a:pPr lvl="1"/>
            <a:r>
              <a:rPr lang="en-AU" dirty="0" smtClean="0"/>
              <a:t>Use psychological strategies (for example, mental rehearsal and relaxation)</a:t>
            </a:r>
          </a:p>
          <a:p>
            <a:pPr lvl="1"/>
            <a:r>
              <a:rPr lang="en-AU" dirty="0" smtClean="0"/>
              <a:t>Keep a training diary that monitors feelings</a:t>
            </a:r>
            <a:endParaRPr lang="en-AU" dirty="0"/>
          </a:p>
        </p:txBody>
      </p:sp>
    </p:spTree>
    <p:extLst>
      <p:ext uri="{BB962C8B-B14F-4D97-AF65-F5344CB8AC3E}">
        <p14:creationId xmlns:p14="http://schemas.microsoft.com/office/powerpoint/2010/main" val="34240235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772400" cy="3733800"/>
          </a:xfrm>
        </p:spPr>
        <p:txBody>
          <a:bodyPr>
            <a:normAutofit/>
          </a:bodyPr>
          <a:lstStyle/>
          <a:p>
            <a:r>
              <a:rPr lang="en-AU" sz="2400" dirty="0" smtClean="0"/>
              <a:t>Damage done by over training cannot be undone in a couple of days. It takes weeks, or even months. </a:t>
            </a:r>
            <a:endParaRPr lang="en-AU" sz="2400" dirty="0"/>
          </a:p>
          <a:p>
            <a:r>
              <a:rPr lang="en-AU" sz="2400" dirty="0" smtClean="0"/>
              <a:t>Athletes need a marked decrease in the training regimen, or perhaps even complete rest.</a:t>
            </a:r>
            <a:endParaRPr lang="en-AU" sz="2400" dirty="0"/>
          </a:p>
        </p:txBody>
      </p:sp>
    </p:spTree>
    <p:extLst>
      <p:ext uri="{BB962C8B-B14F-4D97-AF65-F5344CB8AC3E}">
        <p14:creationId xmlns:p14="http://schemas.microsoft.com/office/powerpoint/2010/main" val="29019978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ethical issues are related to improving performance?</a:t>
            </a:r>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199312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fontScale="85000" lnSpcReduction="20000"/>
          </a:bodyPr>
          <a:lstStyle/>
          <a:p>
            <a:pPr marL="0" lvl="0" indent="0">
              <a:buNone/>
            </a:pPr>
            <a:r>
              <a:rPr lang="en-AU" dirty="0" smtClean="0"/>
              <a:t>Use </a:t>
            </a:r>
            <a:r>
              <a:rPr lang="en-AU" dirty="0"/>
              <a:t>of drugs</a:t>
            </a:r>
          </a:p>
          <a:p>
            <a:pPr lvl="0">
              <a:buFont typeface="Gill Sans MT" pitchFamily="34" charset="0"/>
              <a:buChar char="-"/>
            </a:pPr>
            <a:r>
              <a:rPr lang="en-AU" dirty="0"/>
              <a:t>the dangers of performance enhancing drug use, </a:t>
            </a:r>
            <a:r>
              <a:rPr lang="en-AU" dirty="0" err="1"/>
              <a:t>eg</a:t>
            </a:r>
            <a:r>
              <a:rPr lang="en-AU" dirty="0"/>
              <a:t> physical effects, loss of reputation, sponsorship and income </a:t>
            </a:r>
          </a:p>
          <a:p>
            <a:pPr lvl="0">
              <a:buFont typeface="Gill Sans MT" pitchFamily="34" charset="0"/>
              <a:buChar char="-"/>
            </a:pPr>
            <a:r>
              <a:rPr lang="en-AU" dirty="0"/>
              <a:t>for strength (human growth hormone, anabolic steroids)</a:t>
            </a:r>
          </a:p>
          <a:p>
            <a:pPr lvl="0">
              <a:buFont typeface="Gill Sans MT" pitchFamily="34" charset="0"/>
              <a:buChar char="-"/>
            </a:pPr>
            <a:r>
              <a:rPr lang="en-AU" dirty="0"/>
              <a:t>for aerobic performance (EPO)</a:t>
            </a:r>
          </a:p>
          <a:p>
            <a:pPr lvl="0">
              <a:buFont typeface="Gill Sans MT" pitchFamily="34" charset="0"/>
              <a:buChar char="-"/>
            </a:pPr>
            <a:r>
              <a:rPr lang="en-AU" dirty="0"/>
              <a:t>to mask other drugs (diuretics, alcohol)</a:t>
            </a:r>
          </a:p>
          <a:p>
            <a:pPr>
              <a:buFont typeface="Gill Sans MT" pitchFamily="34" charset="0"/>
              <a:buChar char="-"/>
            </a:pPr>
            <a:r>
              <a:rPr lang="en-AU" dirty="0"/>
              <a:t>benefits and limitations of drug testing</a:t>
            </a:r>
          </a:p>
        </p:txBody>
      </p:sp>
      <p:sp>
        <p:nvSpPr>
          <p:cNvPr id="6" name="Content Placeholder 5"/>
          <p:cNvSpPr>
            <a:spLocks noGrp="1"/>
          </p:cNvSpPr>
          <p:nvPr>
            <p:ph sz="quarter" idx="14"/>
          </p:nvPr>
        </p:nvSpPr>
        <p:spPr/>
        <p:txBody>
          <a:bodyPr>
            <a:normAutofit fontScale="77500" lnSpcReduction="20000"/>
          </a:bodyPr>
          <a:lstStyle/>
          <a:p>
            <a:pPr marL="0" lvl="0" indent="0">
              <a:buNone/>
            </a:pPr>
            <a:r>
              <a:rPr lang="en-AU" dirty="0" smtClean="0"/>
              <a:t>Justify </a:t>
            </a:r>
            <a:r>
              <a:rPr lang="en-AU" dirty="0"/>
              <a:t>the reasons drugs are considered to be unethical and carry a range of risks for the athlete </a:t>
            </a:r>
          </a:p>
          <a:p>
            <a:pPr marL="0" indent="0">
              <a:buNone/>
            </a:pPr>
            <a:r>
              <a:rPr lang="en-AU" dirty="0"/>
              <a:t> </a:t>
            </a:r>
          </a:p>
          <a:p>
            <a:pPr marL="0" lvl="0" indent="0">
              <a:buNone/>
            </a:pPr>
            <a:r>
              <a:rPr lang="en-AU" dirty="0" smtClean="0"/>
              <a:t>Argue </a:t>
            </a:r>
            <a:r>
              <a:rPr lang="en-AU" dirty="0"/>
              <a:t>issues related to drug testing such as:</a:t>
            </a:r>
          </a:p>
          <a:p>
            <a:pPr lvl="0">
              <a:buFont typeface="Gill Sans MT" pitchFamily="34" charset="0"/>
              <a:buChar char="-"/>
            </a:pPr>
            <a:r>
              <a:rPr lang="en-AU" dirty="0"/>
              <a:t>at what level of competition should drug testing be introduced?</a:t>
            </a:r>
          </a:p>
          <a:p>
            <a:pPr lvl="0">
              <a:buFont typeface="Gill Sans MT" pitchFamily="34" charset="0"/>
              <a:buChar char="-"/>
            </a:pPr>
            <a:r>
              <a:rPr lang="en-AU" dirty="0"/>
              <a:t>which drugs should be tested for?</a:t>
            </a:r>
          </a:p>
          <a:p>
            <a:pPr lvl="0">
              <a:buFont typeface="Gill Sans MT" pitchFamily="34" charset="0"/>
              <a:buChar char="-"/>
            </a:pPr>
            <a:r>
              <a:rPr lang="en-AU" dirty="0"/>
              <a:t>what are the pros and cons of drug testing?</a:t>
            </a:r>
          </a:p>
          <a:p>
            <a:pPr lvl="0">
              <a:buFont typeface="Gill Sans MT" pitchFamily="34" charset="0"/>
              <a:buChar char="-"/>
            </a:pPr>
            <a:r>
              <a:rPr lang="en-AU" dirty="0"/>
              <a:t>what should be the consequences of drug use?</a:t>
            </a:r>
          </a:p>
          <a:p>
            <a:endParaRPr lang="en-AU" dirty="0"/>
          </a:p>
        </p:txBody>
      </p:sp>
    </p:spTree>
    <p:extLst>
      <p:ext uri="{BB962C8B-B14F-4D97-AF65-F5344CB8AC3E}">
        <p14:creationId xmlns:p14="http://schemas.microsoft.com/office/powerpoint/2010/main" val="9488196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Use of Drugs</a:t>
            </a:r>
          </a:p>
          <a:p>
            <a:r>
              <a:rPr lang="en-US" sz="2400" dirty="0" smtClean="0"/>
              <a:t>Performance enhancing drugs (PED) are substances that can improve an athlete’s performance in a particular sport or activity.</a:t>
            </a:r>
          </a:p>
          <a:p>
            <a:r>
              <a:rPr lang="en-US" sz="2400" dirty="0" smtClean="0"/>
              <a:t>The focus of elite athletes is to improve their performance and to find strategies that will make them excel in their field … PED are prevalent, with an increasing number of elite athletes being caught out through drug testing measures.</a:t>
            </a:r>
          </a:p>
          <a:p>
            <a:r>
              <a:rPr lang="en-US" sz="2400" dirty="0" smtClean="0"/>
              <a:t>Drug use in sport, or doping carries serious health risks and has the potential to </a:t>
            </a:r>
            <a:r>
              <a:rPr lang="en-US" sz="2400" dirty="0" err="1" smtClean="0"/>
              <a:t>jeopardise</a:t>
            </a:r>
            <a:r>
              <a:rPr lang="en-US" sz="2400" dirty="0" smtClean="0"/>
              <a:t> an athlete’s future in the sport.</a:t>
            </a:r>
            <a:endParaRPr lang="en-US" sz="2400" dirty="0"/>
          </a:p>
        </p:txBody>
      </p:sp>
    </p:spTree>
    <p:extLst>
      <p:ext uri="{BB962C8B-B14F-4D97-AF65-F5344CB8AC3E}">
        <p14:creationId xmlns:p14="http://schemas.microsoft.com/office/powerpoint/2010/main" val="13573294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400" dirty="0" smtClean="0"/>
              <a:t>PED may be used for a variety of reasons such as building muscle, dulling pain, reducing weight, lowering stress or masking other substances.</a:t>
            </a:r>
          </a:p>
          <a:p>
            <a:r>
              <a:rPr lang="en-US" sz="2400" dirty="0" smtClean="0"/>
              <a:t>Diagram – Effects of performance enhancing drugs on the body</a:t>
            </a:r>
          </a:p>
          <a:p>
            <a:r>
              <a:rPr lang="en-US" sz="2400" dirty="0" smtClean="0"/>
              <a:t>A US survey (regarding the taking of PE substances) of 198 athletes found that 99% said they would be willing to cheat if they got away with it. If the drug gave an elite athlete 5 years at the top and then killed them, half the respondents said they would still take it.</a:t>
            </a:r>
            <a:endParaRPr lang="en-US" sz="2400" dirty="0"/>
          </a:p>
        </p:txBody>
      </p:sp>
    </p:spTree>
    <p:extLst>
      <p:ext uri="{BB962C8B-B14F-4D97-AF65-F5344CB8AC3E}">
        <p14:creationId xmlns:p14="http://schemas.microsoft.com/office/powerpoint/2010/main" val="19686817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US" sz="2400" b="1" u="sng" dirty="0" smtClean="0"/>
              <a:t>The Dangers of Performance Enhancing Drugs</a:t>
            </a:r>
          </a:p>
          <a:p>
            <a:r>
              <a:rPr lang="en-US" sz="2400" dirty="0" smtClean="0"/>
              <a:t>The use of PED can significantly affect the long-term health of an athlete.</a:t>
            </a:r>
          </a:p>
          <a:p>
            <a:r>
              <a:rPr lang="en-US" sz="2400" dirty="0" smtClean="0"/>
              <a:t>The health implications of drug use include liver tumors, cancer, high blood pressure, kidney tumors, depression, </a:t>
            </a:r>
            <a:r>
              <a:rPr lang="en-US" sz="2400" dirty="0" err="1" smtClean="0"/>
              <a:t>gynaecomastia</a:t>
            </a:r>
            <a:r>
              <a:rPr lang="en-US" sz="2400" dirty="0" smtClean="0"/>
              <a:t> (breast enlargement), baldness, testicular atrophy and fluid retention.</a:t>
            </a:r>
          </a:p>
          <a:p>
            <a:r>
              <a:rPr lang="en-US" sz="2400" dirty="0" smtClean="0"/>
              <a:t>Changes are also apparent in social, psychological and emotional </a:t>
            </a:r>
            <a:r>
              <a:rPr lang="en-US" sz="2400" dirty="0" err="1" smtClean="0"/>
              <a:t>behaviours</a:t>
            </a:r>
            <a:r>
              <a:rPr lang="en-US" sz="2400" dirty="0" smtClean="0"/>
              <a:t>.</a:t>
            </a:r>
          </a:p>
          <a:p>
            <a:r>
              <a:rPr lang="en-US" sz="2400" dirty="0" smtClean="0"/>
              <a:t>An athlete’s reputation, sponsorship endorsements and income generating potential can also be affected by the use of drugs in sport.</a:t>
            </a:r>
            <a:endParaRPr lang="en-US" sz="2400" dirty="0"/>
          </a:p>
        </p:txBody>
      </p:sp>
    </p:spTree>
    <p:extLst>
      <p:ext uri="{BB962C8B-B14F-4D97-AF65-F5344CB8AC3E}">
        <p14:creationId xmlns:p14="http://schemas.microsoft.com/office/powerpoint/2010/main" val="147207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7504" y="116632"/>
            <a:ext cx="8856984" cy="6009531"/>
          </a:xfrm>
        </p:spPr>
        <p:txBody>
          <a:bodyPr>
            <a:normAutofit/>
          </a:bodyPr>
          <a:lstStyle/>
          <a:p>
            <a:r>
              <a:rPr lang="en-US" sz="2400" dirty="0" smtClean="0">
                <a:solidFill>
                  <a:schemeClr val="bg1"/>
                </a:solidFill>
              </a:rPr>
              <a:t>A muscle will only strengthen and </a:t>
            </a:r>
            <a:r>
              <a:rPr lang="en-US" sz="2400" dirty="0" err="1" smtClean="0">
                <a:solidFill>
                  <a:schemeClr val="bg1"/>
                </a:solidFill>
              </a:rPr>
              <a:t>hypertrophise</a:t>
            </a:r>
            <a:r>
              <a:rPr lang="en-US" sz="2400" dirty="0" smtClean="0">
                <a:solidFill>
                  <a:schemeClr val="bg1"/>
                </a:solidFill>
              </a:rPr>
              <a:t> if it has been forced to work beyond its customary intensity – that is, if it has been overloaded (progressive overload).</a:t>
            </a:r>
          </a:p>
          <a:p>
            <a:r>
              <a:rPr lang="en-US" sz="2400" dirty="0" smtClean="0">
                <a:solidFill>
                  <a:schemeClr val="bg1"/>
                </a:solidFill>
              </a:rPr>
              <a:t>Muscles can be overloaded by progressively increasing the following variables:</a:t>
            </a:r>
          </a:p>
          <a:p>
            <a:pPr algn="ctr">
              <a:buNone/>
            </a:pPr>
            <a:r>
              <a:rPr lang="en-US" sz="2400" i="1" dirty="0" smtClean="0">
                <a:solidFill>
                  <a:srgbClr val="FFC000"/>
                </a:solidFill>
              </a:rPr>
              <a:t>Intensity </a:t>
            </a:r>
            <a:r>
              <a:rPr lang="en-US" sz="2400" dirty="0" smtClean="0">
                <a:solidFill>
                  <a:srgbClr val="FFC000"/>
                </a:solidFill>
              </a:rPr>
              <a:t>(decreasing the number &amp; length of rest periods)</a:t>
            </a:r>
          </a:p>
          <a:p>
            <a:pPr algn="ctr">
              <a:buNone/>
            </a:pPr>
            <a:r>
              <a:rPr lang="en-US" sz="2400" i="1" dirty="0" smtClean="0">
                <a:solidFill>
                  <a:srgbClr val="9966FF"/>
                </a:solidFill>
              </a:rPr>
              <a:t>Resistance </a:t>
            </a:r>
            <a:r>
              <a:rPr lang="en-US" sz="2400" dirty="0" smtClean="0">
                <a:solidFill>
                  <a:srgbClr val="9966FF"/>
                </a:solidFill>
              </a:rPr>
              <a:t>(lifting more weight)</a:t>
            </a:r>
          </a:p>
          <a:p>
            <a:pPr algn="ctr">
              <a:buNone/>
            </a:pPr>
            <a:r>
              <a:rPr lang="en-US" sz="2400" i="1" dirty="0" smtClean="0">
                <a:solidFill>
                  <a:srgbClr val="FF66FF"/>
                </a:solidFill>
              </a:rPr>
              <a:t>Number of repetitions</a:t>
            </a:r>
          </a:p>
          <a:p>
            <a:pPr algn="ctr">
              <a:buNone/>
            </a:pPr>
            <a:r>
              <a:rPr lang="en-US" sz="2400" i="1" dirty="0" smtClean="0">
                <a:solidFill>
                  <a:schemeClr val="bg1"/>
                </a:solidFill>
              </a:rPr>
              <a:t>Number of sets</a:t>
            </a:r>
          </a:p>
          <a:p>
            <a:pPr algn="ctr">
              <a:buNone/>
            </a:pPr>
            <a:r>
              <a:rPr lang="en-US" sz="2400" i="1" dirty="0" smtClean="0">
                <a:solidFill>
                  <a:srgbClr val="00FFFF"/>
                </a:solidFill>
              </a:rPr>
              <a:t>Speed of muscular actions</a:t>
            </a:r>
          </a:p>
          <a:p>
            <a:pPr>
              <a:buNone/>
            </a:pPr>
            <a:endParaRPr lang="en-US" sz="2400" i="1" dirty="0" smtClean="0">
              <a:solidFill>
                <a:schemeClr val="bg1"/>
              </a:solidFill>
            </a:endParaRPr>
          </a:p>
          <a:p>
            <a:pPr>
              <a:buNone/>
            </a:pPr>
            <a:r>
              <a:rPr lang="en-US" sz="2400" i="1" dirty="0" smtClean="0">
                <a:solidFill>
                  <a:schemeClr val="bg1"/>
                </a:solidFill>
              </a:rPr>
              <a:t>SPECIFICITY </a:t>
            </a:r>
            <a:r>
              <a:rPr lang="en-US" sz="2400" dirty="0" smtClean="0">
                <a:solidFill>
                  <a:schemeClr val="bg1"/>
                </a:solidFill>
              </a:rPr>
              <a:t>must also be adopted, strength training must target the    		specific muscle groups involved in the sport.</a:t>
            </a:r>
            <a:endParaRPr lang="en-US" sz="2400" i="1" dirty="0">
              <a:solidFill>
                <a:schemeClr val="bg1"/>
              </a:solidFill>
            </a:endParaRPr>
          </a:p>
        </p:txBody>
      </p:sp>
    </p:spTree>
    <p:extLst>
      <p:ext uri="{BB962C8B-B14F-4D97-AF65-F5344CB8AC3E}">
        <p14:creationId xmlns:p14="http://schemas.microsoft.com/office/powerpoint/2010/main" val="22162060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Steroids in particular are related to mood swings, irritability, aggression, acne, sexual arousal, confusion and memory loss.</a:t>
            </a:r>
            <a:endParaRPr lang="en-US" sz="2400" dirty="0"/>
          </a:p>
        </p:txBody>
      </p:sp>
      <p:pic>
        <p:nvPicPr>
          <p:cNvPr id="2050" name="Picture 2" descr="http://www.google.com.au/url?source=imgres&amp;ct=img&amp;q=http://www.glogster.com/media/1/4/67/0/4670068.jpg&amp;ei=b2b7S5nlNI6TkAWewomsAg&amp;sa=X&amp;oi=image_landing_page_redirect&amp;ct=legacy&amp;usg=AFQjCNG7HXq-JJvmcCRKXrE8Lq0q-KK3eg"/>
          <p:cNvPicPr>
            <a:picLocks noChangeAspect="1" noChangeArrowheads="1"/>
          </p:cNvPicPr>
          <p:nvPr/>
        </p:nvPicPr>
        <p:blipFill>
          <a:blip r:embed="rId2" cstate="print"/>
          <a:srcRect/>
          <a:stretch>
            <a:fillRect/>
          </a:stretch>
        </p:blipFill>
        <p:spPr bwMode="auto">
          <a:xfrm>
            <a:off x="5643570" y="1520420"/>
            <a:ext cx="3000396" cy="3245953"/>
          </a:xfrm>
          <a:prstGeom prst="rect">
            <a:avLst/>
          </a:prstGeom>
          <a:noFill/>
        </p:spPr>
      </p:pic>
      <p:pic>
        <p:nvPicPr>
          <p:cNvPr id="2052" name="Picture 4" descr="http://www.google.com.au/url?source=imgres&amp;ct=img&amp;q=http://scrapetv.com/News/News%2520Pages/Sports/images-2/steroids-needles.jpg&amp;ei=qmb7S5qEEMGIkAWKo8WyAg&amp;sa=X&amp;oi=image_landing_page_redirect&amp;ct=legacy&amp;usg=AFQjCNHBlbMdRqzrmPtUcIvZpoXd3fTllg"/>
          <p:cNvPicPr>
            <a:picLocks noChangeAspect="1" noChangeArrowheads="1"/>
          </p:cNvPicPr>
          <p:nvPr/>
        </p:nvPicPr>
        <p:blipFill>
          <a:blip r:embed="rId3" cstate="print"/>
          <a:srcRect/>
          <a:stretch>
            <a:fillRect/>
          </a:stretch>
        </p:blipFill>
        <p:spPr bwMode="auto">
          <a:xfrm>
            <a:off x="428596" y="1643050"/>
            <a:ext cx="4857750" cy="3048000"/>
          </a:xfrm>
          <a:prstGeom prst="rect">
            <a:avLst/>
          </a:prstGeom>
          <a:noFill/>
        </p:spPr>
      </p:pic>
    </p:spTree>
    <p:extLst>
      <p:ext uri="{BB962C8B-B14F-4D97-AF65-F5344CB8AC3E}">
        <p14:creationId xmlns:p14="http://schemas.microsoft.com/office/powerpoint/2010/main" val="26398096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r>
              <a:rPr lang="en-US" sz="2400" dirty="0" smtClean="0"/>
              <a:t>Other drugs such as alcohol and diuretics result in reduced concentration and reaction time, as well as affecting important sporting abilities such as coordination.</a:t>
            </a:r>
          </a:p>
          <a:p>
            <a:r>
              <a:rPr lang="en-US" sz="2400" dirty="0" smtClean="0"/>
              <a:t>The use of performance enhancing drugs in sport is banned and may result in the athlete being expelled from their particular sport for an extended period of time.</a:t>
            </a:r>
          </a:p>
          <a:p>
            <a:r>
              <a:rPr lang="en-US" sz="2400" dirty="0" smtClean="0"/>
              <a:t>If found guilty of taking performance enhancing drugs, an athlete may also be stripped of their accomplishments, i.e. 100 m sprint gold medal winner</a:t>
            </a:r>
            <a:endParaRPr lang="en-US" sz="2400" dirty="0"/>
          </a:p>
        </p:txBody>
      </p:sp>
      <p:pic>
        <p:nvPicPr>
          <p:cNvPr id="1026" name="Picture 2" descr="http://www.google.com.au/url?source=imgres&amp;ct=img&amp;q=http://www.themazecorporation.net/lv/wp-content/marion_jones.jpg&amp;ei=hGj7S4zDL5GTkAWv-8S0Ag&amp;sa=X&amp;oi=image_landing_page_redirect&amp;ct=legacy&amp;usg=AFQjCNF9UgJLy1T3Aenb3MA6SotT_A43uQ"/>
          <p:cNvPicPr>
            <a:picLocks noChangeAspect="1" noChangeArrowheads="1"/>
          </p:cNvPicPr>
          <p:nvPr/>
        </p:nvPicPr>
        <p:blipFill>
          <a:blip r:embed="rId2" cstate="print"/>
          <a:srcRect/>
          <a:stretch>
            <a:fillRect/>
          </a:stretch>
        </p:blipFill>
        <p:spPr bwMode="auto">
          <a:xfrm>
            <a:off x="6516216" y="3933056"/>
            <a:ext cx="1160265" cy="1758962"/>
          </a:xfrm>
          <a:prstGeom prst="rect">
            <a:avLst/>
          </a:prstGeom>
          <a:noFill/>
        </p:spPr>
      </p:pic>
    </p:spTree>
    <p:extLst>
      <p:ext uri="{BB962C8B-B14F-4D97-AF65-F5344CB8AC3E}">
        <p14:creationId xmlns:p14="http://schemas.microsoft.com/office/powerpoint/2010/main" val="1829949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sz="2400" b="1" u="sng" dirty="0" smtClean="0"/>
              <a:t>Using Drugs for Strength (human growth hormone, anabolic steroids)</a:t>
            </a:r>
          </a:p>
          <a:p>
            <a:r>
              <a:rPr lang="en-US" sz="2400" dirty="0" smtClean="0"/>
              <a:t>Human growth hormone (HGH) and anabolic steroids are drugs usually associated with a desire to improve strength and power in sports such as weight-lifting, body building, shot-put etc.</a:t>
            </a:r>
          </a:p>
          <a:p>
            <a:r>
              <a:rPr lang="en-US" sz="2400" dirty="0" smtClean="0"/>
              <a:t>HGH and anabolic steroids are </a:t>
            </a:r>
            <a:r>
              <a:rPr lang="en-US" sz="2400" dirty="0" err="1" smtClean="0"/>
              <a:t>synthesised</a:t>
            </a:r>
            <a:r>
              <a:rPr lang="en-US" sz="2400" dirty="0" smtClean="0"/>
              <a:t> hormones that increase appetite, bone growth and protein synthesis. These functions all contribute to the rapid development of muscle tissue.</a:t>
            </a:r>
            <a:endParaRPr lang="en-US" sz="2400" dirty="0"/>
          </a:p>
        </p:txBody>
      </p:sp>
    </p:spTree>
    <p:extLst>
      <p:ext uri="{BB962C8B-B14F-4D97-AF65-F5344CB8AC3E}">
        <p14:creationId xmlns:p14="http://schemas.microsoft.com/office/powerpoint/2010/main" val="28678963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sz="2400" u="sng" dirty="0" smtClean="0"/>
              <a:t>Anabolic Steroids</a:t>
            </a:r>
          </a:p>
          <a:p>
            <a:r>
              <a:rPr lang="en-US" sz="2400" dirty="0" smtClean="0"/>
              <a:t>Steroids can be anabolic (tissue building) or androgenic (producing male characteristics).</a:t>
            </a:r>
          </a:p>
          <a:p>
            <a:r>
              <a:rPr lang="en-US" sz="2400" dirty="0" smtClean="0"/>
              <a:t>It is impossible to produce a steroid that is completely anabolic or androgenic – for example, females who take anabolic steroids to improve strength will also have the adverse effect of developing unwanted male features such as facial and body hair.</a:t>
            </a:r>
            <a:endParaRPr lang="en-US" sz="2400" dirty="0"/>
          </a:p>
        </p:txBody>
      </p:sp>
      <p:pic>
        <p:nvPicPr>
          <p:cNvPr id="112642" name="Picture 2" descr="http://www.google.com.au/url?source=imgres&amp;ct=img&amp;q=http://www.solutions-foundation.org/drug-pages-steroid_clip_image006.jpg&amp;ei=M2v7S4vxIo6TkAXAu6mrAg&amp;sa=X&amp;oi=image_landing_page_redirect&amp;ct=legacy&amp;usg=AFQjCNHvcTZgo7kvxeEs0ioFzlT-3wkFQQ"/>
          <p:cNvPicPr>
            <a:picLocks noChangeAspect="1" noChangeArrowheads="1"/>
          </p:cNvPicPr>
          <p:nvPr/>
        </p:nvPicPr>
        <p:blipFill>
          <a:blip r:embed="rId2" cstate="print"/>
          <a:srcRect/>
          <a:stretch>
            <a:fillRect/>
          </a:stretch>
        </p:blipFill>
        <p:spPr bwMode="auto">
          <a:xfrm>
            <a:off x="4000496" y="2992853"/>
            <a:ext cx="1643074" cy="2193504"/>
          </a:xfrm>
          <a:prstGeom prst="rect">
            <a:avLst/>
          </a:prstGeom>
          <a:noFill/>
        </p:spPr>
      </p:pic>
    </p:spTree>
    <p:extLst>
      <p:ext uri="{BB962C8B-B14F-4D97-AF65-F5344CB8AC3E}">
        <p14:creationId xmlns:p14="http://schemas.microsoft.com/office/powerpoint/2010/main" val="31240406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400" dirty="0" smtClean="0"/>
              <a:t>Steroids increase the body’s ability to  stimulate protein synthesis in the muscle cells, while simultaneously arresting its breakdown. This increases the body’s ability to </a:t>
            </a:r>
            <a:r>
              <a:rPr lang="en-US" sz="2400" dirty="0" err="1" smtClean="0"/>
              <a:t>utilise</a:t>
            </a:r>
            <a:r>
              <a:rPr lang="en-US" sz="2400" dirty="0" smtClean="0"/>
              <a:t> protein and prevent its degeneration.</a:t>
            </a:r>
          </a:p>
          <a:p>
            <a:r>
              <a:rPr lang="en-US" sz="2400" dirty="0" smtClean="0"/>
              <a:t>Steroid use has been an issue in sports such as weight-lifting, bodybuilding, track and field (especially field events) and some team events where aggression is an advantage.</a:t>
            </a:r>
            <a:endParaRPr lang="en-US" sz="2400" dirty="0"/>
          </a:p>
        </p:txBody>
      </p:sp>
      <p:pic>
        <p:nvPicPr>
          <p:cNvPr id="111618" name="Picture 2" descr="http://www.google.com.au/url?source=imgres&amp;ct=img&amp;q=http://completebodybuilding.net/wp-content/uploads/2009/02/legal-steroids-for-muscle-building.jpg&amp;ei=vVP8S5OyFsGHkQWD9K2mAg&amp;sa=X&amp;oi=image_landing_page_redirect&amp;ct=legacy&amp;usg=AFQjCNGS2qruJCQZ0eYHznpGTVGHOdQpSw"/>
          <p:cNvPicPr>
            <a:picLocks noChangeAspect="1" noChangeArrowheads="1"/>
          </p:cNvPicPr>
          <p:nvPr/>
        </p:nvPicPr>
        <p:blipFill>
          <a:blip r:embed="rId2" cstate="print"/>
          <a:srcRect/>
          <a:stretch>
            <a:fillRect/>
          </a:stretch>
        </p:blipFill>
        <p:spPr bwMode="auto">
          <a:xfrm>
            <a:off x="3059832" y="3645024"/>
            <a:ext cx="2805488" cy="2062153"/>
          </a:xfrm>
          <a:prstGeom prst="rect">
            <a:avLst/>
          </a:prstGeom>
          <a:noFill/>
        </p:spPr>
      </p:pic>
    </p:spTree>
    <p:extLst>
      <p:ext uri="{BB962C8B-B14F-4D97-AF65-F5344CB8AC3E}">
        <p14:creationId xmlns:p14="http://schemas.microsoft.com/office/powerpoint/2010/main" val="40291189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US" sz="2400" dirty="0" smtClean="0"/>
              <a:t>The effects of steroids depend on the dosage, regularity and time period of use. Effects may include:</a:t>
            </a:r>
          </a:p>
          <a:p>
            <a:pPr algn="ctr">
              <a:buNone/>
            </a:pPr>
            <a:r>
              <a:rPr lang="en-US" sz="2400" dirty="0" smtClean="0"/>
              <a:t>Testicular atrophy</a:t>
            </a:r>
          </a:p>
          <a:p>
            <a:pPr algn="ctr">
              <a:buNone/>
            </a:pPr>
            <a:r>
              <a:rPr lang="en-US" sz="2400" dirty="0" smtClean="0"/>
              <a:t>Increased  or decreased libido (sex drive)</a:t>
            </a:r>
          </a:p>
          <a:p>
            <a:pPr algn="ctr">
              <a:buNone/>
            </a:pPr>
            <a:r>
              <a:rPr lang="en-US" sz="2400" dirty="0" smtClean="0"/>
              <a:t>Liver damage</a:t>
            </a:r>
          </a:p>
          <a:p>
            <a:pPr algn="ctr">
              <a:buNone/>
            </a:pPr>
            <a:r>
              <a:rPr lang="en-US" sz="2400" dirty="0" smtClean="0"/>
              <a:t>High Blood Pressure</a:t>
            </a:r>
          </a:p>
          <a:p>
            <a:pPr algn="ctr">
              <a:buNone/>
            </a:pPr>
            <a:endParaRPr lang="en-US" sz="2400" dirty="0" smtClean="0"/>
          </a:p>
          <a:p>
            <a:pPr algn="ctr">
              <a:buNone/>
            </a:pPr>
            <a:endParaRPr lang="en-US" sz="2400" dirty="0" smtClean="0"/>
          </a:p>
          <a:p>
            <a:pPr>
              <a:buNone/>
            </a:pPr>
            <a:endParaRPr lang="en-US" sz="2400" dirty="0"/>
          </a:p>
        </p:txBody>
      </p:sp>
      <p:pic>
        <p:nvPicPr>
          <p:cNvPr id="28674" name="Picture 2" descr="http://www.google.com.au/url?source=imgres&amp;ct=img&amp;q=http://newsimg.bbc.co.uk/media/images/44947000/jpg/_44947686_steroid2.jpg&amp;ei=5eb9S_yEJc2HkAXou6SbDQ&amp;sa=X&amp;oi=image_landing_page_redirect&amp;ct=legacy&amp;usg=AFQjCNHoJnSUl7pkzxWy1i4aJpRIUzI38w"/>
          <p:cNvPicPr>
            <a:picLocks noChangeAspect="1" noChangeArrowheads="1"/>
          </p:cNvPicPr>
          <p:nvPr/>
        </p:nvPicPr>
        <p:blipFill>
          <a:blip r:embed="rId2" cstate="print"/>
          <a:srcRect/>
          <a:stretch>
            <a:fillRect/>
          </a:stretch>
        </p:blipFill>
        <p:spPr bwMode="auto">
          <a:xfrm>
            <a:off x="571472" y="3143248"/>
            <a:ext cx="2754145" cy="2071702"/>
          </a:xfrm>
          <a:prstGeom prst="rect">
            <a:avLst/>
          </a:prstGeom>
          <a:noFill/>
        </p:spPr>
      </p:pic>
      <p:pic>
        <p:nvPicPr>
          <p:cNvPr id="28676" name="Picture 4" descr="http://www.google.com.au/url?source=imgres&amp;ct=img&amp;q=http://www.roidreport.com/images/acne.jpg&amp;ei=B-f9S8nMLJSekQWRuMCYDQ&amp;sa=X&amp;oi=image_landing_page_redirect&amp;ct=legacy&amp;usg=AFQjCNHodpMsBcMov4RVDK-lFVIH5hewgw"/>
          <p:cNvPicPr>
            <a:picLocks noChangeAspect="1" noChangeArrowheads="1"/>
          </p:cNvPicPr>
          <p:nvPr/>
        </p:nvPicPr>
        <p:blipFill>
          <a:blip r:embed="rId3" cstate="print"/>
          <a:srcRect/>
          <a:stretch>
            <a:fillRect/>
          </a:stretch>
        </p:blipFill>
        <p:spPr bwMode="auto">
          <a:xfrm>
            <a:off x="6072198" y="2928934"/>
            <a:ext cx="2562225" cy="2486025"/>
          </a:xfrm>
          <a:prstGeom prst="rect">
            <a:avLst/>
          </a:prstGeom>
          <a:noFill/>
        </p:spPr>
      </p:pic>
    </p:spTree>
    <p:extLst>
      <p:ext uri="{BB962C8B-B14F-4D97-AF65-F5344CB8AC3E}">
        <p14:creationId xmlns:p14="http://schemas.microsoft.com/office/powerpoint/2010/main" val="25236831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400" dirty="0" smtClean="0"/>
              <a:t>The effects for women include:</a:t>
            </a:r>
          </a:p>
          <a:p>
            <a:pPr algn="ctr">
              <a:buNone/>
            </a:pPr>
            <a:r>
              <a:rPr lang="en-US" sz="2400" dirty="0" smtClean="0"/>
              <a:t>Infertility, clitoral hypertrophy &amp; sore nipples</a:t>
            </a:r>
          </a:p>
          <a:p>
            <a:pPr algn="ctr">
              <a:buNone/>
            </a:pPr>
            <a:r>
              <a:rPr lang="en-US" sz="2400" dirty="0" smtClean="0"/>
              <a:t>Increased Sex drive</a:t>
            </a:r>
          </a:p>
          <a:p>
            <a:pPr algn="ctr">
              <a:buNone/>
            </a:pPr>
            <a:r>
              <a:rPr lang="en-US" sz="2400" dirty="0" smtClean="0"/>
              <a:t>Masculine appearance (facial hair, deepening voice)</a:t>
            </a:r>
          </a:p>
          <a:p>
            <a:pPr algn="ctr">
              <a:buNone/>
            </a:pPr>
            <a:r>
              <a:rPr lang="en-US" sz="2400" dirty="0" smtClean="0"/>
              <a:t>Increased aggressiveness</a:t>
            </a:r>
          </a:p>
          <a:p>
            <a:endParaRPr lang="en-US" sz="2400" dirty="0"/>
          </a:p>
        </p:txBody>
      </p:sp>
      <p:pic>
        <p:nvPicPr>
          <p:cNvPr id="115714" name="Picture 2" descr="http://www.google.com.au/url?source=imgres&amp;ct=img&amp;q=http://rachelarbeit.files.wordpress.com/2009/02/steroids.jpg&amp;ei=qk38S9PdB8GIkAWQnq2xAg&amp;sa=X&amp;oi=image_landing_page_redirect&amp;ct=legacy&amp;usg=AFQjCNHpseqr3BuUut48IyAy7953CWSeCw"/>
          <p:cNvPicPr>
            <a:picLocks noChangeAspect="1" noChangeArrowheads="1"/>
          </p:cNvPicPr>
          <p:nvPr/>
        </p:nvPicPr>
        <p:blipFill>
          <a:blip r:embed="rId2" cstate="print"/>
          <a:srcRect/>
          <a:stretch>
            <a:fillRect/>
          </a:stretch>
        </p:blipFill>
        <p:spPr bwMode="auto">
          <a:xfrm>
            <a:off x="3143240" y="2857496"/>
            <a:ext cx="3222616" cy="2151476"/>
          </a:xfrm>
          <a:prstGeom prst="rect">
            <a:avLst/>
          </a:prstGeom>
          <a:noFill/>
        </p:spPr>
      </p:pic>
      <p:pic>
        <p:nvPicPr>
          <p:cNvPr id="115716" name="Picture 4" descr="http://www.google.com.au/url?source=imgres&amp;ct=img&amp;q=http://www.foxnews.com/images/265740/0_23_022707_steroids_bust3.jpg&amp;ei=A078S5apBMGHkQWD9K2mAg&amp;sa=X&amp;oi=image_landing_page_redirect&amp;ct=legacy&amp;usg=AFQjCNEOG7vWrb5KXbN-Lq4Mn5b2kbTpww"/>
          <p:cNvPicPr>
            <a:picLocks noChangeAspect="1" noChangeArrowheads="1"/>
          </p:cNvPicPr>
          <p:nvPr/>
        </p:nvPicPr>
        <p:blipFill>
          <a:blip r:embed="rId3" cstate="print"/>
          <a:srcRect/>
          <a:stretch>
            <a:fillRect/>
          </a:stretch>
        </p:blipFill>
        <p:spPr bwMode="auto">
          <a:xfrm>
            <a:off x="142844" y="2500306"/>
            <a:ext cx="2641167" cy="2054241"/>
          </a:xfrm>
          <a:prstGeom prst="rect">
            <a:avLst/>
          </a:prstGeom>
          <a:noFill/>
        </p:spPr>
      </p:pic>
      <p:pic>
        <p:nvPicPr>
          <p:cNvPr id="115718" name="Picture 6" descr="http://www.google.com.au/url?source=imgres&amp;ct=img&amp;q=http://www.musclesproduction.com/wp-content/uploads/2010/04/gym.jpg&amp;ei=jk78S_mINMGHkQXO96WnAg&amp;sa=X&amp;oi=image_landing_page_redirect&amp;ct=legacy&amp;usg=AFQjCNHIPIYHhnyfg88ii4ywMOnV0jYFzg"/>
          <p:cNvPicPr>
            <a:picLocks noChangeAspect="1" noChangeArrowheads="1"/>
          </p:cNvPicPr>
          <p:nvPr/>
        </p:nvPicPr>
        <p:blipFill>
          <a:blip r:embed="rId4" cstate="print"/>
          <a:srcRect/>
          <a:stretch>
            <a:fillRect/>
          </a:stretch>
        </p:blipFill>
        <p:spPr bwMode="auto">
          <a:xfrm>
            <a:off x="6715140" y="2285992"/>
            <a:ext cx="1928826" cy="2704990"/>
          </a:xfrm>
          <a:prstGeom prst="rect">
            <a:avLst/>
          </a:prstGeom>
          <a:noFill/>
        </p:spPr>
      </p:pic>
    </p:spTree>
    <p:extLst>
      <p:ext uri="{BB962C8B-B14F-4D97-AF65-F5344CB8AC3E}">
        <p14:creationId xmlns:p14="http://schemas.microsoft.com/office/powerpoint/2010/main" val="114177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Human Growth Hormone (</a:t>
            </a:r>
            <a:r>
              <a:rPr lang="en-US" sz="2400" b="1" u="sng" dirty="0" err="1" smtClean="0"/>
              <a:t>somatotropin</a:t>
            </a:r>
            <a:r>
              <a:rPr lang="en-US" sz="2400" b="1" u="sng" dirty="0" smtClean="0"/>
              <a:t>)</a:t>
            </a:r>
          </a:p>
          <a:p>
            <a:r>
              <a:rPr lang="en-US" sz="2400" dirty="0" smtClean="0"/>
              <a:t>Is a naturally occurring substance that increases the rate at which amino acids are transported to skeletal muscle cells.</a:t>
            </a:r>
          </a:p>
          <a:p>
            <a:r>
              <a:rPr lang="en-US" sz="2400" dirty="0" smtClean="0"/>
              <a:t>This hormone is produced naturally by the body that is responsible for growth.</a:t>
            </a:r>
          </a:p>
          <a:p>
            <a:r>
              <a:rPr lang="en-US" sz="2400" dirty="0" smtClean="0"/>
              <a:t>Taking artificial forms of the hormone can lead to increased muscle size and strength. It also assists in the </a:t>
            </a:r>
            <a:r>
              <a:rPr lang="en-US" sz="2400" dirty="0" err="1" smtClean="0"/>
              <a:t>mobilisation</a:t>
            </a:r>
            <a:r>
              <a:rPr lang="en-US" sz="2400" dirty="0" smtClean="0"/>
              <a:t> of fat, making it available as a source of energy – more glycogen available for the later stages of an endurance event.</a:t>
            </a:r>
            <a:endParaRPr lang="en-US" sz="2400" dirty="0"/>
          </a:p>
        </p:txBody>
      </p:sp>
      <p:pic>
        <p:nvPicPr>
          <p:cNvPr id="114690" name="Picture 2" descr="http://www.google.com.au/url?source=imgres&amp;ct=img&amp;q=http://www.dbtechno.com/images/human_growth_hormone.jpg&amp;ei=FlD8S42RD46TkAX4up2rAg&amp;sa=X&amp;oi=image_landing_page_redirect&amp;ct=legacy&amp;usg=AFQjCNExq9ui6vvV5IXUuQdoZpLCCiXNQA"/>
          <p:cNvPicPr>
            <a:picLocks noChangeAspect="1" noChangeArrowheads="1"/>
          </p:cNvPicPr>
          <p:nvPr/>
        </p:nvPicPr>
        <p:blipFill>
          <a:blip r:embed="rId2" cstate="print"/>
          <a:srcRect/>
          <a:stretch>
            <a:fillRect/>
          </a:stretch>
        </p:blipFill>
        <p:spPr bwMode="auto">
          <a:xfrm>
            <a:off x="7020272" y="4365771"/>
            <a:ext cx="1508104" cy="1583509"/>
          </a:xfrm>
          <a:prstGeom prst="rect">
            <a:avLst/>
          </a:prstGeom>
          <a:noFill/>
        </p:spPr>
      </p:pic>
    </p:spTree>
    <p:extLst>
      <p:ext uri="{BB962C8B-B14F-4D97-AF65-F5344CB8AC3E}">
        <p14:creationId xmlns:p14="http://schemas.microsoft.com/office/powerpoint/2010/main" val="25298674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The long-term effects of using artificial growth hormone are serious and include:</a:t>
            </a:r>
          </a:p>
          <a:p>
            <a:pPr algn="ctr">
              <a:buNone/>
            </a:pPr>
            <a:r>
              <a:rPr lang="en-US" sz="2400" dirty="0" smtClean="0"/>
              <a:t>Overgrowth of the face, hands and feet (</a:t>
            </a:r>
            <a:r>
              <a:rPr lang="en-US" sz="2400" dirty="0" err="1" smtClean="0"/>
              <a:t>acromegaly</a:t>
            </a:r>
            <a:r>
              <a:rPr lang="en-US" sz="2400" dirty="0" smtClean="0"/>
              <a:t>)</a:t>
            </a:r>
          </a:p>
          <a:p>
            <a:pPr algn="ctr">
              <a:buNone/>
            </a:pPr>
            <a:r>
              <a:rPr lang="en-US" sz="2400" dirty="0" smtClean="0"/>
              <a:t>Gigantism</a:t>
            </a:r>
          </a:p>
          <a:p>
            <a:pPr algn="ctr">
              <a:buNone/>
            </a:pPr>
            <a:r>
              <a:rPr lang="en-US" sz="2400" dirty="0" smtClean="0"/>
              <a:t>Heart Disease</a:t>
            </a:r>
          </a:p>
          <a:p>
            <a:pPr algn="ctr">
              <a:buNone/>
            </a:pPr>
            <a:r>
              <a:rPr lang="en-US" sz="2400" dirty="0" smtClean="0"/>
              <a:t>Diabetes</a:t>
            </a:r>
          </a:p>
          <a:p>
            <a:pPr algn="ctr">
              <a:buNone/>
            </a:pPr>
            <a:r>
              <a:rPr lang="en-US" sz="2400" dirty="0" err="1" smtClean="0"/>
              <a:t>Disfigurment</a:t>
            </a:r>
            <a:r>
              <a:rPr lang="en-US" sz="2400" dirty="0" smtClean="0"/>
              <a:t> from bony overgrowth</a:t>
            </a:r>
          </a:p>
          <a:p>
            <a:pPr>
              <a:buNone/>
            </a:pPr>
            <a:endParaRPr lang="en-US" sz="2400" dirty="0"/>
          </a:p>
        </p:txBody>
      </p:sp>
      <p:pic>
        <p:nvPicPr>
          <p:cNvPr id="119810" name="Picture 2" descr="http://www.google.com.au/url?source=imgres&amp;ct=img&amp;q=http://www.faqs.org/health/images/uchr_01_img0062.jpg&amp;ei=FlP8S6aqHMqIkAWylqmlAg&amp;sa=X&amp;oi=image_landing_page_redirect&amp;ct=legacy&amp;usg=AFQjCNE-PvfXgEWfjU_GDXUSDUGg_UlIyw"/>
          <p:cNvPicPr>
            <a:picLocks noChangeAspect="1" noChangeArrowheads="1"/>
          </p:cNvPicPr>
          <p:nvPr/>
        </p:nvPicPr>
        <p:blipFill>
          <a:blip r:embed="rId2" cstate="print"/>
          <a:srcRect/>
          <a:stretch>
            <a:fillRect/>
          </a:stretch>
        </p:blipFill>
        <p:spPr bwMode="auto">
          <a:xfrm>
            <a:off x="6588224" y="3356992"/>
            <a:ext cx="2296114" cy="3059130"/>
          </a:xfrm>
          <a:prstGeom prst="rect">
            <a:avLst/>
          </a:prstGeom>
          <a:noFill/>
        </p:spPr>
      </p:pic>
    </p:spTree>
    <p:extLst>
      <p:ext uri="{BB962C8B-B14F-4D97-AF65-F5344CB8AC3E}">
        <p14:creationId xmlns:p14="http://schemas.microsoft.com/office/powerpoint/2010/main" val="17323666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US" sz="2400" b="1" u="sng" dirty="0" smtClean="0"/>
              <a:t>For Aerobic Performance (Erythropoietin)</a:t>
            </a:r>
          </a:p>
          <a:p>
            <a:r>
              <a:rPr lang="en-US" sz="2400" dirty="0" smtClean="0"/>
              <a:t>Is a natural hormone that stimulates red blood cell production. It is naturally secreted from the kidneys when oxygen levels are low.</a:t>
            </a:r>
          </a:p>
          <a:p>
            <a:r>
              <a:rPr lang="en-US" sz="2400" dirty="0" smtClean="0"/>
              <a:t>EPO was originally developed for people with anemia and kidney deficiencies to help them manufacture extra red blood cells.</a:t>
            </a:r>
          </a:p>
          <a:p>
            <a:r>
              <a:rPr lang="en-US" sz="2400" dirty="0" smtClean="0"/>
              <a:t>EPO acts on bone marrow, stimulating red blood cell production.</a:t>
            </a:r>
          </a:p>
          <a:p>
            <a:r>
              <a:rPr lang="en-US" sz="2400" dirty="0" smtClean="0"/>
              <a:t>It is a form of blood doping because the increased number of blood cells allows athletes to absorb more oxygen, improving their stamina.</a:t>
            </a:r>
            <a:endParaRPr lang="en-US" sz="2400" dirty="0"/>
          </a:p>
        </p:txBody>
      </p:sp>
    </p:spTree>
    <p:extLst>
      <p:ext uri="{BB962C8B-B14F-4D97-AF65-F5344CB8AC3E}">
        <p14:creationId xmlns:p14="http://schemas.microsoft.com/office/powerpoint/2010/main" val="416960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normAutofit fontScale="90000"/>
          </a:bodyPr>
          <a:lstStyle/>
          <a:p>
            <a:r>
              <a:rPr lang="en-US" dirty="0"/>
              <a:t>RESISTANCE TRAINING – Elastic &amp; </a:t>
            </a:r>
            <a:r>
              <a:rPr lang="en-US" dirty="0" smtClean="0"/>
              <a:t>hydraulic</a:t>
            </a:r>
            <a:endParaRPr lang="en-AU" dirty="0"/>
          </a:p>
        </p:txBody>
      </p:sp>
      <p:sp>
        <p:nvSpPr>
          <p:cNvPr id="4" name="Content Placeholder 2"/>
          <p:cNvSpPr txBox="1">
            <a:spLocks/>
          </p:cNvSpPr>
          <p:nvPr/>
        </p:nvSpPr>
        <p:spPr>
          <a:xfrm>
            <a:off x="298269" y="1340768"/>
            <a:ext cx="8229600" cy="5626121"/>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sz="2400" dirty="0" smtClean="0">
                <a:solidFill>
                  <a:schemeClr val="bg1"/>
                </a:solidFill>
              </a:rPr>
              <a:t>Resistance training  can be achieved  through the use of hydraulic or elastic resistance.</a:t>
            </a:r>
          </a:p>
          <a:p>
            <a:r>
              <a:rPr lang="en-US" sz="2400" dirty="0" smtClean="0">
                <a:solidFill>
                  <a:schemeClr val="bg1"/>
                </a:solidFill>
              </a:rPr>
              <a:t>Elastic resistance gives the greatest resistance towards the end of the movement</a:t>
            </a:r>
          </a:p>
          <a:p>
            <a:pPr>
              <a:buFont typeface="Wingdings 3" pitchFamily="18" charset="2"/>
              <a:buNone/>
            </a:pPr>
            <a:endParaRPr lang="en-US" sz="2400" dirty="0">
              <a:solidFill>
                <a:srgbClr val="FF66FF"/>
              </a:solidFill>
            </a:endParaRPr>
          </a:p>
        </p:txBody>
      </p:sp>
      <p:pic>
        <p:nvPicPr>
          <p:cNvPr id="5" name="Picture 2" descr="http://www.resistancebands.info/wp-content/uploads/2008/12/resistance-band-exercise.jpg"/>
          <p:cNvPicPr>
            <a:picLocks noChangeAspect="1" noChangeArrowheads="1"/>
          </p:cNvPicPr>
          <p:nvPr/>
        </p:nvPicPr>
        <p:blipFill>
          <a:blip r:embed="rId2" cstate="print"/>
          <a:srcRect/>
          <a:stretch>
            <a:fillRect/>
          </a:stretch>
        </p:blipFill>
        <p:spPr bwMode="auto">
          <a:xfrm>
            <a:off x="4788024" y="2690515"/>
            <a:ext cx="2724150" cy="4000500"/>
          </a:xfrm>
          <a:prstGeom prst="rect">
            <a:avLst/>
          </a:prstGeom>
          <a:noFill/>
        </p:spPr>
      </p:pic>
      <p:pic>
        <p:nvPicPr>
          <p:cNvPr id="6" name="Picture 4" descr="http://www.uniquefit1.com/images/view/533"/>
          <p:cNvPicPr>
            <a:picLocks noChangeAspect="1" noChangeArrowheads="1"/>
          </p:cNvPicPr>
          <p:nvPr/>
        </p:nvPicPr>
        <p:blipFill>
          <a:blip r:embed="rId3" cstate="print"/>
          <a:srcRect/>
          <a:stretch>
            <a:fillRect/>
          </a:stretch>
        </p:blipFill>
        <p:spPr bwMode="auto">
          <a:xfrm>
            <a:off x="539552" y="3262015"/>
            <a:ext cx="2857500" cy="2857500"/>
          </a:xfrm>
          <a:prstGeom prst="rect">
            <a:avLst/>
          </a:prstGeom>
          <a:noFill/>
        </p:spPr>
      </p:pic>
    </p:spTree>
    <p:extLst>
      <p:ext uri="{BB962C8B-B14F-4D97-AF65-F5344CB8AC3E}">
        <p14:creationId xmlns:p14="http://schemas.microsoft.com/office/powerpoint/2010/main" val="186741368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Athletes whose performance would benefit from EPO are those who participate in endurance based activities, where sustained effort is required, such as marathons, triathlons and distance cycling.</a:t>
            </a:r>
          </a:p>
          <a:p>
            <a:r>
              <a:rPr lang="en-US" sz="2400" dirty="0" smtClean="0"/>
              <a:t>Studies suggest that taking EPO can improve oxygen supply by as much as 10%, resulting in a performance increase of 20-30%. Translated into minutes, a 5% performance boost would have been the difference between placing 1</a:t>
            </a:r>
            <a:r>
              <a:rPr lang="en-US" sz="2400" baseline="30000" dirty="0" smtClean="0"/>
              <a:t>st</a:t>
            </a:r>
            <a:r>
              <a:rPr lang="en-US" sz="2400" dirty="0" smtClean="0"/>
              <a:t> and 145</a:t>
            </a:r>
            <a:r>
              <a:rPr lang="en-US" sz="2400" baseline="30000" dirty="0" smtClean="0"/>
              <a:t>th</a:t>
            </a:r>
            <a:r>
              <a:rPr lang="en-US" sz="2400" dirty="0" smtClean="0"/>
              <a:t> in the 2008 Tour De France. </a:t>
            </a:r>
          </a:p>
          <a:p>
            <a:endParaRPr lang="en-US" sz="2400" dirty="0"/>
          </a:p>
        </p:txBody>
      </p:sp>
      <p:pic>
        <p:nvPicPr>
          <p:cNvPr id="117762" name="Picture 2" descr="http://www.google.com.au/url?source=imgres&amp;ct=img&amp;q=http://micaiahsellsout.files.wordpress.com/2009/10/cadel_evans_port_wideweb__470x2900.jpg&amp;ei=S1v8S7PZEJaekQWqz-GzAg&amp;sa=X&amp;oi=image_landing_page_redirect&amp;ct=legacy&amp;usg=AFQjCNFvSRQGgCnxdx6rtVgCoJSRQ3ImZg"/>
          <p:cNvPicPr>
            <a:picLocks noChangeAspect="1" noChangeArrowheads="1"/>
          </p:cNvPicPr>
          <p:nvPr/>
        </p:nvPicPr>
        <p:blipFill>
          <a:blip r:embed="rId2" cstate="print"/>
          <a:srcRect/>
          <a:stretch>
            <a:fillRect/>
          </a:stretch>
        </p:blipFill>
        <p:spPr bwMode="auto">
          <a:xfrm>
            <a:off x="4572000" y="3789040"/>
            <a:ext cx="3357586" cy="2071702"/>
          </a:xfrm>
          <a:prstGeom prst="rect">
            <a:avLst/>
          </a:prstGeom>
          <a:noFill/>
        </p:spPr>
      </p:pic>
    </p:spTree>
    <p:extLst>
      <p:ext uri="{BB962C8B-B14F-4D97-AF65-F5344CB8AC3E}">
        <p14:creationId xmlns:p14="http://schemas.microsoft.com/office/powerpoint/2010/main" val="426650236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en-US" sz="2400" dirty="0" smtClean="0"/>
              <a:t>There are side effects associated with the use of EPO. These include:</a:t>
            </a:r>
          </a:p>
          <a:p>
            <a:pPr>
              <a:buNone/>
            </a:pPr>
            <a:r>
              <a:rPr lang="en-US" sz="2400" dirty="0" smtClean="0"/>
              <a:t>Thickens the blood making blood flow difficult. The heart has to work harder to keep the blood flowing and blood clots are likely – this increases the risk of heart attack and strokes.</a:t>
            </a:r>
          </a:p>
          <a:p>
            <a:pPr>
              <a:buNone/>
            </a:pPr>
            <a:r>
              <a:rPr lang="en-US" sz="2400" dirty="0" smtClean="0"/>
              <a:t>Studies have reported that as many as 100 athletes have died prematurely during the past decade, most from heart attack possibly due to EPO abuse. </a:t>
            </a:r>
            <a:endParaRPr lang="en-US" sz="2400" dirty="0"/>
          </a:p>
        </p:txBody>
      </p:sp>
      <p:pic>
        <p:nvPicPr>
          <p:cNvPr id="121858" name="Picture 2" descr="http://www.google.com.au/url?source=imgres&amp;ct=img&amp;q=http://www.pezcyclingnews.com/photos/features/bloke/epo.jpg&amp;ei=O1z8S9bIIcuHkAXqwoWqAg&amp;sa=X&amp;oi=image_landing_page_redirect&amp;ct=legacy&amp;usg=AFQjCNE0cdhUOqH6PnZINDQBDv2Yr0B5Aw"/>
          <p:cNvPicPr>
            <a:picLocks noChangeAspect="1" noChangeArrowheads="1"/>
          </p:cNvPicPr>
          <p:nvPr/>
        </p:nvPicPr>
        <p:blipFill>
          <a:blip r:embed="rId2" cstate="print"/>
          <a:srcRect/>
          <a:stretch>
            <a:fillRect/>
          </a:stretch>
        </p:blipFill>
        <p:spPr bwMode="auto">
          <a:xfrm>
            <a:off x="4572000" y="3071810"/>
            <a:ext cx="2666992" cy="2133594"/>
          </a:xfrm>
          <a:prstGeom prst="rect">
            <a:avLst/>
          </a:prstGeom>
          <a:noFill/>
        </p:spPr>
      </p:pic>
    </p:spTree>
    <p:extLst>
      <p:ext uri="{BB962C8B-B14F-4D97-AF65-F5344CB8AC3E}">
        <p14:creationId xmlns:p14="http://schemas.microsoft.com/office/powerpoint/2010/main" val="99614924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To Mask Other Drugs (diuretics, alcohol)</a:t>
            </a:r>
          </a:p>
          <a:p>
            <a:r>
              <a:rPr lang="en-US" sz="2400" dirty="0" smtClean="0"/>
              <a:t>Diuretics are drugs that increase the rate of excretion of water from the body via urination.</a:t>
            </a:r>
          </a:p>
          <a:p>
            <a:r>
              <a:rPr lang="en-US" sz="2400" dirty="0" smtClean="0"/>
              <a:t>Diuretics are used by some athletes because it speeds up weight loss and may eradicate traces of banned substances (i.e. steroids) from the body. This is why they are banned.</a:t>
            </a:r>
          </a:p>
          <a:p>
            <a:endParaRPr lang="en-US" sz="2400" dirty="0"/>
          </a:p>
        </p:txBody>
      </p:sp>
      <p:pic>
        <p:nvPicPr>
          <p:cNvPr id="120834" name="Picture 2" descr="http://www.google.com.au/url?source=imgres&amp;ct=img&amp;q=http://rkgit.edu.in/anabolics/wp-content/uploads/2009/12/Growing-use-of-body-shaping-drugs-among-female-high-school-athletes.jpg&amp;ei=Cl38S8yBBZGTkAWygeW1Ag&amp;sa=X&amp;oi=image_landing_page_redirect&amp;ct=legacy&amp;usg=AFQjCNFIN_6ikKNNMjzKCqQA38pqbYSObw"/>
          <p:cNvPicPr>
            <a:picLocks noChangeAspect="1" noChangeArrowheads="1"/>
          </p:cNvPicPr>
          <p:nvPr/>
        </p:nvPicPr>
        <p:blipFill>
          <a:blip r:embed="rId2" cstate="print"/>
          <a:srcRect/>
          <a:stretch>
            <a:fillRect/>
          </a:stretch>
        </p:blipFill>
        <p:spPr bwMode="auto">
          <a:xfrm>
            <a:off x="2928926" y="2857496"/>
            <a:ext cx="3381382" cy="2245238"/>
          </a:xfrm>
          <a:prstGeom prst="rect">
            <a:avLst/>
          </a:prstGeom>
          <a:noFill/>
        </p:spPr>
      </p:pic>
    </p:spTree>
    <p:extLst>
      <p:ext uri="{BB962C8B-B14F-4D97-AF65-F5344CB8AC3E}">
        <p14:creationId xmlns:p14="http://schemas.microsoft.com/office/powerpoint/2010/main" val="23002222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US" sz="2400" dirty="0" smtClean="0"/>
              <a:t>They have played a role in sports such as boxing, racing and weightlifting, where weight reduction is often essential.</a:t>
            </a:r>
          </a:p>
          <a:p>
            <a:r>
              <a:rPr lang="en-US" sz="2400" dirty="0" smtClean="0"/>
              <a:t>Apart from the interruptions to training caused by frequent urination, there are other detrimental effects to diuretics, including:</a:t>
            </a:r>
          </a:p>
          <a:p>
            <a:pPr algn="ctr">
              <a:buNone/>
            </a:pPr>
            <a:r>
              <a:rPr lang="en-US" sz="2400" dirty="0" smtClean="0"/>
              <a:t>Dehydration</a:t>
            </a:r>
          </a:p>
          <a:p>
            <a:pPr algn="ctr">
              <a:buNone/>
            </a:pPr>
            <a:r>
              <a:rPr lang="en-US" sz="2400" dirty="0" smtClean="0"/>
              <a:t>Dizziness and possible fainting</a:t>
            </a:r>
          </a:p>
          <a:p>
            <a:pPr algn="ctr">
              <a:buNone/>
            </a:pPr>
            <a:r>
              <a:rPr lang="en-US" sz="2400" dirty="0" smtClean="0"/>
              <a:t>Headaches</a:t>
            </a:r>
          </a:p>
          <a:p>
            <a:pPr algn="ctr">
              <a:buNone/>
            </a:pPr>
            <a:r>
              <a:rPr lang="en-US" sz="2400" dirty="0" smtClean="0"/>
              <a:t>Heart and kidney failure </a:t>
            </a:r>
            <a:endParaRPr lang="en-US" sz="2400" dirty="0"/>
          </a:p>
        </p:txBody>
      </p:sp>
      <p:pic>
        <p:nvPicPr>
          <p:cNvPr id="123906" name="Picture 2" descr="http://www.google.com.au/url?source=imgres&amp;ct=img&amp;q=http://www.businessweek.com/business_at_work/bad_bosses/archives/boxing.jpg&amp;ei=TF78S-aFAc2HkAXDh6WpAg&amp;sa=X&amp;oi=image_landing_page_redirect&amp;ct=legacy&amp;usg=AFQjCNF1N5Z1jpQIcgk33mspeV0yBjsp-Q"/>
          <p:cNvPicPr>
            <a:picLocks noChangeAspect="1" noChangeArrowheads="1"/>
          </p:cNvPicPr>
          <p:nvPr/>
        </p:nvPicPr>
        <p:blipFill>
          <a:blip r:embed="rId2" cstate="print"/>
          <a:srcRect/>
          <a:stretch>
            <a:fillRect/>
          </a:stretch>
        </p:blipFill>
        <p:spPr bwMode="auto">
          <a:xfrm>
            <a:off x="142844" y="3429000"/>
            <a:ext cx="2651112" cy="1762989"/>
          </a:xfrm>
          <a:prstGeom prst="rect">
            <a:avLst/>
          </a:prstGeom>
          <a:noFill/>
        </p:spPr>
      </p:pic>
      <p:pic>
        <p:nvPicPr>
          <p:cNvPr id="123908" name="Picture 4" descr="http://www.google.com.au/url?source=imgres&amp;ct=img&amp;q=http://www.congersportingart.com/images/jockey.jpg&amp;ei=bV78S_XgPMGHkQWD9K2mAg&amp;sa=X&amp;oi=image_landing_page_redirect&amp;ct=legacy&amp;usg=AFQjCNHoBANu7JQqjZQ8LNVC2hqEHiOmfw"/>
          <p:cNvPicPr>
            <a:picLocks noChangeAspect="1" noChangeArrowheads="1"/>
          </p:cNvPicPr>
          <p:nvPr/>
        </p:nvPicPr>
        <p:blipFill>
          <a:blip r:embed="rId3" cstate="print"/>
          <a:srcRect/>
          <a:stretch>
            <a:fillRect/>
          </a:stretch>
        </p:blipFill>
        <p:spPr bwMode="auto">
          <a:xfrm>
            <a:off x="6572264" y="2071678"/>
            <a:ext cx="2112802" cy="2994021"/>
          </a:xfrm>
          <a:prstGeom prst="rect">
            <a:avLst/>
          </a:prstGeom>
          <a:noFill/>
        </p:spPr>
      </p:pic>
    </p:spTree>
    <p:extLst>
      <p:ext uri="{BB962C8B-B14F-4D97-AF65-F5344CB8AC3E}">
        <p14:creationId xmlns:p14="http://schemas.microsoft.com/office/powerpoint/2010/main" val="3131886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US" sz="2400" u="sng" dirty="0" smtClean="0"/>
              <a:t>Alcohol</a:t>
            </a:r>
            <a:r>
              <a:rPr lang="en-US" sz="2400" dirty="0" smtClean="0"/>
              <a:t> is prohibited during competition only as it is a depressant, that slows down bodily functions. </a:t>
            </a:r>
          </a:p>
          <a:p>
            <a:r>
              <a:rPr lang="en-US" sz="2400" dirty="0" smtClean="0"/>
              <a:t>Alcohol is a diuretic that actively encourages the body to lose more water than it takes – masks any drugs consumed by the athlete.</a:t>
            </a:r>
          </a:p>
          <a:p>
            <a:r>
              <a:rPr lang="en-US" sz="2400" dirty="0" smtClean="0"/>
              <a:t>Alcohol consumption may also increase an athlete’s self-confidence, which may result in the athlete taking risks that they normally wouldn’t take.</a:t>
            </a:r>
          </a:p>
        </p:txBody>
      </p:sp>
      <p:pic>
        <p:nvPicPr>
          <p:cNvPr id="122882" name="Picture 2" descr="http://www.google.com.au/url?source=imgres&amp;ct=img&amp;q=http://www.brainandspinalcord.org/blog/wp-content/uploads/2009/10/alcohol.jpg&amp;ei=ol_8S5jbCdGHkQXLuvyiAg&amp;sa=X&amp;oi=image_landing_page_redirect&amp;ct=legacy&amp;usg=AFQjCNGlvl4rDg9OrWv30C9_j1LzDVHwyA"/>
          <p:cNvPicPr>
            <a:picLocks noChangeAspect="1" noChangeArrowheads="1"/>
          </p:cNvPicPr>
          <p:nvPr/>
        </p:nvPicPr>
        <p:blipFill>
          <a:blip r:embed="rId2" cstate="print"/>
          <a:srcRect/>
          <a:stretch>
            <a:fillRect/>
          </a:stretch>
        </p:blipFill>
        <p:spPr bwMode="auto">
          <a:xfrm>
            <a:off x="5000628" y="3214686"/>
            <a:ext cx="2928958" cy="2603518"/>
          </a:xfrm>
          <a:prstGeom prst="rect">
            <a:avLst/>
          </a:prstGeom>
          <a:noFill/>
        </p:spPr>
      </p:pic>
    </p:spTree>
    <p:extLst>
      <p:ext uri="{BB962C8B-B14F-4D97-AF65-F5344CB8AC3E}">
        <p14:creationId xmlns:p14="http://schemas.microsoft.com/office/powerpoint/2010/main" val="36332178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en-US" sz="2400" dirty="0" smtClean="0"/>
              <a:t>Alcohol is contained in may cough elixirs, some athletes have been known to take cough elixirs to mask drug abuse.</a:t>
            </a:r>
          </a:p>
          <a:p>
            <a:r>
              <a:rPr lang="en-US" sz="2400" dirty="0" smtClean="0"/>
              <a:t>The effects of alcohol depend on the quantity consumed, the athlete’s body size and the length of time between drinks.</a:t>
            </a:r>
          </a:p>
          <a:p>
            <a:r>
              <a:rPr lang="en-US" sz="2400" dirty="0" smtClean="0"/>
              <a:t>Alcohol causes dizziness and loss of coordination, loss of inhibition, slowed reactions, vomiting</a:t>
            </a:r>
            <a:r>
              <a:rPr lang="en-US" dirty="0" smtClean="0"/>
              <a:t>.</a:t>
            </a:r>
          </a:p>
          <a:p>
            <a:endParaRPr lang="en-US" dirty="0"/>
          </a:p>
        </p:txBody>
      </p:sp>
      <p:pic>
        <p:nvPicPr>
          <p:cNvPr id="18434" name="Picture 2" descr="http://www.google.com.au/url?source=imgres&amp;ct=img&amp;q=http://www.drugfreehomes.org/wp-content/uploads/2009/12/cough-syrup.jpg&amp;ei=qOb9S-qgN9GHkQXX6oiVDQ&amp;sa=X&amp;oi=image_landing_page_redirect&amp;ct=legacy&amp;usg=AFQjCNHHgM0LMmWmkXs-v3HM_WQPpya9eA"/>
          <p:cNvPicPr>
            <a:picLocks noChangeAspect="1" noChangeArrowheads="1"/>
          </p:cNvPicPr>
          <p:nvPr/>
        </p:nvPicPr>
        <p:blipFill>
          <a:blip r:embed="rId2" cstate="print"/>
          <a:srcRect/>
          <a:stretch>
            <a:fillRect/>
          </a:stretch>
        </p:blipFill>
        <p:spPr bwMode="auto">
          <a:xfrm>
            <a:off x="2500298" y="2786058"/>
            <a:ext cx="3362780" cy="2524121"/>
          </a:xfrm>
          <a:prstGeom prst="rect">
            <a:avLst/>
          </a:prstGeom>
          <a:noFill/>
        </p:spPr>
      </p:pic>
    </p:spTree>
    <p:extLst>
      <p:ext uri="{BB962C8B-B14F-4D97-AF65-F5344CB8AC3E}">
        <p14:creationId xmlns:p14="http://schemas.microsoft.com/office/powerpoint/2010/main" val="32267723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US" sz="2400" b="1" u="sng" dirty="0" smtClean="0"/>
              <a:t>Benefits and Limitations of Drug Testing</a:t>
            </a:r>
          </a:p>
          <a:p>
            <a:r>
              <a:rPr lang="en-US" sz="2400" dirty="0" smtClean="0"/>
              <a:t>Drug testing procedures are highly sophisticated and reliable.</a:t>
            </a:r>
          </a:p>
          <a:p>
            <a:r>
              <a:rPr lang="en-US" sz="2400" dirty="0" smtClean="0"/>
              <a:t>The Australian Sports and Drug Agency (ASDA) is responsible for testing in Australia.</a:t>
            </a:r>
          </a:p>
          <a:p>
            <a:r>
              <a:rPr lang="en-US" sz="2400" dirty="0" smtClean="0"/>
              <a:t>Drug testing involves the testing of urine of athletes. This is done either randomly, in bulk (large amount of athletes at a time) or according to their finishing positions.</a:t>
            </a:r>
          </a:p>
          <a:p>
            <a:endParaRPr lang="en-US" sz="2400" dirty="0"/>
          </a:p>
        </p:txBody>
      </p:sp>
      <p:pic>
        <p:nvPicPr>
          <p:cNvPr id="124930" name="Picture 2" descr="http://www.google.com.au/url?source=imgres&amp;ct=img&amp;q=http://www.all-athletics.com/files/news_image/doping.jpg&amp;ei=wGH8S4XKKc2HkAWNhpGpAg&amp;sa=X&amp;oi=image_landing_page_redirect&amp;ct=legacy&amp;usg=AFQjCNH1YG2zvBDusr2gPEmrqLXjTTJ-qw"/>
          <p:cNvPicPr>
            <a:picLocks noChangeAspect="1" noChangeArrowheads="1"/>
          </p:cNvPicPr>
          <p:nvPr/>
        </p:nvPicPr>
        <p:blipFill>
          <a:blip r:embed="rId2" cstate="print"/>
          <a:srcRect/>
          <a:stretch>
            <a:fillRect/>
          </a:stretch>
        </p:blipFill>
        <p:spPr bwMode="auto">
          <a:xfrm>
            <a:off x="2571736" y="3286124"/>
            <a:ext cx="4087732" cy="3000396"/>
          </a:xfrm>
          <a:prstGeom prst="rect">
            <a:avLst/>
          </a:prstGeom>
          <a:noFill/>
        </p:spPr>
      </p:pic>
    </p:spTree>
    <p:extLst>
      <p:ext uri="{BB962C8B-B14F-4D97-AF65-F5344CB8AC3E}">
        <p14:creationId xmlns:p14="http://schemas.microsoft.com/office/powerpoint/2010/main" val="32628157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The drug tests are designed to detect and deter the abuse of performance enhancing drugs by competitors.</a:t>
            </a:r>
          </a:p>
          <a:p>
            <a:r>
              <a:rPr lang="en-US" sz="2400" dirty="0" smtClean="0"/>
              <a:t>Drug testing ensures equal playing field amongst the competitors, where the athlete has been victorious because of their training etc.</a:t>
            </a:r>
          </a:p>
          <a:p>
            <a:r>
              <a:rPr lang="en-US" sz="2400" dirty="0" smtClean="0"/>
              <a:t>Testing procedures for drug abuse in sports are strict and the testing procedures must be closely adhered to so that all athletes receive the same treatment. </a:t>
            </a:r>
            <a:endParaRPr lang="en-US" sz="2400" dirty="0"/>
          </a:p>
        </p:txBody>
      </p:sp>
      <p:pic>
        <p:nvPicPr>
          <p:cNvPr id="16386" name="Picture 2" descr="http://www.google.com.au/url?source=imgres&amp;ct=img&amp;q=http://www.iwif.com/html/about/news/Articles/04/images/We%2520Conduct%2520Drug%2520Testing.jpg&amp;ei=beb9S-z1E5GTkAWytMyqDQ&amp;sa=X&amp;oi=image_landing_page_redirect&amp;ct=legacy&amp;usg=AFQjCNF5FmCZZwB_h67GOzekaQdra8VegQ"/>
          <p:cNvPicPr>
            <a:picLocks noChangeAspect="1" noChangeArrowheads="1"/>
          </p:cNvPicPr>
          <p:nvPr/>
        </p:nvPicPr>
        <p:blipFill>
          <a:blip r:embed="rId2" cstate="print"/>
          <a:srcRect/>
          <a:stretch>
            <a:fillRect/>
          </a:stretch>
        </p:blipFill>
        <p:spPr bwMode="auto">
          <a:xfrm>
            <a:off x="5940152" y="3501008"/>
            <a:ext cx="1458930" cy="2260540"/>
          </a:xfrm>
          <a:prstGeom prst="rect">
            <a:avLst/>
          </a:prstGeom>
          <a:noFill/>
        </p:spPr>
      </p:pic>
    </p:spTree>
    <p:extLst>
      <p:ext uri="{BB962C8B-B14F-4D97-AF65-F5344CB8AC3E}">
        <p14:creationId xmlns:p14="http://schemas.microsoft.com/office/powerpoint/2010/main" val="215327504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For the testing procedure to be of benefit it is vital that the urine sample actually comes from the athlete, so the testing officer must be able to see the urine flowing from the athlete into the bottle.</a:t>
            </a:r>
          </a:p>
          <a:p>
            <a:r>
              <a:rPr lang="en-US" sz="2400" dirty="0" smtClean="0"/>
              <a:t>Drug testing is no longer restricted to being conducted only during competitions, it can now be carried out throughout the year, with random testing occurring any time, any place.</a:t>
            </a:r>
          </a:p>
          <a:p>
            <a:r>
              <a:rPr lang="en-US" sz="2400" dirty="0" smtClean="0"/>
              <a:t>Tens of millions of dollars are spent on drug testing yearly. </a:t>
            </a:r>
            <a:endParaRPr lang="en-US" sz="2400" dirty="0"/>
          </a:p>
        </p:txBody>
      </p:sp>
      <p:pic>
        <p:nvPicPr>
          <p:cNvPr id="126980" name="Picture 4" descr="http://www.google.com.au/url?source=imgres&amp;ct=img&amp;q=http://www.cartoonstock.com/newscartoons/cartoonists/bho/lowres/bhon16l.jpg&amp;ei=OWT8S6O2LsGHkQW1-LGnAg&amp;sa=X&amp;oi=image_landing_page_redirect&amp;ct=legacy&amp;usg=AFQjCNGkv9KVexq4VJz1ogVZg6MiUDbtrQ"/>
          <p:cNvPicPr>
            <a:picLocks noChangeAspect="1" noChangeArrowheads="1"/>
          </p:cNvPicPr>
          <p:nvPr/>
        </p:nvPicPr>
        <p:blipFill>
          <a:blip r:embed="rId2" cstate="print"/>
          <a:srcRect/>
          <a:stretch>
            <a:fillRect/>
          </a:stretch>
        </p:blipFill>
        <p:spPr bwMode="auto">
          <a:xfrm>
            <a:off x="6648531" y="3539903"/>
            <a:ext cx="2016224" cy="3251974"/>
          </a:xfrm>
          <a:prstGeom prst="rect">
            <a:avLst/>
          </a:prstGeom>
          <a:noFill/>
        </p:spPr>
      </p:pic>
    </p:spTree>
    <p:extLst>
      <p:ext uri="{BB962C8B-B14F-4D97-AF65-F5344CB8AC3E}">
        <p14:creationId xmlns:p14="http://schemas.microsoft.com/office/powerpoint/2010/main" val="13485831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endParaRPr lang="en-US" dirty="0"/>
          </a:p>
        </p:txBody>
      </p:sp>
      <p:pic>
        <p:nvPicPr>
          <p:cNvPr id="4" name="Picture 2" descr="http://www.google.com.au/url?source=imgres&amp;ct=img&amp;q=http://www.cartoonstock.com/newscartoons/cartoonists/bgr/lowres/bgrn575l.jpg&amp;ei=vGP8S8CnJdGTkAX1zPisAg&amp;sa=X&amp;oi=image_landing_page_redirect&amp;ct=legacy&amp;usg=AFQjCNEUyJv3cj0A_lO4yApLNFXL0jtOmw"/>
          <p:cNvPicPr>
            <a:picLocks noChangeAspect="1" noChangeArrowheads="1"/>
          </p:cNvPicPr>
          <p:nvPr/>
        </p:nvPicPr>
        <p:blipFill>
          <a:blip r:embed="rId2" cstate="print"/>
          <a:srcRect/>
          <a:stretch>
            <a:fillRect/>
          </a:stretch>
        </p:blipFill>
        <p:spPr bwMode="auto">
          <a:xfrm>
            <a:off x="2643174" y="428604"/>
            <a:ext cx="4071966" cy="5597204"/>
          </a:xfrm>
          <a:prstGeom prst="rect">
            <a:avLst/>
          </a:prstGeom>
          <a:noFill/>
        </p:spPr>
      </p:pic>
    </p:spTree>
    <p:extLst>
      <p:ext uri="{BB962C8B-B14F-4D97-AF65-F5344CB8AC3E}">
        <p14:creationId xmlns:p14="http://schemas.microsoft.com/office/powerpoint/2010/main" val="410831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04663"/>
            <a:ext cx="8229600" cy="5721499"/>
          </a:xfrm>
        </p:spPr>
        <p:txBody>
          <a:bodyPr>
            <a:normAutofit/>
          </a:bodyPr>
          <a:lstStyle/>
          <a:p>
            <a:r>
              <a:rPr lang="en-US" sz="2800" dirty="0" smtClean="0">
                <a:solidFill>
                  <a:schemeClr val="bg1"/>
                </a:solidFill>
              </a:rPr>
              <a:t>Elastic resistance bands are also practical and inexpensive.</a:t>
            </a:r>
          </a:p>
          <a:p>
            <a:r>
              <a:rPr lang="en-US" sz="2800" dirty="0" smtClean="0">
                <a:solidFill>
                  <a:schemeClr val="bg1"/>
                </a:solidFill>
              </a:rPr>
              <a:t>Smaller muscle groups that are hard to train with traditional free-weight exercises can be targeted with resistance bands.</a:t>
            </a:r>
          </a:p>
          <a:p>
            <a:r>
              <a:rPr lang="en-US" sz="2800" dirty="0" smtClean="0">
                <a:solidFill>
                  <a:schemeClr val="bg1"/>
                </a:solidFill>
              </a:rPr>
              <a:t>Resistance bands come in a range of </a:t>
            </a:r>
            <a:r>
              <a:rPr lang="en-US" sz="2800" dirty="0" err="1" smtClean="0">
                <a:solidFill>
                  <a:schemeClr val="bg1"/>
                </a:solidFill>
              </a:rPr>
              <a:t>colours</a:t>
            </a:r>
            <a:r>
              <a:rPr lang="en-US" sz="2800" dirty="0" smtClean="0">
                <a:solidFill>
                  <a:schemeClr val="bg1"/>
                </a:solidFill>
              </a:rPr>
              <a:t> that represent the stiffness or resistance of the band.</a:t>
            </a:r>
            <a:endParaRPr lang="en-US" sz="2800" dirty="0">
              <a:solidFill>
                <a:schemeClr val="bg1"/>
              </a:solidFill>
            </a:endParaRPr>
          </a:p>
        </p:txBody>
      </p:sp>
      <p:pic>
        <p:nvPicPr>
          <p:cNvPr id="5" name="Picture 2" descr="http://www.freetrainers.com/image/KK53ybgFrpAP3dGymUIGx7WCWF0fDicVxD2sikzSU2Yd3MxucM_0kl3ueBmOM1x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65053"/>
            <a:ext cx="43815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physioworks.com.au/store/large/exercise-elas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738266"/>
            <a:ext cx="32766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526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a:bodyPr>
          <a:lstStyle/>
          <a:p>
            <a:pPr marL="0" lvl="0" indent="0">
              <a:buNone/>
            </a:pPr>
            <a:r>
              <a:rPr lang="en-AU" dirty="0" smtClean="0"/>
              <a:t>Use </a:t>
            </a:r>
            <a:r>
              <a:rPr lang="en-AU" dirty="0"/>
              <a:t>of technology</a:t>
            </a:r>
          </a:p>
          <a:p>
            <a:pPr>
              <a:buFont typeface="Calibri" pitchFamily="34" charset="0"/>
              <a:buChar char="-"/>
            </a:pPr>
            <a:r>
              <a:rPr lang="en-AU" dirty="0"/>
              <a:t>training innovation, </a:t>
            </a:r>
            <a:r>
              <a:rPr lang="en-AU" dirty="0" err="1"/>
              <a:t>eg</a:t>
            </a:r>
            <a:r>
              <a:rPr lang="en-AU" dirty="0"/>
              <a:t> lactate threshold testing, biomechanical analysis</a:t>
            </a:r>
          </a:p>
          <a:p>
            <a:pPr>
              <a:buFont typeface="Calibri" pitchFamily="34" charset="0"/>
              <a:buChar char="-"/>
            </a:pPr>
            <a:r>
              <a:rPr lang="en-AU" dirty="0"/>
              <a:t>equipment advances, </a:t>
            </a:r>
            <a:r>
              <a:rPr lang="en-AU" dirty="0" err="1"/>
              <a:t>eg</a:t>
            </a:r>
            <a:r>
              <a:rPr lang="en-AU" dirty="0"/>
              <a:t> swimsuits, golf ball </a:t>
            </a:r>
          </a:p>
          <a:p>
            <a:endParaRPr lang="en-AU" dirty="0"/>
          </a:p>
        </p:txBody>
      </p:sp>
      <p:sp>
        <p:nvSpPr>
          <p:cNvPr id="6" name="Content Placeholder 5"/>
          <p:cNvSpPr>
            <a:spLocks noGrp="1"/>
          </p:cNvSpPr>
          <p:nvPr>
            <p:ph sz="quarter" idx="14"/>
          </p:nvPr>
        </p:nvSpPr>
        <p:spPr/>
        <p:txBody>
          <a:bodyPr>
            <a:normAutofit/>
          </a:bodyPr>
          <a:lstStyle/>
          <a:p>
            <a:pPr marL="0" lvl="0" indent="0">
              <a:buNone/>
            </a:pPr>
            <a:r>
              <a:rPr lang="en-AU" dirty="0" smtClean="0"/>
              <a:t>Describe </a:t>
            </a:r>
            <a:r>
              <a:rPr lang="en-AU" dirty="0"/>
              <a:t>how technology has been used to improve performance</a:t>
            </a:r>
          </a:p>
          <a:p>
            <a:pPr marL="0" indent="0">
              <a:buNone/>
            </a:pPr>
            <a:r>
              <a:rPr lang="en-AU" dirty="0"/>
              <a:t> </a:t>
            </a:r>
          </a:p>
          <a:p>
            <a:pPr marL="0" lvl="0" indent="0">
              <a:buNone/>
            </a:pPr>
            <a:r>
              <a:rPr lang="en-AU" dirty="0" smtClean="0"/>
              <a:t>Argue </a:t>
            </a:r>
            <a:r>
              <a:rPr lang="en-AU" dirty="0"/>
              <a:t>ethical issues related to technology use in sport such as:</a:t>
            </a:r>
          </a:p>
          <a:p>
            <a:pPr lvl="0">
              <a:buFont typeface="Calibri" pitchFamily="34" charset="0"/>
              <a:buChar char="-"/>
            </a:pPr>
            <a:r>
              <a:rPr lang="en-AU" dirty="0"/>
              <a:t>has technology gone too far?</a:t>
            </a:r>
          </a:p>
          <a:p>
            <a:pPr>
              <a:buFont typeface="Calibri" pitchFamily="34" charset="0"/>
              <a:buChar char="-"/>
            </a:pPr>
            <a:r>
              <a:rPr lang="en-AU" dirty="0"/>
              <a:t>has access to technology created unfair competition?</a:t>
            </a:r>
          </a:p>
        </p:txBody>
      </p:sp>
    </p:spTree>
    <p:extLst>
      <p:ext uri="{BB962C8B-B14F-4D97-AF65-F5344CB8AC3E}">
        <p14:creationId xmlns:p14="http://schemas.microsoft.com/office/powerpoint/2010/main" val="9488196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US" sz="2400" b="1" u="sng" dirty="0" smtClean="0"/>
              <a:t>The Use of Technology</a:t>
            </a:r>
          </a:p>
          <a:p>
            <a:r>
              <a:rPr lang="en-US" sz="2400" dirty="0" smtClean="0"/>
              <a:t>Coaches have at their disposal a number of techniques that can aid training, skill development and performance.</a:t>
            </a:r>
          </a:p>
          <a:p>
            <a:r>
              <a:rPr lang="en-US" sz="2400" dirty="0" smtClean="0"/>
              <a:t>These various aids are designed to correct technique, create resistance, offer support or padding and improve performance.</a:t>
            </a:r>
          </a:p>
          <a:p>
            <a:r>
              <a:rPr lang="en-US" sz="2400" dirty="0" smtClean="0"/>
              <a:t>Many of the aids have </a:t>
            </a:r>
            <a:r>
              <a:rPr lang="en-US" sz="2400" dirty="0" err="1" smtClean="0"/>
              <a:t>revolutionised</a:t>
            </a:r>
            <a:r>
              <a:rPr lang="en-US" sz="2400" dirty="0" smtClean="0"/>
              <a:t> how sports are played and trained. Most have also made the work of the coach easier because they enable coaches to more closely simulate game or competition situations or to evaluate athletic performance.</a:t>
            </a:r>
            <a:endParaRPr lang="en-US" sz="2400" dirty="0"/>
          </a:p>
        </p:txBody>
      </p:sp>
    </p:spTree>
    <p:extLst>
      <p:ext uri="{BB962C8B-B14F-4D97-AF65-F5344CB8AC3E}">
        <p14:creationId xmlns:p14="http://schemas.microsoft.com/office/powerpoint/2010/main" val="9613298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en-US" sz="2400" dirty="0" smtClean="0"/>
              <a:t>Some of the aids are as simple socks that absorb moisture. Others are high-tech $5 million pursuit bikes.</a:t>
            </a:r>
          </a:p>
          <a:p>
            <a:r>
              <a:rPr lang="en-US" sz="2400" dirty="0" smtClean="0"/>
              <a:t>Whether simple or complex, sports technology presents numerous opportunities and dilemmas.</a:t>
            </a:r>
            <a:endParaRPr lang="en-US" sz="2400" dirty="0"/>
          </a:p>
        </p:txBody>
      </p:sp>
      <p:pic>
        <p:nvPicPr>
          <p:cNvPr id="131074" name="Picture 2" descr="http://www.google.com.au/url?source=imgres&amp;ct=img&amp;q=http://www.just-keepers.com/Merchant2/graphics/00000001/PTLS-slesstop-zoom.jpg&amp;ei=LWf8S-idJ9agkQWtxKm2Ag&amp;sa=X&amp;oi=image_landing_page_redirect&amp;ct=legacy&amp;usg=AFQjCNFl2UY_uy9hhiUt7Xwg_9Qd3REALA"/>
          <p:cNvPicPr>
            <a:picLocks noChangeAspect="1" noChangeArrowheads="1"/>
          </p:cNvPicPr>
          <p:nvPr/>
        </p:nvPicPr>
        <p:blipFill>
          <a:blip r:embed="rId2" cstate="print"/>
          <a:srcRect/>
          <a:stretch>
            <a:fillRect/>
          </a:stretch>
        </p:blipFill>
        <p:spPr bwMode="auto">
          <a:xfrm>
            <a:off x="6572264" y="2000240"/>
            <a:ext cx="2079608" cy="2869859"/>
          </a:xfrm>
          <a:prstGeom prst="rect">
            <a:avLst/>
          </a:prstGeom>
          <a:noFill/>
        </p:spPr>
      </p:pic>
      <p:pic>
        <p:nvPicPr>
          <p:cNvPr id="131076" name="Picture 4" descr="http://www.google.com.au/url?source=imgres&amp;ct=img&amp;q=http://online.oapl.com.au/images/Gel%2520Max%2520Mouthguard.jpg&amp;ei=r2f8S-a6ONGHkQXbueyiAg&amp;sa=X&amp;oi=image_landing_page_redirect&amp;ct=legacy&amp;usg=AFQjCNGfhUbMSVau5hVLnl7ym9RzPMxWDQ"/>
          <p:cNvPicPr>
            <a:picLocks noChangeAspect="1" noChangeArrowheads="1"/>
          </p:cNvPicPr>
          <p:nvPr/>
        </p:nvPicPr>
        <p:blipFill>
          <a:blip r:embed="rId3" cstate="print"/>
          <a:srcRect/>
          <a:stretch>
            <a:fillRect/>
          </a:stretch>
        </p:blipFill>
        <p:spPr bwMode="auto">
          <a:xfrm>
            <a:off x="2714612" y="2071678"/>
            <a:ext cx="3508368" cy="2823302"/>
          </a:xfrm>
          <a:prstGeom prst="rect">
            <a:avLst/>
          </a:prstGeom>
          <a:noFill/>
        </p:spPr>
      </p:pic>
    </p:spTree>
    <p:extLst>
      <p:ext uri="{BB962C8B-B14F-4D97-AF65-F5344CB8AC3E}">
        <p14:creationId xmlns:p14="http://schemas.microsoft.com/office/powerpoint/2010/main" val="118206316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Training Innovation</a:t>
            </a:r>
          </a:p>
          <a:p>
            <a:r>
              <a:rPr lang="en-US" sz="2400" dirty="0" smtClean="0"/>
              <a:t>Institutes of sport and research </a:t>
            </a:r>
            <a:r>
              <a:rPr lang="en-US" sz="2400" dirty="0" err="1" smtClean="0"/>
              <a:t>centres</a:t>
            </a:r>
            <a:r>
              <a:rPr lang="en-US" sz="2400" dirty="0" smtClean="0"/>
              <a:t> have, as a result of considerable public funding, developed sophisticated methods of measuring and </a:t>
            </a:r>
            <a:r>
              <a:rPr lang="en-US" sz="2400" dirty="0" err="1" smtClean="0"/>
              <a:t>analysing</a:t>
            </a:r>
            <a:r>
              <a:rPr lang="en-US" sz="2400" dirty="0" smtClean="0"/>
              <a:t> physiological progress as a result of training.</a:t>
            </a:r>
          </a:p>
          <a:p>
            <a:r>
              <a:rPr lang="en-US" sz="2400" dirty="0" smtClean="0"/>
              <a:t>Two areas where there have been considerable training innovation are in lactate threshold testing and biomechanical analysis.</a:t>
            </a:r>
          </a:p>
          <a:p>
            <a:endParaRPr lang="en-US" sz="2400" dirty="0"/>
          </a:p>
        </p:txBody>
      </p:sp>
      <p:pic>
        <p:nvPicPr>
          <p:cNvPr id="10242" name="Picture 2" descr="http://www.google.com.au/url?source=imgres&amp;ct=img&amp;q=http://www.nensa.net/images/2007/JO/a.jpg&amp;ei=Heb9S8XWIc2HkAWyusCaDQ&amp;sa=X&amp;oi=image_landing_page_redirect&amp;ct=legacy&amp;usg=AFQjCNER4cxcJEC7z0RbWAmqN9H8n_R39Q"/>
          <p:cNvPicPr>
            <a:picLocks noChangeAspect="1" noChangeArrowheads="1"/>
          </p:cNvPicPr>
          <p:nvPr/>
        </p:nvPicPr>
        <p:blipFill>
          <a:blip r:embed="rId2" cstate="print"/>
          <a:srcRect/>
          <a:stretch>
            <a:fillRect/>
          </a:stretch>
        </p:blipFill>
        <p:spPr bwMode="auto">
          <a:xfrm>
            <a:off x="2928926" y="3058538"/>
            <a:ext cx="1643074" cy="2190765"/>
          </a:xfrm>
          <a:prstGeom prst="rect">
            <a:avLst/>
          </a:prstGeom>
          <a:noFill/>
        </p:spPr>
      </p:pic>
    </p:spTree>
    <p:extLst>
      <p:ext uri="{BB962C8B-B14F-4D97-AF65-F5344CB8AC3E}">
        <p14:creationId xmlns:p14="http://schemas.microsoft.com/office/powerpoint/2010/main" val="6786508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40435"/>
          </a:xfrm>
        </p:spPr>
        <p:txBody>
          <a:bodyPr>
            <a:normAutofit/>
          </a:bodyPr>
          <a:lstStyle/>
          <a:p>
            <a:pPr>
              <a:buNone/>
            </a:pPr>
            <a:r>
              <a:rPr lang="en-US" sz="2400" b="1" u="sng" dirty="0" smtClean="0"/>
              <a:t>Lactate Threshold Testing</a:t>
            </a:r>
          </a:p>
          <a:p>
            <a:r>
              <a:rPr lang="en-US" sz="2400" dirty="0" smtClean="0"/>
              <a:t>Lactate analysis has been used by many athletes and physiologists over the last decade as a tool for predicting endurance performance.</a:t>
            </a:r>
          </a:p>
          <a:p>
            <a:r>
              <a:rPr lang="en-US" sz="2400" dirty="0" smtClean="0"/>
              <a:t>The higher an athlete’s VO</a:t>
            </a:r>
            <a:r>
              <a:rPr lang="en-US" sz="1800" dirty="0" smtClean="0"/>
              <a:t>2 max </a:t>
            </a:r>
            <a:r>
              <a:rPr lang="en-US" sz="2400" dirty="0" smtClean="0"/>
              <a:t>or the higher the pace at which the lactate threshold occurs, the fitter the athlete.</a:t>
            </a:r>
          </a:p>
          <a:p>
            <a:r>
              <a:rPr lang="en-US" sz="2400" dirty="0" smtClean="0"/>
              <a:t>The lactate threshold is the best indicator of endurance performance as, generally, the athlete who achieves this at the higher level will be faster and more efficient in endurance based events.</a:t>
            </a:r>
          </a:p>
          <a:p>
            <a:r>
              <a:rPr lang="en-US" sz="2400" dirty="0" smtClean="0"/>
              <a:t>Frequent lactate threshold testing is an effective measure of improvements due to training.</a:t>
            </a:r>
          </a:p>
          <a:p>
            <a:endParaRPr lang="en-US" sz="2400" dirty="0"/>
          </a:p>
        </p:txBody>
      </p:sp>
    </p:spTree>
    <p:extLst>
      <p:ext uri="{BB962C8B-B14F-4D97-AF65-F5344CB8AC3E}">
        <p14:creationId xmlns:p14="http://schemas.microsoft.com/office/powerpoint/2010/main" val="36986051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normAutofit/>
          </a:bodyPr>
          <a:lstStyle/>
          <a:p>
            <a:r>
              <a:rPr lang="en-US" sz="2400" dirty="0" smtClean="0"/>
              <a:t>There is a range of equipment and a number of ways that you can establish an athlete’s lactate threshold. The most accurate and </a:t>
            </a:r>
            <a:r>
              <a:rPr lang="en-US" sz="2400" u="sng" dirty="0" smtClean="0"/>
              <a:t>reliable method </a:t>
            </a:r>
            <a:r>
              <a:rPr lang="en-US" sz="2400" dirty="0" smtClean="0"/>
              <a:t>is testing blood samples during graded exercise tests in a laboratory.</a:t>
            </a:r>
          </a:p>
          <a:p>
            <a:r>
              <a:rPr lang="en-US" sz="2400" dirty="0" smtClean="0"/>
              <a:t>This is conducted by using either a treadmill, bicycle </a:t>
            </a:r>
            <a:r>
              <a:rPr lang="en-US" sz="2400" dirty="0" err="1" smtClean="0"/>
              <a:t>ergometer</a:t>
            </a:r>
            <a:r>
              <a:rPr lang="en-US" sz="2400" dirty="0" smtClean="0"/>
              <a:t> or rowing machine, where blood samples are taken at graded levels of intensity.</a:t>
            </a:r>
            <a:endParaRPr lang="en-US" sz="2400" dirty="0"/>
          </a:p>
        </p:txBody>
      </p:sp>
      <p:pic>
        <p:nvPicPr>
          <p:cNvPr id="8194" name="Picture 2" descr="http://www.google.com.au/url?source=imgres&amp;ct=img&amp;q=http://www.ctrsport.com/images/testing.jpg&amp;ei=9uX9S5rwLNGTkAXfx9mhDQ&amp;sa=X&amp;oi=image_landing_page_redirect&amp;ct=legacy&amp;usg=AFQjCNF5O-n1Qew8T8Wrb8pAKx2Y6q0hcQ"/>
          <p:cNvPicPr>
            <a:picLocks noChangeAspect="1" noChangeArrowheads="1"/>
          </p:cNvPicPr>
          <p:nvPr/>
        </p:nvPicPr>
        <p:blipFill>
          <a:blip r:embed="rId2" cstate="print"/>
          <a:srcRect/>
          <a:stretch>
            <a:fillRect/>
          </a:stretch>
        </p:blipFill>
        <p:spPr bwMode="auto">
          <a:xfrm>
            <a:off x="2857488" y="2928934"/>
            <a:ext cx="3343275" cy="2257425"/>
          </a:xfrm>
          <a:prstGeom prst="rect">
            <a:avLst/>
          </a:prstGeom>
          <a:noFill/>
        </p:spPr>
      </p:pic>
    </p:spTree>
    <p:extLst>
      <p:ext uri="{BB962C8B-B14F-4D97-AF65-F5344CB8AC3E}">
        <p14:creationId xmlns:p14="http://schemas.microsoft.com/office/powerpoint/2010/main" val="97691197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400" dirty="0" smtClean="0"/>
              <a:t>Other testing protocols includes the use of a portable lactate </a:t>
            </a:r>
            <a:r>
              <a:rPr lang="en-US" sz="2400" dirty="0" err="1" smtClean="0"/>
              <a:t>analyser</a:t>
            </a:r>
            <a:r>
              <a:rPr lang="en-US" sz="2400" dirty="0" smtClean="0"/>
              <a:t> which enables the coach to measure both the aerobic and anaerobic conditioning of an athlete.</a:t>
            </a:r>
          </a:p>
          <a:p>
            <a:r>
              <a:rPr lang="en-US" sz="2400" dirty="0" smtClean="0"/>
              <a:t>With this information, a coach can plan, control and monitor the training of athletes with a precision not available before.</a:t>
            </a:r>
          </a:p>
          <a:p>
            <a:r>
              <a:rPr lang="en-US" sz="2400" dirty="0" smtClean="0"/>
              <a:t>Lactate testing provides the important information that enables the coach to </a:t>
            </a:r>
            <a:r>
              <a:rPr lang="en-US" sz="2400" dirty="0" err="1" smtClean="0"/>
              <a:t>individualise</a:t>
            </a:r>
            <a:r>
              <a:rPr lang="en-US" sz="2400" dirty="0" smtClean="0"/>
              <a:t> the intensity of each athlete’s workout, and control the training so the athlete is able to reach performance objectives.  </a:t>
            </a:r>
            <a:endParaRPr lang="en-US" sz="2400" dirty="0"/>
          </a:p>
        </p:txBody>
      </p:sp>
      <p:pic>
        <p:nvPicPr>
          <p:cNvPr id="7170" name="Picture 2" descr="http://www.google.com.au/url?source=imgres&amp;ct=img&amp;q=http://www.axonlab.ch/upload/cms/user/lactatePro_web_2.jpg&amp;ei=quX9S_2vLsGHkQWm16mYDQ&amp;sa=X&amp;oi=image_landing_page_redirect&amp;ct=legacy&amp;usg=AFQjCNHJFZgZYsZtKO2FS6EejziU4WgaFg"/>
          <p:cNvPicPr>
            <a:picLocks noChangeAspect="1" noChangeArrowheads="1"/>
          </p:cNvPicPr>
          <p:nvPr/>
        </p:nvPicPr>
        <p:blipFill>
          <a:blip r:embed="rId2" cstate="print"/>
          <a:srcRect/>
          <a:stretch>
            <a:fillRect/>
          </a:stretch>
        </p:blipFill>
        <p:spPr bwMode="auto">
          <a:xfrm>
            <a:off x="6072198" y="3690358"/>
            <a:ext cx="1285884" cy="1568151"/>
          </a:xfrm>
          <a:prstGeom prst="rect">
            <a:avLst/>
          </a:prstGeom>
          <a:noFill/>
        </p:spPr>
      </p:pic>
    </p:spTree>
    <p:extLst>
      <p:ext uri="{BB962C8B-B14F-4D97-AF65-F5344CB8AC3E}">
        <p14:creationId xmlns:p14="http://schemas.microsoft.com/office/powerpoint/2010/main" val="29376739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Biomechanical Analysis</a:t>
            </a:r>
          </a:p>
          <a:p>
            <a:r>
              <a:rPr lang="en-US" sz="2400" dirty="0" smtClean="0"/>
              <a:t>Many coaches film the performances of athletes and teams so they can evaluate the performance of individuals later using biomechanical analysis. </a:t>
            </a:r>
          </a:p>
          <a:p>
            <a:r>
              <a:rPr lang="en-US" sz="2400" dirty="0" smtClean="0"/>
              <a:t>Filming of the performance also allows the coach to concentrate more attentively during the actual competition.</a:t>
            </a:r>
          </a:p>
          <a:p>
            <a:r>
              <a:rPr lang="en-US" sz="2400" dirty="0" smtClean="0"/>
              <a:t>Some coaches have assistants who </a:t>
            </a:r>
            <a:r>
              <a:rPr lang="en-US" sz="2400" dirty="0" err="1" smtClean="0"/>
              <a:t>analyse</a:t>
            </a:r>
            <a:r>
              <a:rPr lang="en-US" sz="2400" dirty="0" smtClean="0"/>
              <a:t> these recordings.</a:t>
            </a:r>
            <a:endParaRPr lang="en-US" sz="2400" dirty="0"/>
          </a:p>
        </p:txBody>
      </p:sp>
      <p:pic>
        <p:nvPicPr>
          <p:cNvPr id="6146" name="Picture 2" descr="http://www.google.com.au/url?source=imgres&amp;ct=img&amp;q=http://ibrl.osu.edu/images/ibrl_logo.gif&amp;ei=YOX9S4vlNMGHkQWE2KmYDQ&amp;sa=X&amp;oi=image_landing_page_redirect&amp;ct=legacy&amp;usg=AFQjCNGuclrcepHuKgxSesOOcJKhe9mJqQ"/>
          <p:cNvPicPr>
            <a:picLocks noChangeAspect="1" noChangeArrowheads="1"/>
          </p:cNvPicPr>
          <p:nvPr/>
        </p:nvPicPr>
        <p:blipFill>
          <a:blip r:embed="rId2" cstate="print"/>
          <a:srcRect/>
          <a:stretch>
            <a:fillRect/>
          </a:stretch>
        </p:blipFill>
        <p:spPr bwMode="auto">
          <a:xfrm>
            <a:off x="3357554" y="3151552"/>
            <a:ext cx="2071702" cy="2082086"/>
          </a:xfrm>
          <a:prstGeom prst="rect">
            <a:avLst/>
          </a:prstGeom>
          <a:noFill/>
        </p:spPr>
      </p:pic>
    </p:spTree>
    <p:extLst>
      <p:ext uri="{BB962C8B-B14F-4D97-AF65-F5344CB8AC3E}">
        <p14:creationId xmlns:p14="http://schemas.microsoft.com/office/powerpoint/2010/main" val="262643417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en-US" sz="2400" dirty="0" smtClean="0"/>
              <a:t>Biomechanical analysis may involve the use of video analysis, photography, use of comparative images and slow motion replays.</a:t>
            </a:r>
          </a:p>
          <a:p>
            <a:r>
              <a:rPr lang="en-US" sz="2400" dirty="0" smtClean="0"/>
              <a:t>These analytical methods allows the performance of skills to be subjected to a high degree of scrutiny.</a:t>
            </a:r>
          </a:p>
          <a:p>
            <a:r>
              <a:rPr lang="en-US" sz="2400" dirty="0" smtClean="0"/>
              <a:t>Movements are explored in detail, problems identified and ways of making the movement more biomechanically efficient recommended.</a:t>
            </a:r>
            <a:endParaRPr lang="en-US" sz="2400" dirty="0"/>
          </a:p>
        </p:txBody>
      </p:sp>
      <p:pic>
        <p:nvPicPr>
          <p:cNvPr id="5122" name="Picture 2" descr="http://www.google.com.au/url?source=imgres&amp;ct=img&amp;q=http://topnews.in/healthcare/sites/default/files/Athletes.jpg&amp;ei=zOT9S7qnEc-HkAWD1cydDQ&amp;sa=X&amp;oi=image_landing_page_redirect&amp;ct=legacy&amp;usg=AFQjCNHxACg6nCG2ql-TJMDYB2bo9Al6NA"/>
          <p:cNvPicPr>
            <a:picLocks noChangeAspect="1" noChangeArrowheads="1"/>
          </p:cNvPicPr>
          <p:nvPr/>
        </p:nvPicPr>
        <p:blipFill>
          <a:blip r:embed="rId2" cstate="print"/>
          <a:srcRect/>
          <a:stretch>
            <a:fillRect/>
          </a:stretch>
        </p:blipFill>
        <p:spPr bwMode="auto">
          <a:xfrm>
            <a:off x="3643306" y="2928934"/>
            <a:ext cx="1436666" cy="2274721"/>
          </a:xfrm>
          <a:prstGeom prst="rect">
            <a:avLst/>
          </a:prstGeom>
          <a:noFill/>
        </p:spPr>
      </p:pic>
      <p:pic>
        <p:nvPicPr>
          <p:cNvPr id="5124" name="Picture 4" descr="http://www.google.com.au/url?source=imgres&amp;ct=img&amp;q=http://www.myairshoes.com/wp-content/uploads/2007/09/athletes-in-sneaks-air-jordan-shoes-edition-12.jpg&amp;ei=L-X9S-afAdagkQWto5StDQ&amp;sa=X&amp;oi=image_landing_page_redirect&amp;ct=legacy&amp;usg=AFQjCNFdACbHm2rRqxpNhzCjdqaM-vk-Fg"/>
          <p:cNvPicPr>
            <a:picLocks noChangeAspect="1" noChangeArrowheads="1"/>
          </p:cNvPicPr>
          <p:nvPr/>
        </p:nvPicPr>
        <p:blipFill>
          <a:blip r:embed="rId3" cstate="print"/>
          <a:srcRect/>
          <a:stretch>
            <a:fillRect/>
          </a:stretch>
        </p:blipFill>
        <p:spPr bwMode="auto">
          <a:xfrm>
            <a:off x="5786446" y="3000372"/>
            <a:ext cx="1936731" cy="2121003"/>
          </a:xfrm>
          <a:prstGeom prst="rect">
            <a:avLst/>
          </a:prstGeom>
          <a:noFill/>
        </p:spPr>
      </p:pic>
    </p:spTree>
    <p:extLst>
      <p:ext uri="{BB962C8B-B14F-4D97-AF65-F5344CB8AC3E}">
        <p14:creationId xmlns:p14="http://schemas.microsoft.com/office/powerpoint/2010/main" val="289438696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a:bodyPr>
          <a:lstStyle/>
          <a:p>
            <a:r>
              <a:rPr lang="en-US" sz="2400" u="sng" dirty="0" smtClean="0"/>
              <a:t>Data</a:t>
            </a:r>
            <a:r>
              <a:rPr lang="en-US" sz="2400" dirty="0" smtClean="0"/>
              <a:t> can also be gathered during and after the performance by replaying the footage. Data can be gathered such as how many tackles an individual made, how many forehand winners were executed, the percentage of conversions made etc.</a:t>
            </a:r>
          </a:p>
          <a:p>
            <a:r>
              <a:rPr lang="en-US" sz="2400" dirty="0" smtClean="0"/>
              <a:t>The </a:t>
            </a:r>
            <a:r>
              <a:rPr lang="en-US" sz="2400" u="sng" dirty="0" smtClean="0"/>
              <a:t>strengths</a:t>
            </a:r>
            <a:r>
              <a:rPr lang="en-US" sz="2400" dirty="0" smtClean="0"/>
              <a:t> and </a:t>
            </a:r>
            <a:r>
              <a:rPr lang="en-US" sz="2400" u="sng" dirty="0" smtClean="0"/>
              <a:t>weaknesses</a:t>
            </a:r>
            <a:r>
              <a:rPr lang="en-US" sz="2400" dirty="0" smtClean="0"/>
              <a:t> of the </a:t>
            </a:r>
            <a:r>
              <a:rPr lang="en-US" sz="2400" u="sng" dirty="0" smtClean="0"/>
              <a:t>opposition</a:t>
            </a:r>
            <a:r>
              <a:rPr lang="en-US" sz="2400" dirty="0" smtClean="0"/>
              <a:t> can also be </a:t>
            </a:r>
            <a:r>
              <a:rPr lang="en-US" sz="2400" u="sng" dirty="0" smtClean="0"/>
              <a:t>evaluated</a:t>
            </a:r>
            <a:r>
              <a:rPr lang="en-US" sz="2400" dirty="0" smtClean="0"/>
              <a:t>.</a:t>
            </a:r>
            <a:endParaRPr lang="en-US" sz="2400" dirty="0"/>
          </a:p>
        </p:txBody>
      </p:sp>
      <p:pic>
        <p:nvPicPr>
          <p:cNvPr id="4098" name="Picture 2" descr="http://www.google.com.au/url?source=imgres&amp;ct=img&amp;q=http://www.how-to-draw-cartoons-online.com/image-files/sports-cartoons.gif&amp;ei=luT9S9T2B5OekQXf2ZijDQ&amp;sa=X&amp;oi=image_landing_page_redirect&amp;ct=legacy&amp;usg=AFQjCNEFOhF0yF7sfl4KJxdXi-jvPpn86w"/>
          <p:cNvPicPr>
            <a:picLocks noChangeAspect="1" noChangeArrowheads="1"/>
          </p:cNvPicPr>
          <p:nvPr/>
        </p:nvPicPr>
        <p:blipFill>
          <a:blip r:embed="rId2" cstate="print"/>
          <a:srcRect/>
          <a:stretch>
            <a:fillRect/>
          </a:stretch>
        </p:blipFill>
        <p:spPr bwMode="auto">
          <a:xfrm>
            <a:off x="3500430" y="3140968"/>
            <a:ext cx="3105150" cy="2381250"/>
          </a:xfrm>
          <a:prstGeom prst="rect">
            <a:avLst/>
          </a:prstGeom>
          <a:noFill/>
        </p:spPr>
      </p:pic>
    </p:spTree>
    <p:extLst>
      <p:ext uri="{BB962C8B-B14F-4D97-AF65-F5344CB8AC3E}">
        <p14:creationId xmlns:p14="http://schemas.microsoft.com/office/powerpoint/2010/main" val="1305894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3162"/>
            <a:ext cx="8229600" cy="6357982"/>
          </a:xfrm>
        </p:spPr>
        <p:txBody>
          <a:bodyPr>
            <a:normAutofit/>
          </a:bodyPr>
          <a:lstStyle/>
          <a:p>
            <a:r>
              <a:rPr lang="en-US" sz="2800" dirty="0" smtClean="0">
                <a:solidFill>
                  <a:schemeClr val="bg1"/>
                </a:solidFill>
              </a:rPr>
              <a:t>Hydraulic  resistance equipment  </a:t>
            </a:r>
            <a:r>
              <a:rPr lang="en-US" sz="2800" dirty="0" err="1" smtClean="0">
                <a:solidFill>
                  <a:schemeClr val="bg1"/>
                </a:solidFill>
              </a:rPr>
              <a:t>utilises</a:t>
            </a:r>
            <a:r>
              <a:rPr lang="en-US" sz="2800" dirty="0" smtClean="0">
                <a:solidFill>
                  <a:schemeClr val="bg1"/>
                </a:solidFill>
              </a:rPr>
              <a:t>  </a:t>
            </a:r>
            <a:r>
              <a:rPr lang="en-US" sz="2800" dirty="0" err="1" smtClean="0">
                <a:solidFill>
                  <a:srgbClr val="FF66FF"/>
                </a:solidFill>
              </a:rPr>
              <a:t>isokinetic</a:t>
            </a:r>
            <a:r>
              <a:rPr lang="en-US" sz="2800" dirty="0" smtClean="0">
                <a:solidFill>
                  <a:schemeClr val="bg1"/>
                </a:solidFill>
              </a:rPr>
              <a:t> </a:t>
            </a:r>
            <a:r>
              <a:rPr lang="en-US" sz="2800" dirty="0" smtClean="0">
                <a:solidFill>
                  <a:srgbClr val="FF66FF"/>
                </a:solidFill>
              </a:rPr>
              <a:t>contractions </a:t>
            </a:r>
            <a:r>
              <a:rPr lang="en-US" sz="2800" dirty="0" smtClean="0">
                <a:solidFill>
                  <a:schemeClr val="bg1"/>
                </a:solidFill>
              </a:rPr>
              <a:t>allowing for a fixed amount of resistance throughout  the movement.</a:t>
            </a:r>
          </a:p>
          <a:p>
            <a:r>
              <a:rPr lang="en-US" sz="2800" dirty="0" smtClean="0">
                <a:solidFill>
                  <a:schemeClr val="bg1"/>
                </a:solidFill>
              </a:rPr>
              <a:t>It also makes it possible for the athlete to perform </a:t>
            </a:r>
            <a:r>
              <a:rPr lang="en-US" sz="2800" dirty="0" smtClean="0">
                <a:solidFill>
                  <a:srgbClr val="FF66FF"/>
                </a:solidFill>
              </a:rPr>
              <a:t>strength</a:t>
            </a:r>
            <a:r>
              <a:rPr lang="en-US" sz="2800" dirty="0" smtClean="0">
                <a:solidFill>
                  <a:schemeClr val="bg1"/>
                </a:solidFill>
              </a:rPr>
              <a:t> </a:t>
            </a:r>
            <a:r>
              <a:rPr lang="en-US" sz="2800" dirty="0" smtClean="0">
                <a:solidFill>
                  <a:srgbClr val="FF66FF"/>
                </a:solidFill>
              </a:rPr>
              <a:t>training </a:t>
            </a:r>
            <a:r>
              <a:rPr lang="en-US" sz="2800" dirty="0" smtClean="0">
                <a:solidFill>
                  <a:schemeClr val="bg1"/>
                </a:solidFill>
              </a:rPr>
              <a:t>and </a:t>
            </a:r>
            <a:r>
              <a:rPr lang="en-US" sz="2800" dirty="0" smtClean="0">
                <a:solidFill>
                  <a:srgbClr val="FF66FF"/>
                </a:solidFill>
              </a:rPr>
              <a:t>cardiovascular training </a:t>
            </a:r>
            <a:r>
              <a:rPr lang="en-US" sz="2800" dirty="0" smtClean="0">
                <a:solidFill>
                  <a:schemeClr val="bg1"/>
                </a:solidFill>
              </a:rPr>
              <a:t>at the </a:t>
            </a:r>
            <a:r>
              <a:rPr lang="en-US" sz="2800" dirty="0" smtClean="0">
                <a:solidFill>
                  <a:srgbClr val="FF66FF"/>
                </a:solidFill>
              </a:rPr>
              <a:t>same time</a:t>
            </a:r>
            <a:r>
              <a:rPr lang="en-US" sz="2800" dirty="0" smtClean="0">
                <a:solidFill>
                  <a:schemeClr val="bg1"/>
                </a:solidFill>
              </a:rPr>
              <a:t>.</a:t>
            </a:r>
            <a:endParaRPr lang="en-US" sz="2800" dirty="0">
              <a:solidFill>
                <a:schemeClr val="bg1"/>
              </a:solidFill>
            </a:endParaRPr>
          </a:p>
        </p:txBody>
      </p:sp>
      <p:pic>
        <p:nvPicPr>
          <p:cNvPr id="5" name="Picture 2" descr="http://www.mayvillecity.com/uploads/photos/600w/DSC08923.JPG"/>
          <p:cNvPicPr>
            <a:picLocks noChangeAspect="1" noChangeArrowheads="1"/>
          </p:cNvPicPr>
          <p:nvPr/>
        </p:nvPicPr>
        <p:blipFill>
          <a:blip r:embed="rId2" cstate="print"/>
          <a:srcRect/>
          <a:stretch>
            <a:fillRect/>
          </a:stretch>
        </p:blipFill>
        <p:spPr bwMode="auto">
          <a:xfrm>
            <a:off x="2483768" y="2492896"/>
            <a:ext cx="5256584" cy="3942438"/>
          </a:xfrm>
          <a:prstGeom prst="rect">
            <a:avLst/>
          </a:prstGeom>
          <a:noFill/>
        </p:spPr>
      </p:pic>
    </p:spTree>
    <p:extLst>
      <p:ext uri="{BB962C8B-B14F-4D97-AF65-F5344CB8AC3E}">
        <p14:creationId xmlns:p14="http://schemas.microsoft.com/office/powerpoint/2010/main" val="37562626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buNone/>
            </a:pPr>
            <a:r>
              <a:rPr lang="en-US" sz="2400" b="1" u="sng" dirty="0" smtClean="0"/>
              <a:t>Equipment Advances, e.g. swimsuits, golf ball</a:t>
            </a:r>
          </a:p>
          <a:p>
            <a:r>
              <a:rPr lang="en-US" sz="2400" dirty="0" smtClean="0"/>
              <a:t>Significant progress has been made in swimsuit development since the 1980’s – it has reached a stage where questions are being asked about the influence of technology on an athlete’s performance.</a:t>
            </a:r>
          </a:p>
          <a:p>
            <a:r>
              <a:rPr lang="en-US" sz="2400" dirty="0" smtClean="0"/>
              <a:t>1980’s – saw the introduction of light, thin extremely light fitting swimsuits, designed to </a:t>
            </a:r>
            <a:r>
              <a:rPr lang="en-US" sz="2400" dirty="0" err="1" smtClean="0"/>
              <a:t>minimise</a:t>
            </a:r>
            <a:r>
              <a:rPr lang="en-US" sz="2400" dirty="0" smtClean="0"/>
              <a:t> contact area with the water and even repel water.</a:t>
            </a:r>
          </a:p>
          <a:p>
            <a:endParaRPr lang="en-US" dirty="0"/>
          </a:p>
        </p:txBody>
      </p:sp>
      <p:pic>
        <p:nvPicPr>
          <p:cNvPr id="3074" name="Picture 2" descr="http://www.google.com.au/url?source=imgres&amp;ct=img&amp;q=http://www.clevelandleader.com/files/8892-2.JPG&amp;ei=Utj9S6mfGtCLkAXvieGlDQ&amp;sa=X&amp;oi=image_landing_page_redirect&amp;ct=legacy&amp;usg=AFQjCNFqotk1Q3NqLDmTbtTk5jx9axsabw"/>
          <p:cNvPicPr>
            <a:picLocks noChangeAspect="1" noChangeArrowheads="1"/>
          </p:cNvPicPr>
          <p:nvPr/>
        </p:nvPicPr>
        <p:blipFill>
          <a:blip r:embed="rId2" cstate="print"/>
          <a:srcRect/>
          <a:stretch>
            <a:fillRect/>
          </a:stretch>
        </p:blipFill>
        <p:spPr bwMode="auto">
          <a:xfrm>
            <a:off x="4500562" y="3000372"/>
            <a:ext cx="2786082" cy="2233066"/>
          </a:xfrm>
          <a:prstGeom prst="rect">
            <a:avLst/>
          </a:prstGeom>
          <a:noFill/>
        </p:spPr>
      </p:pic>
    </p:spTree>
    <p:extLst>
      <p:ext uri="{BB962C8B-B14F-4D97-AF65-F5344CB8AC3E}">
        <p14:creationId xmlns:p14="http://schemas.microsoft.com/office/powerpoint/2010/main" val="10704750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r>
              <a:rPr lang="en-US" sz="2400" dirty="0" smtClean="0"/>
              <a:t>1992 – After the Olympics, contrasting stripes were printed onto close fitting swimsuits to generate two currents: one slow, one fast. When the fast and slow currents interact, vertical vortexes or spirals are formed, resulting in the increased speed of water flow.</a:t>
            </a:r>
          </a:p>
          <a:p>
            <a:r>
              <a:rPr lang="en-US" sz="2400" dirty="0" smtClean="0"/>
              <a:t>2000 Olympics, swimsuit designers had created a swimsuit that imitated the skin of a shark. The cut and seams on the suit were designed to cover the whole body without impeding the swimmer. Body scanning took measurements to design individual suits which improved streamlining.</a:t>
            </a:r>
            <a:endParaRPr lang="en-US" sz="2400" dirty="0"/>
          </a:p>
        </p:txBody>
      </p:sp>
    </p:spTree>
    <p:extLst>
      <p:ext uri="{BB962C8B-B14F-4D97-AF65-F5344CB8AC3E}">
        <p14:creationId xmlns:p14="http://schemas.microsoft.com/office/powerpoint/2010/main" val="40087727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400" dirty="0" smtClean="0"/>
              <a:t>The most recent developments have produced widespread calls for the banning of high tech swimwear. </a:t>
            </a:r>
          </a:p>
          <a:p>
            <a:r>
              <a:rPr lang="en-US" sz="2400" dirty="0" smtClean="0"/>
              <a:t>The </a:t>
            </a:r>
            <a:r>
              <a:rPr lang="en-US" sz="2400" dirty="0" err="1" smtClean="0"/>
              <a:t>speedo</a:t>
            </a:r>
            <a:r>
              <a:rPr lang="en-US" sz="2400" dirty="0" smtClean="0"/>
              <a:t> LZR exponentially increased this and more recently at the 2009 World Championships a new range of suits by Adidas, Arena and Jacked saw an unprecedented 46 world records broke.</a:t>
            </a:r>
            <a:endParaRPr lang="en-US" sz="2400" dirty="0"/>
          </a:p>
        </p:txBody>
      </p:sp>
      <p:pic>
        <p:nvPicPr>
          <p:cNvPr id="143362" name="Picture 2" descr="The men's 100m freestyle swimmers start. AAP Image/Julian Smith">
            <a:hlinkClick r:id="rId2"/>
          </p:cNvPr>
          <p:cNvPicPr>
            <a:picLocks noChangeAspect="1" noChangeArrowheads="1"/>
          </p:cNvPicPr>
          <p:nvPr/>
        </p:nvPicPr>
        <p:blipFill>
          <a:blip r:embed="rId3" cstate="print"/>
          <a:srcRect/>
          <a:stretch>
            <a:fillRect/>
          </a:stretch>
        </p:blipFill>
        <p:spPr bwMode="auto">
          <a:xfrm>
            <a:off x="4071934" y="3571876"/>
            <a:ext cx="2857500" cy="1876425"/>
          </a:xfrm>
          <a:prstGeom prst="rect">
            <a:avLst/>
          </a:prstGeom>
          <a:noFill/>
        </p:spPr>
      </p:pic>
    </p:spTree>
    <p:extLst>
      <p:ext uri="{BB962C8B-B14F-4D97-AF65-F5344CB8AC3E}">
        <p14:creationId xmlns:p14="http://schemas.microsoft.com/office/powerpoint/2010/main" val="112731584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normAutofit/>
          </a:bodyPr>
          <a:lstStyle/>
          <a:p>
            <a:r>
              <a:rPr lang="en-US" sz="2400" dirty="0" smtClean="0"/>
              <a:t>The new swimsuits are made from a special ultra-lightweight water repellent material that, through compression, reduces skin vibration and offers low drag friction while improving buoyancy. Internal </a:t>
            </a:r>
            <a:r>
              <a:rPr lang="en-US" sz="2400" dirty="0" err="1" smtClean="0"/>
              <a:t>stabiliser</a:t>
            </a:r>
            <a:r>
              <a:rPr lang="en-US" sz="2400" dirty="0" smtClean="0"/>
              <a:t> supports hold the swimmer in the best position in the water and overall the design </a:t>
            </a:r>
            <a:r>
              <a:rPr lang="en-US" sz="2400" dirty="0" err="1" smtClean="0"/>
              <a:t>optimises</a:t>
            </a:r>
            <a:r>
              <a:rPr lang="en-US" sz="2400" dirty="0" smtClean="0"/>
              <a:t> the shape of the swimmer.</a:t>
            </a:r>
          </a:p>
          <a:p>
            <a:r>
              <a:rPr lang="en-US" sz="2400" dirty="0" smtClean="0"/>
              <a:t>As of January 2010 these suits will be restricted  by the issuing of new rules that restrict body coverage, buoyancy levels and the actual materials used.</a:t>
            </a:r>
            <a:endParaRPr lang="en-US" sz="2400" dirty="0"/>
          </a:p>
        </p:txBody>
      </p:sp>
      <p:pic>
        <p:nvPicPr>
          <p:cNvPr id="146434" name="Picture 2" descr="http://www.google.com.au/url?source=imgres&amp;ct=img&amp;q=http://www.exposay.com/celebrity-photos/stephanie-rice-2008-olympic-games-day-4-swimming-1mfGPF.jpg&amp;ei=O-T9S9LAEtGHkQXhwqCKDQ&amp;sa=X&amp;oi=image_landing_page_redirect&amp;ct=legacy&amp;usg=AFQjCNEtWbd23ljP7ysXUAzmt5r1VDMKfA"/>
          <p:cNvPicPr>
            <a:picLocks noChangeAspect="1" noChangeArrowheads="1"/>
          </p:cNvPicPr>
          <p:nvPr/>
        </p:nvPicPr>
        <p:blipFill>
          <a:blip r:embed="rId2" cstate="print"/>
          <a:srcRect/>
          <a:stretch>
            <a:fillRect/>
          </a:stretch>
        </p:blipFill>
        <p:spPr bwMode="auto">
          <a:xfrm>
            <a:off x="4929190" y="3143248"/>
            <a:ext cx="1643074" cy="1984355"/>
          </a:xfrm>
          <a:prstGeom prst="rect">
            <a:avLst/>
          </a:prstGeom>
          <a:noFill/>
        </p:spPr>
      </p:pic>
    </p:spTree>
    <p:extLst>
      <p:ext uri="{BB962C8B-B14F-4D97-AF65-F5344CB8AC3E}">
        <p14:creationId xmlns:p14="http://schemas.microsoft.com/office/powerpoint/2010/main" val="18806112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r>
              <a:rPr lang="en-US" sz="2400" dirty="0" smtClean="0"/>
              <a:t>The golf ball used today is larger and technology has been able to embed it with the most appropriate number and size of dimples for maximum elevation and distance given the </a:t>
            </a:r>
            <a:r>
              <a:rPr lang="en-US" sz="2400" dirty="0" err="1" smtClean="0"/>
              <a:t>clubhead</a:t>
            </a:r>
            <a:r>
              <a:rPr lang="en-US" sz="2400" dirty="0" smtClean="0"/>
              <a:t> speed applied by the golfer. </a:t>
            </a:r>
          </a:p>
          <a:p>
            <a:r>
              <a:rPr lang="en-US" sz="2400" dirty="0" smtClean="0"/>
              <a:t>Golf balls no longer curve as much as they used to. Players are now able to swing as hard as they like and the ball goes straight to the flag.</a:t>
            </a:r>
            <a:endParaRPr lang="en-US" sz="2400" dirty="0"/>
          </a:p>
        </p:txBody>
      </p:sp>
      <p:pic>
        <p:nvPicPr>
          <p:cNvPr id="145410" name="Picture 2" descr="http://www.google.com.au/url?source=imgres&amp;ct=img&amp;q=http://www.aerospaceweb.org/question/aerodynamics/sports/golf-ball.jpg&amp;ei=j-P9S4XbCdagkQWFneysDQ&amp;sa=X&amp;oi=image_landing_page_redirect&amp;ct=legacy&amp;usg=AFQjCNH52W_5sVc3T-4FeUPPvnfhOdJ1Jg"/>
          <p:cNvPicPr>
            <a:picLocks noChangeAspect="1" noChangeArrowheads="1"/>
          </p:cNvPicPr>
          <p:nvPr/>
        </p:nvPicPr>
        <p:blipFill>
          <a:blip r:embed="rId2" cstate="print"/>
          <a:srcRect/>
          <a:stretch>
            <a:fillRect/>
          </a:stretch>
        </p:blipFill>
        <p:spPr bwMode="auto">
          <a:xfrm>
            <a:off x="1142976" y="3000372"/>
            <a:ext cx="2428892" cy="2428892"/>
          </a:xfrm>
          <a:prstGeom prst="rect">
            <a:avLst/>
          </a:prstGeom>
          <a:noFill/>
        </p:spPr>
      </p:pic>
      <p:pic>
        <p:nvPicPr>
          <p:cNvPr id="145412" name="Picture 4" descr="http://www.google.com.au/url?source=imgres&amp;ct=img&amp;q=http://www.golfequipment365.com/uploaded_images/Golf-Equipment-365-726755.jpg&amp;ei=yeP9S7q3C5GTkAWntuiqDQ&amp;sa=X&amp;oi=image_landing_page_redirect&amp;ct=legacy&amp;usg=AFQjCNEy7H1hQL97YqZ2s-SpTgOCmVqVcQ"/>
          <p:cNvPicPr>
            <a:picLocks noChangeAspect="1" noChangeArrowheads="1"/>
          </p:cNvPicPr>
          <p:nvPr/>
        </p:nvPicPr>
        <p:blipFill>
          <a:blip r:embed="rId3" cstate="print"/>
          <a:srcRect/>
          <a:stretch>
            <a:fillRect/>
          </a:stretch>
        </p:blipFill>
        <p:spPr bwMode="auto">
          <a:xfrm>
            <a:off x="4286248" y="2643182"/>
            <a:ext cx="3071834" cy="2713453"/>
          </a:xfrm>
          <a:prstGeom prst="rect">
            <a:avLst/>
          </a:prstGeom>
          <a:noFill/>
        </p:spPr>
      </p:pic>
    </p:spTree>
    <p:extLst>
      <p:ext uri="{BB962C8B-B14F-4D97-AF65-F5344CB8AC3E}">
        <p14:creationId xmlns:p14="http://schemas.microsoft.com/office/powerpoint/2010/main" val="851159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57166"/>
            <a:ext cx="8229600" cy="5768997"/>
          </a:xfrm>
          <a:prstGeom prst="rect">
            <a:avLst/>
          </a:prstGeom>
        </p:spPr>
        <p:txBody>
          <a:bodyPr>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sz="2800" smtClean="0">
                <a:solidFill>
                  <a:srgbClr val="FF66FF"/>
                </a:solidFill>
              </a:rPr>
              <a:t>Hydraulic  resistance training </a:t>
            </a:r>
            <a:r>
              <a:rPr lang="en-US" sz="2800" smtClean="0">
                <a:solidFill>
                  <a:schemeClr val="bg1"/>
                </a:solidFill>
              </a:rPr>
              <a:t>can also be carried out using a </a:t>
            </a:r>
            <a:r>
              <a:rPr lang="en-US" sz="2800" smtClean="0">
                <a:solidFill>
                  <a:srgbClr val="FF66FF"/>
                </a:solidFill>
              </a:rPr>
              <a:t>swimming pool </a:t>
            </a:r>
            <a:r>
              <a:rPr lang="en-US" sz="2800" smtClean="0">
                <a:solidFill>
                  <a:schemeClr val="bg1"/>
                </a:solidFill>
              </a:rPr>
              <a:t>where each effort is opposed by the density of the water </a:t>
            </a:r>
            <a:r>
              <a:rPr lang="en-US" sz="2800" smtClean="0">
                <a:solidFill>
                  <a:srgbClr val="FF66FF"/>
                </a:solidFill>
              </a:rPr>
              <a:t>(effort is opposed by viscosity)</a:t>
            </a:r>
          </a:p>
          <a:p>
            <a:r>
              <a:rPr lang="en-US" sz="2800" smtClean="0">
                <a:solidFill>
                  <a:schemeClr val="bg1"/>
                </a:solidFill>
              </a:rPr>
              <a:t>Hydraulic machines are very expensive, making access to them limited as many gyms cannot afford them.</a:t>
            </a:r>
          </a:p>
          <a:p>
            <a:pPr>
              <a:buFont typeface="Wingdings 3" pitchFamily="18" charset="2"/>
              <a:buNone/>
            </a:pPr>
            <a:endParaRPr lang="en-US" sz="2800" dirty="0">
              <a:solidFill>
                <a:srgbClr val="FF66FF"/>
              </a:solidFill>
            </a:endParaRPr>
          </a:p>
        </p:txBody>
      </p:sp>
      <p:pic>
        <p:nvPicPr>
          <p:cNvPr id="3" name="Picture 2" descr="http://www.sportstek.net/images/water-training-3.jpg"/>
          <p:cNvPicPr>
            <a:picLocks noChangeAspect="1" noChangeArrowheads="1"/>
          </p:cNvPicPr>
          <p:nvPr/>
        </p:nvPicPr>
        <p:blipFill>
          <a:blip r:embed="rId2" cstate="print"/>
          <a:srcRect/>
          <a:stretch>
            <a:fillRect/>
          </a:stretch>
        </p:blipFill>
        <p:spPr bwMode="auto">
          <a:xfrm>
            <a:off x="385617" y="3501008"/>
            <a:ext cx="2653809" cy="2977030"/>
          </a:xfrm>
          <a:prstGeom prst="rect">
            <a:avLst/>
          </a:prstGeom>
          <a:noFill/>
        </p:spPr>
      </p:pic>
      <p:pic>
        <p:nvPicPr>
          <p:cNvPr id="4" name="Picture 4" descr="http://www.arizonafoothillsmagazine.com/valleygirlblog/wp-content/uploads/water-aerobics-classes2.jpg"/>
          <p:cNvPicPr>
            <a:picLocks noChangeAspect="1" noChangeArrowheads="1"/>
          </p:cNvPicPr>
          <p:nvPr/>
        </p:nvPicPr>
        <p:blipFill>
          <a:blip r:embed="rId3" cstate="print"/>
          <a:srcRect/>
          <a:stretch>
            <a:fillRect/>
          </a:stretch>
        </p:blipFill>
        <p:spPr bwMode="auto">
          <a:xfrm>
            <a:off x="3471652" y="3521612"/>
            <a:ext cx="5072098" cy="2767833"/>
          </a:xfrm>
          <a:prstGeom prst="rect">
            <a:avLst/>
          </a:prstGeom>
          <a:noFill/>
        </p:spPr>
      </p:pic>
    </p:spTree>
    <p:extLst>
      <p:ext uri="{BB962C8B-B14F-4D97-AF65-F5344CB8AC3E}">
        <p14:creationId xmlns:p14="http://schemas.microsoft.com/office/powerpoint/2010/main" val="2181848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Weight Training</a:t>
            </a:r>
            <a:endParaRPr lang="en-AU" dirty="0"/>
          </a:p>
        </p:txBody>
      </p:sp>
      <p:sp>
        <p:nvSpPr>
          <p:cNvPr id="3" name="Content Placeholder 2"/>
          <p:cNvSpPr>
            <a:spLocks noGrp="1"/>
          </p:cNvSpPr>
          <p:nvPr>
            <p:ph idx="1"/>
          </p:nvPr>
        </p:nvSpPr>
        <p:spPr>
          <a:xfrm>
            <a:off x="179512" y="1124744"/>
            <a:ext cx="8784976" cy="4209257"/>
          </a:xfrm>
        </p:spPr>
        <p:txBody>
          <a:bodyPr>
            <a:normAutofit/>
          </a:bodyPr>
          <a:lstStyle/>
          <a:p>
            <a:r>
              <a:rPr lang="en-US" sz="2400" dirty="0">
                <a:solidFill>
                  <a:schemeClr val="bg1"/>
                </a:solidFill>
              </a:rPr>
              <a:t>Weight training is the most common form of strength training for athletes </a:t>
            </a:r>
            <a:r>
              <a:rPr lang="en-US" sz="2400" dirty="0" smtClean="0">
                <a:solidFill>
                  <a:schemeClr val="bg1"/>
                </a:solidFill>
              </a:rPr>
              <a:t>and </a:t>
            </a:r>
            <a:r>
              <a:rPr lang="en-US" sz="2400" dirty="0">
                <a:solidFill>
                  <a:schemeClr val="bg1"/>
                </a:solidFill>
              </a:rPr>
              <a:t>involves </a:t>
            </a:r>
            <a:r>
              <a:rPr lang="en-US" sz="2400" dirty="0">
                <a:solidFill>
                  <a:srgbClr val="FF66FF"/>
                </a:solidFill>
              </a:rPr>
              <a:t>isotonic training.</a:t>
            </a:r>
          </a:p>
          <a:p>
            <a:r>
              <a:rPr lang="en-US" sz="2400" dirty="0">
                <a:solidFill>
                  <a:schemeClr val="bg1"/>
                </a:solidFill>
              </a:rPr>
              <a:t>Weight training involves the manipulation of  reps, sets, tempo, exercise types and weight used to help increase the desired strength, endurance, size and shape.</a:t>
            </a:r>
          </a:p>
          <a:p>
            <a:r>
              <a:rPr lang="en-US" sz="2400" dirty="0">
                <a:solidFill>
                  <a:schemeClr val="bg1"/>
                </a:solidFill>
              </a:rPr>
              <a:t>Exercise completed during weight training involve equipment such as barbells, dumbbells, weight stacks and plates to increase the force of gravity.</a:t>
            </a:r>
          </a:p>
          <a:p>
            <a:r>
              <a:rPr lang="en-US" sz="2400" dirty="0">
                <a:solidFill>
                  <a:schemeClr val="bg1"/>
                </a:solidFill>
              </a:rPr>
              <a:t>Exercises that are isotonic in nature also involve both concentric and eccentric contractions.</a:t>
            </a:r>
          </a:p>
          <a:p>
            <a:endParaRPr lang="en-AU" sz="2400" dirty="0"/>
          </a:p>
        </p:txBody>
      </p:sp>
      <p:pic>
        <p:nvPicPr>
          <p:cNvPr id="4" name="Picture 2" descr="http://daddycatchersrealm.files.wordpress.com/2009/07/weight-training-for-weight-loss.jpg"/>
          <p:cNvPicPr>
            <a:picLocks noChangeAspect="1" noChangeArrowheads="1"/>
          </p:cNvPicPr>
          <p:nvPr/>
        </p:nvPicPr>
        <p:blipFill>
          <a:blip r:embed="rId2" cstate="print"/>
          <a:srcRect/>
          <a:stretch>
            <a:fillRect/>
          </a:stretch>
        </p:blipFill>
        <p:spPr bwMode="auto">
          <a:xfrm>
            <a:off x="4168436" y="4815903"/>
            <a:ext cx="3070568" cy="2037412"/>
          </a:xfrm>
          <a:prstGeom prst="rect">
            <a:avLst/>
          </a:prstGeom>
          <a:noFill/>
        </p:spPr>
      </p:pic>
      <p:pic>
        <p:nvPicPr>
          <p:cNvPr id="5" name="Picture 4" descr="http://atomicathletic.com/store/images/products/little%20samson%20DL.gif"/>
          <p:cNvPicPr>
            <a:picLocks noChangeAspect="1" noChangeArrowheads="1"/>
          </p:cNvPicPr>
          <p:nvPr/>
        </p:nvPicPr>
        <p:blipFill>
          <a:blip r:embed="rId3" cstate="print"/>
          <a:srcRect/>
          <a:stretch>
            <a:fillRect/>
          </a:stretch>
        </p:blipFill>
        <p:spPr bwMode="auto">
          <a:xfrm>
            <a:off x="7380312" y="4907901"/>
            <a:ext cx="1513364" cy="1876572"/>
          </a:xfrm>
          <a:prstGeom prst="rect">
            <a:avLst/>
          </a:prstGeom>
          <a:noFill/>
        </p:spPr>
      </p:pic>
    </p:spTree>
    <p:extLst>
      <p:ext uri="{BB962C8B-B14F-4D97-AF65-F5344CB8AC3E}">
        <p14:creationId xmlns:p14="http://schemas.microsoft.com/office/powerpoint/2010/main" val="797252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Isometric training </a:t>
            </a:r>
            <a:endParaRPr lang="en-AU" dirty="0"/>
          </a:p>
        </p:txBody>
      </p:sp>
      <p:sp>
        <p:nvSpPr>
          <p:cNvPr id="3" name="Content Placeholder 2"/>
          <p:cNvSpPr>
            <a:spLocks noGrp="1"/>
          </p:cNvSpPr>
          <p:nvPr>
            <p:ph idx="1"/>
          </p:nvPr>
        </p:nvSpPr>
        <p:spPr/>
        <p:txBody>
          <a:bodyPr>
            <a:normAutofit/>
          </a:bodyPr>
          <a:lstStyle/>
          <a:p>
            <a:r>
              <a:rPr lang="en-US" sz="2800" dirty="0">
                <a:solidFill>
                  <a:srgbClr val="FF66FF"/>
                </a:solidFill>
              </a:rPr>
              <a:t>Isometric training </a:t>
            </a:r>
            <a:r>
              <a:rPr lang="en-US" sz="2800" dirty="0">
                <a:solidFill>
                  <a:schemeClr val="bg1"/>
                </a:solidFill>
              </a:rPr>
              <a:t>or exercises are those in which the joint angle remains constant and there is no lengthening of the muscle. An example is holding a half-squat position for a period of time.</a:t>
            </a:r>
            <a:endParaRPr lang="en-US" sz="2800" dirty="0">
              <a:solidFill>
                <a:srgbClr val="FF66FF"/>
              </a:solidFill>
            </a:endParaRPr>
          </a:p>
          <a:p>
            <a:endParaRPr lang="en-AU" sz="2800" dirty="0"/>
          </a:p>
        </p:txBody>
      </p:sp>
      <p:pic>
        <p:nvPicPr>
          <p:cNvPr id="4" name="Picture 2" descr="http://www.defrancostraining.com/ask_joe/images/pics/rachel-squatting.jpg"/>
          <p:cNvPicPr>
            <a:picLocks noChangeAspect="1" noChangeArrowheads="1"/>
          </p:cNvPicPr>
          <p:nvPr/>
        </p:nvPicPr>
        <p:blipFill>
          <a:blip r:embed="rId3" cstate="print"/>
          <a:srcRect/>
          <a:stretch>
            <a:fillRect/>
          </a:stretch>
        </p:blipFill>
        <p:spPr bwMode="auto">
          <a:xfrm>
            <a:off x="6611950" y="3645024"/>
            <a:ext cx="2532049" cy="3376065"/>
          </a:xfrm>
          <a:prstGeom prst="rect">
            <a:avLst/>
          </a:prstGeom>
          <a:noFill/>
        </p:spPr>
      </p:pic>
    </p:spTree>
    <p:extLst>
      <p:ext uri="{BB962C8B-B14F-4D97-AF65-F5344CB8AC3E}">
        <p14:creationId xmlns:p14="http://schemas.microsoft.com/office/powerpoint/2010/main" val="324164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14290"/>
            <a:ext cx="8229600" cy="6643710"/>
          </a:xfrm>
          <a:prstGeom prst="rect">
            <a:avLst/>
          </a:prstGeom>
        </p:spPr>
        <p:txBody>
          <a:bodyPr>
            <a:noAutofit/>
            <a:scene3d>
              <a:camera prst="orthographicFront"/>
              <a:lightRig rig="balanced" dir="t">
                <a:rot lat="0" lon="0" rev="2100000"/>
              </a:lightRig>
            </a:scene3d>
            <a:sp3d extrusionH="57150" prstMaterial="metal">
              <a:bevelT w="38100" h="25400"/>
              <a:contourClr>
                <a:schemeClr val="bg2"/>
              </a:contourClr>
            </a:sp3d>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sz="2400" dirty="0" smtClean="0">
                <a:ln w="50800"/>
                <a:solidFill>
                  <a:schemeClr val="bg1">
                    <a:shade val="50000"/>
                  </a:schemeClr>
                </a:solidFill>
                <a:ea typeface="Adobe Fangsong Std R" pitchFamily="18" charset="-128"/>
              </a:rPr>
              <a:t>Studies have shown that </a:t>
            </a:r>
            <a:r>
              <a:rPr lang="en-US" sz="2400" u="sng" dirty="0" smtClean="0">
                <a:ln w="50800"/>
                <a:solidFill>
                  <a:schemeClr val="bg1">
                    <a:shade val="50000"/>
                  </a:schemeClr>
                </a:solidFill>
                <a:ea typeface="Adobe Fangsong Std R" pitchFamily="18" charset="-128"/>
              </a:rPr>
              <a:t>isometric strength training increases maximum strength </a:t>
            </a:r>
            <a:r>
              <a:rPr lang="en-US" sz="2400" dirty="0" smtClean="0">
                <a:ln w="50800"/>
                <a:solidFill>
                  <a:schemeClr val="bg1">
                    <a:shade val="50000"/>
                  </a:schemeClr>
                </a:solidFill>
                <a:ea typeface="Adobe Fangsong Std R" pitchFamily="18" charset="-128"/>
              </a:rPr>
              <a:t>by </a:t>
            </a:r>
            <a:r>
              <a:rPr lang="en-US" sz="2400" u="sng" dirty="0" smtClean="0">
                <a:ln w="50800"/>
                <a:solidFill>
                  <a:schemeClr val="bg1">
                    <a:shade val="50000"/>
                  </a:schemeClr>
                </a:solidFill>
                <a:ea typeface="Adobe Fangsong Std R" pitchFamily="18" charset="-128"/>
              </a:rPr>
              <a:t>5% per week </a:t>
            </a:r>
            <a:r>
              <a:rPr lang="en-US" sz="2400" dirty="0" smtClean="0">
                <a:ln w="50800"/>
                <a:solidFill>
                  <a:schemeClr val="bg1">
                    <a:shade val="50000"/>
                  </a:schemeClr>
                </a:solidFill>
                <a:ea typeface="Adobe Fangsong Std R" pitchFamily="18" charset="-128"/>
              </a:rPr>
              <a:t>by </a:t>
            </a:r>
            <a:r>
              <a:rPr lang="en-US" sz="2400" dirty="0" err="1" smtClean="0">
                <a:ln w="50800"/>
                <a:solidFill>
                  <a:schemeClr val="bg1">
                    <a:shade val="50000"/>
                  </a:schemeClr>
                </a:solidFill>
                <a:ea typeface="Adobe Fangsong Std R" pitchFamily="18" charset="-128"/>
              </a:rPr>
              <a:t>isometrically</a:t>
            </a:r>
            <a:r>
              <a:rPr lang="en-US" sz="2400" dirty="0" smtClean="0">
                <a:ln w="50800"/>
                <a:solidFill>
                  <a:schemeClr val="bg1">
                    <a:shade val="50000"/>
                  </a:schemeClr>
                </a:solidFill>
                <a:ea typeface="Adobe Fangsong Std R" pitchFamily="18" charset="-128"/>
              </a:rPr>
              <a:t> </a:t>
            </a:r>
            <a:r>
              <a:rPr lang="en-US" sz="2400" u="sng" dirty="0" smtClean="0">
                <a:ln w="50800"/>
                <a:solidFill>
                  <a:schemeClr val="bg1">
                    <a:shade val="50000"/>
                  </a:schemeClr>
                </a:solidFill>
                <a:ea typeface="Adobe Fangsong Std R" pitchFamily="18" charset="-128"/>
              </a:rPr>
              <a:t>contracting</a:t>
            </a:r>
            <a:r>
              <a:rPr lang="en-US" sz="2400" dirty="0" smtClean="0">
                <a:ln w="50800"/>
                <a:solidFill>
                  <a:schemeClr val="bg1">
                    <a:shade val="50000"/>
                  </a:schemeClr>
                </a:solidFill>
                <a:ea typeface="Adobe Fangsong Std R" pitchFamily="18" charset="-128"/>
              </a:rPr>
              <a:t> a </a:t>
            </a:r>
            <a:r>
              <a:rPr lang="en-US" sz="2400" u="sng" dirty="0" smtClean="0">
                <a:ln w="50800"/>
                <a:solidFill>
                  <a:schemeClr val="bg1">
                    <a:shade val="50000"/>
                  </a:schemeClr>
                </a:solidFill>
                <a:ea typeface="Adobe Fangsong Std R" pitchFamily="18" charset="-128"/>
              </a:rPr>
              <a:t>muscle group </a:t>
            </a:r>
            <a:r>
              <a:rPr lang="en-US" sz="2400" dirty="0" smtClean="0">
                <a:ln w="50800"/>
                <a:solidFill>
                  <a:schemeClr val="bg1">
                    <a:shade val="50000"/>
                  </a:schemeClr>
                </a:solidFill>
                <a:ea typeface="Adobe Fangsong Std R" pitchFamily="18" charset="-128"/>
              </a:rPr>
              <a:t>for </a:t>
            </a:r>
            <a:r>
              <a:rPr lang="en-US" sz="2400" u="sng" dirty="0" smtClean="0">
                <a:ln w="50800"/>
                <a:solidFill>
                  <a:schemeClr val="bg1">
                    <a:shade val="50000"/>
                  </a:schemeClr>
                </a:solidFill>
                <a:ea typeface="Adobe Fangsong Std R" pitchFamily="18" charset="-128"/>
              </a:rPr>
              <a:t>6 seconds </a:t>
            </a:r>
            <a:r>
              <a:rPr lang="en-US" sz="2400" dirty="0" smtClean="0">
                <a:ln w="50800"/>
                <a:solidFill>
                  <a:schemeClr val="bg1">
                    <a:shade val="50000"/>
                  </a:schemeClr>
                </a:solidFill>
                <a:ea typeface="Adobe Fangsong Std R" pitchFamily="18" charset="-128"/>
              </a:rPr>
              <a:t>once per day over 5 days per week. Repeating the contraction 5-10 times per day produced greater strength gains.</a:t>
            </a:r>
          </a:p>
          <a:p>
            <a:r>
              <a:rPr lang="en-US" sz="2400" dirty="0" smtClean="0">
                <a:ln w="50800"/>
                <a:solidFill>
                  <a:schemeClr val="bg1">
                    <a:shade val="50000"/>
                  </a:schemeClr>
                </a:solidFill>
                <a:ea typeface="Adobe Fangsong Std R" pitchFamily="18" charset="-128"/>
              </a:rPr>
              <a:t>Isometric exercises can be performed anywhere as equipment is not required. Isometric Strength training may incorporate the use of free-weights and pin-loaded weights by holding the muscular contraction at a fixed point, for example holding a squat at the concentric phase of the movement.</a:t>
            </a:r>
          </a:p>
          <a:p>
            <a:r>
              <a:rPr lang="en-US" sz="2400" dirty="0" smtClean="0">
                <a:ln w="50800"/>
                <a:solidFill>
                  <a:schemeClr val="bg1">
                    <a:shade val="50000"/>
                  </a:schemeClr>
                </a:solidFill>
                <a:ea typeface="Adobe Fangsong Std R" pitchFamily="18" charset="-128"/>
              </a:rPr>
              <a:t>Because static contractions rarely occur in sporting events this type of strength training is unsuitable.</a:t>
            </a:r>
          </a:p>
          <a:p>
            <a:r>
              <a:rPr lang="en-US" sz="2400" dirty="0" smtClean="0">
                <a:ln w="50800"/>
                <a:solidFill>
                  <a:schemeClr val="bg1">
                    <a:shade val="50000"/>
                  </a:schemeClr>
                </a:solidFill>
                <a:ea typeface="Adobe Fangsong Std R" pitchFamily="18" charset="-128"/>
              </a:rPr>
              <a:t>BUT isometric training is a very useful                      rehabilitation tool.</a:t>
            </a:r>
            <a:endParaRPr lang="en-US" sz="2400" dirty="0">
              <a:ln w="50800"/>
              <a:solidFill>
                <a:schemeClr val="bg1">
                  <a:shade val="50000"/>
                </a:schemeClr>
              </a:solidFill>
              <a:ea typeface="Adobe Fangsong Std R" pitchFamily="18" charset="-128"/>
            </a:endParaRPr>
          </a:p>
        </p:txBody>
      </p:sp>
      <p:pic>
        <p:nvPicPr>
          <p:cNvPr id="3" name="Picture 2" descr="http://www.bullyxtreme.net/images/isometric-v-hold-woman.jpg"/>
          <p:cNvPicPr>
            <a:picLocks noChangeAspect="1" noChangeArrowheads="1"/>
          </p:cNvPicPr>
          <p:nvPr/>
        </p:nvPicPr>
        <p:blipFill>
          <a:blip r:embed="rId2" cstate="print"/>
          <a:srcRect/>
          <a:stretch>
            <a:fillRect/>
          </a:stretch>
        </p:blipFill>
        <p:spPr bwMode="auto">
          <a:xfrm>
            <a:off x="6096000" y="4524375"/>
            <a:ext cx="3048000" cy="2333625"/>
          </a:xfrm>
          <a:prstGeom prst="rect">
            <a:avLst/>
          </a:prstGeom>
          <a:noFill/>
        </p:spPr>
      </p:pic>
    </p:spTree>
    <p:extLst>
      <p:ext uri="{BB962C8B-B14F-4D97-AF65-F5344CB8AC3E}">
        <p14:creationId xmlns:p14="http://schemas.microsoft.com/office/powerpoint/2010/main" val="1858357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lstStyle/>
          <a:p>
            <a:pPr marL="0" lvl="0" indent="0">
              <a:buNone/>
            </a:pPr>
            <a:r>
              <a:rPr lang="en-AU" dirty="0" smtClean="0"/>
              <a:t>Aerobic </a:t>
            </a:r>
            <a:r>
              <a:rPr lang="en-AU" dirty="0"/>
              <a:t>training</a:t>
            </a:r>
          </a:p>
          <a:p>
            <a:pPr lvl="0">
              <a:buFont typeface="Calibri" pitchFamily="34" charset="0"/>
              <a:buChar char="-"/>
            </a:pPr>
            <a:r>
              <a:rPr lang="en-AU" dirty="0"/>
              <a:t>continuous/uniform</a:t>
            </a:r>
          </a:p>
          <a:p>
            <a:pPr lvl="0">
              <a:buFont typeface="Calibri" pitchFamily="34" charset="0"/>
              <a:buChar char="-"/>
            </a:pPr>
            <a:r>
              <a:rPr lang="en-AU" dirty="0"/>
              <a:t>fartlek</a:t>
            </a:r>
          </a:p>
          <a:p>
            <a:pPr lvl="0">
              <a:buFont typeface="Calibri" pitchFamily="34" charset="0"/>
              <a:buChar char="-"/>
            </a:pPr>
            <a:r>
              <a:rPr lang="en-AU" dirty="0"/>
              <a:t>long interval</a:t>
            </a:r>
          </a:p>
          <a:p>
            <a:endParaRPr lang="en-AU" dirty="0"/>
          </a:p>
        </p:txBody>
      </p:sp>
      <p:sp>
        <p:nvSpPr>
          <p:cNvPr id="6" name="Content Placeholder 5"/>
          <p:cNvSpPr>
            <a:spLocks noGrp="1"/>
          </p:cNvSpPr>
          <p:nvPr>
            <p:ph sz="quarter" idx="14"/>
          </p:nvPr>
        </p:nvSpPr>
        <p:spPr/>
        <p:txBody>
          <a:bodyPr/>
          <a:lstStyle/>
          <a:p>
            <a:endParaRPr lang="en-AU"/>
          </a:p>
        </p:txBody>
      </p:sp>
    </p:spTree>
    <p:extLst>
      <p:ext uri="{BB962C8B-B14F-4D97-AF65-F5344CB8AC3E}">
        <p14:creationId xmlns:p14="http://schemas.microsoft.com/office/powerpoint/2010/main" val="229257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How do athletes train for improved performance?</a:t>
            </a:r>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79802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Aerobic training</a:t>
            </a:r>
            <a:endParaRPr lang="en-AU" dirty="0"/>
          </a:p>
        </p:txBody>
      </p:sp>
      <p:sp>
        <p:nvSpPr>
          <p:cNvPr id="3" name="Content Placeholder 2"/>
          <p:cNvSpPr>
            <a:spLocks noGrp="1"/>
          </p:cNvSpPr>
          <p:nvPr>
            <p:ph idx="1"/>
          </p:nvPr>
        </p:nvSpPr>
        <p:spPr/>
        <p:txBody>
          <a:bodyPr>
            <a:normAutofit/>
          </a:bodyPr>
          <a:lstStyle/>
          <a:p>
            <a:r>
              <a:rPr lang="en-AU" sz="2400" dirty="0" smtClean="0">
                <a:solidFill>
                  <a:schemeClr val="bg1"/>
                </a:solidFill>
              </a:rPr>
              <a:t>Aerobic capacity will be improved by a training program that is designed to progressively overload the cardiovascular and respiratory systems. </a:t>
            </a:r>
          </a:p>
          <a:p>
            <a:r>
              <a:rPr lang="en-AU" sz="2400" dirty="0" smtClean="0">
                <a:solidFill>
                  <a:schemeClr val="bg1"/>
                </a:solidFill>
              </a:rPr>
              <a:t>The program should be specific to the sport or event, that is, runners run and swimmers swim.</a:t>
            </a:r>
          </a:p>
          <a:p>
            <a:r>
              <a:rPr lang="en-AU" sz="2400" dirty="0" smtClean="0">
                <a:solidFill>
                  <a:schemeClr val="bg1"/>
                </a:solidFill>
              </a:rPr>
              <a:t>Types of aerobic training include</a:t>
            </a:r>
          </a:p>
          <a:p>
            <a:pPr lvl="1"/>
            <a:r>
              <a:rPr lang="en-AU" sz="1800" dirty="0" smtClean="0">
                <a:solidFill>
                  <a:schemeClr val="bg1"/>
                </a:solidFill>
              </a:rPr>
              <a:t>Continuous/uniform training</a:t>
            </a:r>
          </a:p>
          <a:p>
            <a:pPr lvl="1"/>
            <a:r>
              <a:rPr lang="en-AU" sz="1800" dirty="0" smtClean="0">
                <a:solidFill>
                  <a:schemeClr val="bg1"/>
                </a:solidFill>
              </a:rPr>
              <a:t>Fartlek training</a:t>
            </a:r>
          </a:p>
          <a:p>
            <a:pPr lvl="1"/>
            <a:r>
              <a:rPr lang="en-AU" sz="1800" dirty="0" smtClean="0">
                <a:solidFill>
                  <a:schemeClr val="bg1"/>
                </a:solidFill>
              </a:rPr>
              <a:t>Long interval training</a:t>
            </a:r>
            <a:endParaRPr lang="en-AU" sz="1800" dirty="0">
              <a:solidFill>
                <a:schemeClr val="bg1"/>
              </a:solidFill>
            </a:endParaRPr>
          </a:p>
        </p:txBody>
      </p:sp>
    </p:spTree>
    <p:extLst>
      <p:ext uri="{BB962C8B-B14F-4D97-AF65-F5344CB8AC3E}">
        <p14:creationId xmlns:p14="http://schemas.microsoft.com/office/powerpoint/2010/main" val="2383987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Continuous/ _ _ _ _ _ _ _ _</a:t>
            </a:r>
            <a:endParaRPr lang="en-AU" dirty="0"/>
          </a:p>
        </p:txBody>
      </p:sp>
      <p:sp>
        <p:nvSpPr>
          <p:cNvPr id="3" name="Content Placeholder 2"/>
          <p:cNvSpPr>
            <a:spLocks noGrp="1"/>
          </p:cNvSpPr>
          <p:nvPr>
            <p:ph idx="1"/>
          </p:nvPr>
        </p:nvSpPr>
        <p:spPr/>
        <p:txBody>
          <a:bodyPr/>
          <a:lstStyle/>
          <a:p>
            <a:r>
              <a:rPr lang="en-AU" dirty="0" smtClean="0">
                <a:solidFill>
                  <a:schemeClr val="bg1"/>
                </a:solidFill>
              </a:rPr>
              <a:t>Continuous/uniform training is long, slow distance training (running, swimming or cycling). </a:t>
            </a:r>
          </a:p>
          <a:p>
            <a:r>
              <a:rPr lang="en-AU" dirty="0">
                <a:solidFill>
                  <a:schemeClr val="bg1"/>
                </a:solidFill>
              </a:rPr>
              <a:t>Continuous/uniform training involves sustained, low-intensity exercise at a steady rate, without the use of rest breaks.</a:t>
            </a:r>
          </a:p>
          <a:p>
            <a:r>
              <a:rPr lang="en-AU" dirty="0">
                <a:solidFill>
                  <a:schemeClr val="bg1"/>
                </a:solidFill>
              </a:rPr>
              <a:t>This type of training develops the endurance of the respiratory and cardiovascular system rather than speed</a:t>
            </a:r>
            <a:r>
              <a:rPr lang="en-AU" dirty="0" smtClean="0">
                <a:solidFill>
                  <a:schemeClr val="bg1"/>
                </a:solidFill>
              </a:rPr>
              <a:t>.</a:t>
            </a:r>
          </a:p>
          <a:p>
            <a:r>
              <a:rPr lang="en-AU" dirty="0">
                <a:solidFill>
                  <a:schemeClr val="bg1"/>
                </a:solidFill>
              </a:rPr>
              <a:t>When completing this type of </a:t>
            </a:r>
            <a:r>
              <a:rPr lang="en-AU" dirty="0" smtClean="0">
                <a:solidFill>
                  <a:schemeClr val="bg1"/>
                </a:solidFill>
              </a:rPr>
              <a:t>                                                       training</a:t>
            </a:r>
            <a:r>
              <a:rPr lang="en-AU" dirty="0">
                <a:solidFill>
                  <a:schemeClr val="bg1"/>
                </a:solidFill>
              </a:rPr>
              <a:t>, the athlete is required </a:t>
            </a:r>
            <a:r>
              <a:rPr lang="en-AU" dirty="0" smtClean="0">
                <a:solidFill>
                  <a:schemeClr val="bg1"/>
                </a:solidFill>
              </a:rPr>
              <a:t>                                                                                    to </a:t>
            </a:r>
            <a:r>
              <a:rPr lang="en-AU" dirty="0">
                <a:solidFill>
                  <a:schemeClr val="bg1"/>
                </a:solidFill>
              </a:rPr>
              <a:t>work in the ‘steady state’ </a:t>
            </a:r>
            <a:r>
              <a:rPr lang="en-AU" dirty="0" smtClean="0">
                <a:solidFill>
                  <a:schemeClr val="bg1"/>
                </a:solidFill>
              </a:rPr>
              <a:t>                                                                                       zone</a:t>
            </a:r>
            <a:r>
              <a:rPr lang="en-AU" dirty="0">
                <a:solidFill>
                  <a:schemeClr val="bg1"/>
                </a:solidFill>
              </a:rPr>
              <a:t>, which is approximately </a:t>
            </a:r>
            <a:r>
              <a:rPr lang="en-AU" dirty="0" smtClean="0">
                <a:solidFill>
                  <a:schemeClr val="bg1"/>
                </a:solidFill>
              </a:rPr>
              <a:t>                                                                              70-75</a:t>
            </a:r>
            <a:r>
              <a:rPr lang="en-AU" dirty="0">
                <a:solidFill>
                  <a:schemeClr val="bg1"/>
                </a:solidFill>
              </a:rPr>
              <a:t>% of MHR.</a:t>
            </a:r>
          </a:p>
          <a:p>
            <a:endParaRPr lang="en-AU" dirty="0">
              <a:solidFill>
                <a:schemeClr val="bg1"/>
              </a:solidFill>
            </a:endParaRPr>
          </a:p>
          <a:p>
            <a:endParaRPr lang="en-AU" dirty="0"/>
          </a:p>
        </p:txBody>
      </p:sp>
      <p:pic>
        <p:nvPicPr>
          <p:cNvPr id="4" name="Picture 2" descr="http://www.charlespoliquin.com/Portals/0/overweightCard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199" y="3789040"/>
            <a:ext cx="4706801" cy="332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08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76672"/>
            <a:ext cx="7772400" cy="4857329"/>
          </a:xfrm>
        </p:spPr>
        <p:txBody>
          <a:bodyPr/>
          <a:lstStyle/>
          <a:p>
            <a:endParaRPr lang="en-AU" dirty="0">
              <a:solidFill>
                <a:schemeClr val="bg1"/>
              </a:solidFill>
            </a:endParaRPr>
          </a:p>
          <a:p>
            <a:endParaRPr lang="en-AU" dirty="0"/>
          </a:p>
        </p:txBody>
      </p:sp>
      <p:sp>
        <p:nvSpPr>
          <p:cNvPr id="4" name="Content Placeholder 2"/>
          <p:cNvSpPr txBox="1">
            <a:spLocks/>
          </p:cNvSpPr>
          <p:nvPr/>
        </p:nvSpPr>
        <p:spPr>
          <a:xfrm>
            <a:off x="395536" y="188640"/>
            <a:ext cx="8229600" cy="5721499"/>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AU" dirty="0" smtClean="0">
                <a:solidFill>
                  <a:schemeClr val="bg1"/>
                </a:solidFill>
              </a:rPr>
              <a:t>High intensity continuous training has been shown to improve lactate tolerance and VO</a:t>
            </a:r>
            <a:r>
              <a:rPr lang="en-AU" sz="2400" dirty="0" smtClean="0">
                <a:solidFill>
                  <a:schemeClr val="bg1"/>
                </a:solidFill>
              </a:rPr>
              <a:t>2 </a:t>
            </a:r>
            <a:r>
              <a:rPr lang="en-AU" dirty="0" smtClean="0">
                <a:solidFill>
                  <a:schemeClr val="bg1"/>
                </a:solidFill>
              </a:rPr>
              <a:t>max. This intensity level varies from athlete to athlete, but is approximately working at 90%+ of MHR. Work rates equal to or slightly above the </a:t>
            </a:r>
            <a:r>
              <a:rPr lang="en-AU" dirty="0" smtClean="0">
                <a:solidFill>
                  <a:srgbClr val="92D050"/>
                </a:solidFill>
              </a:rPr>
              <a:t>lactate threshold (LT2) </a:t>
            </a:r>
            <a:r>
              <a:rPr lang="en-AU" dirty="0" smtClean="0">
                <a:solidFill>
                  <a:schemeClr val="bg1"/>
                </a:solidFill>
              </a:rPr>
              <a:t>produce the best results. </a:t>
            </a:r>
          </a:p>
          <a:p>
            <a:endParaRPr lang="en-AU" dirty="0" smtClean="0">
              <a:solidFill>
                <a:schemeClr val="bg1"/>
              </a:solidFill>
            </a:endParaRPr>
          </a:p>
          <a:p>
            <a:r>
              <a:rPr lang="en-AU" dirty="0" smtClean="0">
                <a:solidFill>
                  <a:schemeClr val="bg1"/>
                </a:solidFill>
              </a:rPr>
              <a:t>The duration of the training session depends on the fitness of the athlete, but should be for approximately 25-50minutes for best results.</a:t>
            </a:r>
            <a:endParaRPr lang="en-AU" dirty="0">
              <a:solidFill>
                <a:schemeClr val="bg1"/>
              </a:solidFill>
            </a:endParaRPr>
          </a:p>
          <a:p>
            <a:endParaRPr lang="en-AU" dirty="0" smtClean="0">
              <a:solidFill>
                <a:schemeClr val="bg1"/>
              </a:solidFill>
            </a:endParaRPr>
          </a:p>
          <a:p>
            <a:r>
              <a:rPr lang="en-AU" dirty="0" smtClean="0">
                <a:solidFill>
                  <a:schemeClr val="bg1"/>
                </a:solidFill>
              </a:rPr>
              <a:t>Continuous training involves working for longer than is the case in the performance or competition, and at a uniform intensity.</a:t>
            </a:r>
          </a:p>
          <a:p>
            <a:endParaRPr lang="en-AU" dirty="0">
              <a:solidFill>
                <a:schemeClr val="bg1"/>
              </a:solidFill>
            </a:endParaRPr>
          </a:p>
          <a:p>
            <a:r>
              <a:rPr lang="en-AU" dirty="0" smtClean="0">
                <a:solidFill>
                  <a:schemeClr val="bg1"/>
                </a:solidFill>
              </a:rPr>
              <a:t>Remember, when training, more is not always better!!</a:t>
            </a:r>
          </a:p>
          <a:p>
            <a:endParaRPr lang="en-AU" dirty="0"/>
          </a:p>
        </p:txBody>
      </p:sp>
      <p:pic>
        <p:nvPicPr>
          <p:cNvPr id="5" name="Picture 2" descr="http://dualfit.com/wp-content/uploads/2012/03/hiit-ru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928" y="3791078"/>
            <a:ext cx="2398072" cy="300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62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fARTLEK</a:t>
            </a:r>
            <a:endParaRPr lang="en-AU" dirty="0"/>
          </a:p>
        </p:txBody>
      </p:sp>
      <p:sp>
        <p:nvSpPr>
          <p:cNvPr id="3" name="Content Placeholder 2"/>
          <p:cNvSpPr>
            <a:spLocks noGrp="1"/>
          </p:cNvSpPr>
          <p:nvPr>
            <p:ph idx="1"/>
          </p:nvPr>
        </p:nvSpPr>
        <p:spPr>
          <a:xfrm>
            <a:off x="685800" y="1196752"/>
            <a:ext cx="7772400" cy="4137249"/>
          </a:xfrm>
        </p:spPr>
        <p:txBody>
          <a:bodyPr>
            <a:noAutofit/>
          </a:bodyPr>
          <a:lstStyle/>
          <a:p>
            <a:r>
              <a:rPr lang="en-AU" sz="2400" dirty="0" smtClean="0">
                <a:solidFill>
                  <a:schemeClr val="bg1"/>
                </a:solidFill>
              </a:rPr>
              <a:t>Fartlek is a Swedish term meaning ‘speed-play’ and is a variation of continuous training. </a:t>
            </a:r>
          </a:p>
          <a:p>
            <a:r>
              <a:rPr lang="en-AU" sz="2400" dirty="0" smtClean="0">
                <a:solidFill>
                  <a:schemeClr val="bg1"/>
                </a:solidFill>
              </a:rPr>
              <a:t>In this type of training, athletes vary the pace at which they run and may also vary the terrain.</a:t>
            </a:r>
          </a:p>
          <a:p>
            <a:r>
              <a:rPr lang="en-AU" sz="2400" dirty="0" smtClean="0">
                <a:solidFill>
                  <a:schemeClr val="bg1"/>
                </a:solidFill>
              </a:rPr>
              <a:t>Typically this would involve some uniform pace exercise interspersed with short sprints and returning to steady state to recover.</a:t>
            </a:r>
          </a:p>
          <a:p>
            <a:r>
              <a:rPr lang="en-AU" sz="2400" dirty="0" smtClean="0">
                <a:solidFill>
                  <a:schemeClr val="bg1"/>
                </a:solidFill>
              </a:rPr>
              <a:t>Inclusion of uphill and down hill or stair work assists in providing the variation required. </a:t>
            </a:r>
          </a:p>
          <a:p>
            <a:r>
              <a:rPr lang="en-AU" sz="2400" dirty="0" smtClean="0">
                <a:solidFill>
                  <a:schemeClr val="bg1"/>
                </a:solidFill>
              </a:rPr>
              <a:t>This type of training is a more demanding form of aerobic training and aims to have athletes work both aerobically and anaerobically.</a:t>
            </a:r>
          </a:p>
          <a:p>
            <a:endParaRPr lang="en-AU" sz="2400" dirty="0">
              <a:solidFill>
                <a:schemeClr val="bg1"/>
              </a:solidFill>
            </a:endParaRPr>
          </a:p>
        </p:txBody>
      </p:sp>
    </p:spTree>
    <p:extLst>
      <p:ext uri="{BB962C8B-B14F-4D97-AF65-F5344CB8AC3E}">
        <p14:creationId xmlns:p14="http://schemas.microsoft.com/office/powerpoint/2010/main" val="76920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87895"/>
            <a:ext cx="7772400" cy="4713313"/>
          </a:xfrm>
        </p:spPr>
        <p:txBody>
          <a:bodyPr>
            <a:normAutofit/>
          </a:bodyPr>
          <a:lstStyle/>
          <a:p>
            <a:r>
              <a:rPr lang="en-AU" sz="2400" dirty="0">
                <a:solidFill>
                  <a:schemeClr val="bg1"/>
                </a:solidFill>
              </a:rPr>
              <a:t>An example of Fartlek training would be to cycle for 45 minutes, with the inclusion of 10 reps of high intensity spurts of 30-60 </a:t>
            </a:r>
            <a:r>
              <a:rPr lang="en-AU" sz="2400" dirty="0" smtClean="0">
                <a:solidFill>
                  <a:schemeClr val="bg1"/>
                </a:solidFill>
              </a:rPr>
              <a:t>seconds.</a:t>
            </a:r>
          </a:p>
          <a:p>
            <a:endParaRPr lang="en-AU" sz="2400" dirty="0">
              <a:solidFill>
                <a:schemeClr val="bg1"/>
              </a:solidFill>
            </a:endParaRPr>
          </a:p>
          <a:p>
            <a:r>
              <a:rPr lang="en-AU" sz="2400" dirty="0" smtClean="0">
                <a:solidFill>
                  <a:schemeClr val="bg1"/>
                </a:solidFill>
              </a:rPr>
              <a:t>By its nature fartlek training helps to improve VO2 max and is very beneficial for athletes requiring changes of pace and for team games.</a:t>
            </a:r>
            <a:endParaRPr lang="en-AU" sz="2400" dirty="0">
              <a:solidFill>
                <a:srgbClr val="92D050"/>
              </a:solidFill>
            </a:endParaRPr>
          </a:p>
        </p:txBody>
      </p:sp>
    </p:spTree>
    <p:extLst>
      <p:ext uri="{BB962C8B-B14F-4D97-AF65-F5344CB8AC3E}">
        <p14:creationId xmlns:p14="http://schemas.microsoft.com/office/powerpoint/2010/main" val="3726749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Long Interval</a:t>
            </a:r>
            <a:endParaRPr lang="en-AU" dirty="0"/>
          </a:p>
        </p:txBody>
      </p:sp>
      <p:sp>
        <p:nvSpPr>
          <p:cNvPr id="3" name="Content Placeholder 2"/>
          <p:cNvSpPr>
            <a:spLocks noGrp="1"/>
          </p:cNvSpPr>
          <p:nvPr>
            <p:ph idx="1"/>
          </p:nvPr>
        </p:nvSpPr>
        <p:spPr>
          <a:xfrm>
            <a:off x="179512" y="1124744"/>
            <a:ext cx="8712968" cy="5256584"/>
          </a:xfrm>
        </p:spPr>
        <p:txBody>
          <a:bodyPr>
            <a:normAutofit/>
          </a:bodyPr>
          <a:lstStyle/>
          <a:p>
            <a:r>
              <a:rPr lang="en-AU" sz="2400" dirty="0" smtClean="0">
                <a:solidFill>
                  <a:schemeClr val="bg1"/>
                </a:solidFill>
              </a:rPr>
              <a:t>Long interval training involves periods of work interspersed with periods of recovery. </a:t>
            </a:r>
          </a:p>
          <a:p>
            <a:r>
              <a:rPr lang="en-AU" sz="2400" dirty="0" smtClean="0">
                <a:solidFill>
                  <a:schemeClr val="bg1"/>
                </a:solidFill>
              </a:rPr>
              <a:t>To achieve a specific effect there are a number of variables that can be manipulated, these include:</a:t>
            </a:r>
          </a:p>
          <a:p>
            <a:pPr lvl="1"/>
            <a:r>
              <a:rPr lang="en-AU" sz="1800" dirty="0" smtClean="0">
                <a:solidFill>
                  <a:schemeClr val="bg1"/>
                </a:solidFill>
              </a:rPr>
              <a:t>Duration of each interval and rest period</a:t>
            </a:r>
          </a:p>
          <a:p>
            <a:pPr lvl="1"/>
            <a:r>
              <a:rPr lang="en-AU" sz="1800" dirty="0" smtClean="0">
                <a:solidFill>
                  <a:schemeClr val="bg1"/>
                </a:solidFill>
              </a:rPr>
              <a:t>Intensity of interval</a:t>
            </a:r>
          </a:p>
          <a:p>
            <a:pPr lvl="1"/>
            <a:r>
              <a:rPr lang="en-AU" sz="1800" dirty="0" smtClean="0">
                <a:solidFill>
                  <a:schemeClr val="bg1"/>
                </a:solidFill>
              </a:rPr>
              <a:t>Duration of recovery interval</a:t>
            </a:r>
          </a:p>
          <a:p>
            <a:pPr lvl="1"/>
            <a:r>
              <a:rPr lang="en-AU" sz="1800" dirty="0" smtClean="0">
                <a:solidFill>
                  <a:schemeClr val="bg1"/>
                </a:solidFill>
              </a:rPr>
              <a:t>Number of work/rest intervals per session</a:t>
            </a:r>
          </a:p>
        </p:txBody>
      </p:sp>
    </p:spTree>
    <p:extLst>
      <p:ext uri="{BB962C8B-B14F-4D97-AF65-F5344CB8AC3E}">
        <p14:creationId xmlns:p14="http://schemas.microsoft.com/office/powerpoint/2010/main" val="1512968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24936" cy="5001345"/>
          </a:xfrm>
        </p:spPr>
        <p:txBody>
          <a:bodyPr>
            <a:normAutofit/>
          </a:bodyPr>
          <a:lstStyle/>
          <a:p>
            <a:r>
              <a:rPr lang="en-AU" sz="2400" dirty="0">
                <a:solidFill>
                  <a:schemeClr val="bg1"/>
                </a:solidFill>
              </a:rPr>
              <a:t>The key to effective and specific overload is the </a:t>
            </a:r>
            <a:r>
              <a:rPr lang="en-AU" sz="2400" dirty="0" err="1">
                <a:solidFill>
                  <a:schemeClr val="bg1"/>
                </a:solidFill>
              </a:rPr>
              <a:t>work:rest</a:t>
            </a:r>
            <a:r>
              <a:rPr lang="en-AU" sz="2400" dirty="0">
                <a:solidFill>
                  <a:schemeClr val="bg1"/>
                </a:solidFill>
              </a:rPr>
              <a:t> ratio. For aerobic training, long intervals are used with a </a:t>
            </a:r>
            <a:r>
              <a:rPr lang="en-AU" sz="2400" dirty="0" err="1">
                <a:solidFill>
                  <a:schemeClr val="bg1"/>
                </a:solidFill>
              </a:rPr>
              <a:t>work:rest</a:t>
            </a:r>
            <a:r>
              <a:rPr lang="en-AU" sz="2400" dirty="0">
                <a:solidFill>
                  <a:schemeClr val="bg1"/>
                </a:solidFill>
              </a:rPr>
              <a:t> ratio of 1:1. each exercise interval would typically be 2-5minutes in length and be done at sub-maximal pace. </a:t>
            </a:r>
            <a:r>
              <a:rPr lang="en-AU" sz="2400" dirty="0" smtClean="0">
                <a:solidFill>
                  <a:schemeClr val="bg1"/>
                </a:solidFill>
              </a:rPr>
              <a:t> The number of intervals to be completed would be 4 to 8 repetitions.</a:t>
            </a:r>
          </a:p>
          <a:p>
            <a:r>
              <a:rPr lang="en-AU" sz="2400" dirty="0" smtClean="0">
                <a:solidFill>
                  <a:schemeClr val="bg1"/>
                </a:solidFill>
              </a:rPr>
              <a:t>Long interval training allows work of high quality to be performed as the recovery periods delay the onset of fatigue. Also the athlete can complete more work than in the equivalent continuous training session.</a:t>
            </a:r>
          </a:p>
          <a:p>
            <a:r>
              <a:rPr lang="en-AU" sz="2400" dirty="0" smtClean="0">
                <a:solidFill>
                  <a:schemeClr val="bg1"/>
                </a:solidFill>
              </a:rPr>
              <a:t>Effective long interval training depends on identifying the level of fitness of the athlete, a period of continuous training may be required to build aerobic fitness before introducing intervals.</a:t>
            </a:r>
            <a:endParaRPr lang="en-AU" sz="2400" dirty="0">
              <a:solidFill>
                <a:schemeClr val="bg1"/>
              </a:solidFill>
            </a:endParaRPr>
          </a:p>
          <a:p>
            <a:endParaRPr lang="en-AU" sz="2400" dirty="0">
              <a:solidFill>
                <a:schemeClr val="bg1"/>
              </a:solidFill>
            </a:endParaRPr>
          </a:p>
        </p:txBody>
      </p:sp>
    </p:spTree>
    <p:extLst>
      <p:ext uri="{BB962C8B-B14F-4D97-AF65-F5344CB8AC3E}">
        <p14:creationId xmlns:p14="http://schemas.microsoft.com/office/powerpoint/2010/main" val="1132315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a:bodyPr>
          <a:lstStyle/>
          <a:p>
            <a:pPr marL="0" lvl="0" indent="0">
              <a:buNone/>
            </a:pPr>
            <a:r>
              <a:rPr lang="en-AU" dirty="0" smtClean="0"/>
              <a:t>Anaerobic </a:t>
            </a:r>
            <a:r>
              <a:rPr lang="en-AU" dirty="0"/>
              <a:t>training (power and speed) </a:t>
            </a:r>
          </a:p>
          <a:p>
            <a:pPr lvl="0">
              <a:buFont typeface="Calibri" pitchFamily="34" charset="0"/>
              <a:buChar char="-"/>
            </a:pPr>
            <a:r>
              <a:rPr lang="en-AU" dirty="0"/>
              <a:t>developing power through resistance/weight training</a:t>
            </a:r>
          </a:p>
          <a:p>
            <a:pPr lvl="0">
              <a:buFont typeface="Calibri" pitchFamily="34" charset="0"/>
              <a:buChar char="-"/>
            </a:pPr>
            <a:r>
              <a:rPr lang="en-AU" dirty="0" err="1"/>
              <a:t>plyometrics</a:t>
            </a:r>
            <a:endParaRPr lang="en-AU" dirty="0"/>
          </a:p>
          <a:p>
            <a:pPr>
              <a:buFont typeface="Calibri" pitchFamily="34" charset="0"/>
              <a:buChar char="-"/>
            </a:pPr>
            <a:r>
              <a:rPr lang="en-AU" dirty="0"/>
              <a:t>short interval</a:t>
            </a:r>
          </a:p>
        </p:txBody>
      </p:sp>
      <p:sp>
        <p:nvSpPr>
          <p:cNvPr id="6" name="Content Placeholder 5"/>
          <p:cNvSpPr>
            <a:spLocks noGrp="1"/>
          </p:cNvSpPr>
          <p:nvPr>
            <p:ph sz="quarter" idx="14"/>
          </p:nvPr>
        </p:nvSpPr>
        <p:spPr/>
        <p:txBody>
          <a:bodyPr/>
          <a:lstStyle/>
          <a:p>
            <a:endParaRPr lang="en-AU"/>
          </a:p>
        </p:txBody>
      </p:sp>
    </p:spTree>
    <p:extLst>
      <p:ext uri="{BB962C8B-B14F-4D97-AF65-F5344CB8AC3E}">
        <p14:creationId xmlns:p14="http://schemas.microsoft.com/office/powerpoint/2010/main" val="3527954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2800" dirty="0" smtClean="0">
                <a:solidFill>
                  <a:schemeClr val="bg1"/>
                </a:solidFill>
              </a:rPr>
              <a:t>In developing the anaerobic system, consideration must be given t</a:t>
            </a:r>
            <a:r>
              <a:rPr lang="en-AU" sz="2800" dirty="0">
                <a:solidFill>
                  <a:schemeClr val="bg1"/>
                </a:solidFill>
              </a:rPr>
              <a:t>o activities that tax </a:t>
            </a:r>
            <a:r>
              <a:rPr lang="en-AU" sz="2800" dirty="0" smtClean="0">
                <a:solidFill>
                  <a:schemeClr val="bg1"/>
                </a:solidFill>
              </a:rPr>
              <a:t>the ATP/PC       ( _ _ _ _ _ _ _ _ _ ) system and the lactic acid system. Each of these systems operates without oxygen to replenish the body with a readily available energy form of ATP. </a:t>
            </a:r>
            <a:endParaRPr lang="en-AU" sz="2800" dirty="0">
              <a:solidFill>
                <a:schemeClr val="bg1"/>
              </a:solidFill>
            </a:endParaRPr>
          </a:p>
        </p:txBody>
      </p:sp>
    </p:spTree>
    <p:extLst>
      <p:ext uri="{BB962C8B-B14F-4D97-AF65-F5344CB8AC3E}">
        <p14:creationId xmlns:p14="http://schemas.microsoft.com/office/powerpoint/2010/main" val="58807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Developing power through resistance/weight training</a:t>
            </a:r>
            <a:endParaRPr lang="en-AU" dirty="0"/>
          </a:p>
        </p:txBody>
      </p:sp>
      <p:sp>
        <p:nvSpPr>
          <p:cNvPr id="3" name="Content Placeholder 2"/>
          <p:cNvSpPr>
            <a:spLocks noGrp="1"/>
          </p:cNvSpPr>
          <p:nvPr>
            <p:ph idx="1"/>
          </p:nvPr>
        </p:nvSpPr>
        <p:spPr/>
        <p:txBody>
          <a:bodyPr>
            <a:normAutofit/>
          </a:bodyPr>
          <a:lstStyle/>
          <a:p>
            <a:r>
              <a:rPr lang="en-AU" sz="2800" dirty="0" smtClean="0">
                <a:solidFill>
                  <a:schemeClr val="bg1"/>
                </a:solidFill>
              </a:rPr>
              <a:t>Resistance training builds power through recruiting and enlarging muscle fibres. </a:t>
            </a:r>
          </a:p>
          <a:p>
            <a:r>
              <a:rPr lang="en-AU" sz="2800" dirty="0" smtClean="0">
                <a:solidFill>
                  <a:schemeClr val="bg1"/>
                </a:solidFill>
              </a:rPr>
              <a:t>To increase power using resistance training, movements need to be performed quickly, causing preferential recruitment of fast-twitch fibres.</a:t>
            </a:r>
          </a:p>
          <a:p>
            <a:r>
              <a:rPr lang="en-AU" sz="2800" dirty="0" smtClean="0">
                <a:solidFill>
                  <a:schemeClr val="bg1"/>
                </a:solidFill>
              </a:rPr>
              <a:t>Power is a combination of speed </a:t>
            </a:r>
            <a:r>
              <a:rPr lang="en-AU" sz="2800" smtClean="0">
                <a:solidFill>
                  <a:schemeClr val="bg1"/>
                </a:solidFill>
              </a:rPr>
              <a:t>and strength</a:t>
            </a:r>
            <a:endParaRPr lang="en-AU" sz="2800" dirty="0">
              <a:solidFill>
                <a:schemeClr val="bg1"/>
              </a:solidFill>
            </a:endParaRPr>
          </a:p>
        </p:txBody>
      </p:sp>
    </p:spTree>
    <p:extLst>
      <p:ext uri="{BB962C8B-B14F-4D97-AF65-F5344CB8AC3E}">
        <p14:creationId xmlns:p14="http://schemas.microsoft.com/office/powerpoint/2010/main" val="3277377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a:bodyPr>
          <a:lstStyle/>
          <a:p>
            <a:pPr marL="0" lvl="0" indent="0">
              <a:buNone/>
            </a:pPr>
            <a:r>
              <a:rPr lang="en-AU" dirty="0" smtClean="0"/>
              <a:t>Strength </a:t>
            </a:r>
            <a:r>
              <a:rPr lang="en-AU" dirty="0"/>
              <a:t>training</a:t>
            </a:r>
          </a:p>
          <a:p>
            <a:pPr lvl="0">
              <a:buFont typeface="Calibri" pitchFamily="34" charset="0"/>
              <a:buChar char="-"/>
            </a:pPr>
            <a:r>
              <a:rPr lang="en-AU" dirty="0"/>
              <a:t>resistance training, </a:t>
            </a:r>
            <a:r>
              <a:rPr lang="en-AU" dirty="0" err="1"/>
              <a:t>eg</a:t>
            </a:r>
            <a:r>
              <a:rPr lang="en-AU" dirty="0"/>
              <a:t> elastic, hydraulic</a:t>
            </a:r>
          </a:p>
          <a:p>
            <a:pPr lvl="0">
              <a:buFont typeface="Calibri" pitchFamily="34" charset="0"/>
              <a:buChar char="-"/>
            </a:pPr>
            <a:r>
              <a:rPr lang="en-AU" dirty="0"/>
              <a:t>weight training, </a:t>
            </a:r>
            <a:r>
              <a:rPr lang="en-AU" dirty="0" err="1"/>
              <a:t>eg</a:t>
            </a:r>
            <a:r>
              <a:rPr lang="en-AU" dirty="0"/>
              <a:t> plates, dumbbells</a:t>
            </a:r>
          </a:p>
          <a:p>
            <a:pPr lvl="0">
              <a:buFont typeface="Calibri" pitchFamily="34" charset="0"/>
              <a:buChar char="-"/>
            </a:pPr>
            <a:r>
              <a:rPr lang="en-AU" dirty="0"/>
              <a:t>isometric training</a:t>
            </a:r>
          </a:p>
          <a:p>
            <a:endParaRPr lang="en-AU" dirty="0"/>
          </a:p>
        </p:txBody>
      </p:sp>
      <p:sp>
        <p:nvSpPr>
          <p:cNvPr id="6" name="Content Placeholder 5"/>
          <p:cNvSpPr>
            <a:spLocks noGrp="1"/>
          </p:cNvSpPr>
          <p:nvPr>
            <p:ph sz="quarter" idx="14"/>
          </p:nvPr>
        </p:nvSpPr>
        <p:spPr/>
        <p:txBody>
          <a:bodyPr>
            <a:normAutofit fontScale="85000" lnSpcReduction="10000"/>
          </a:bodyPr>
          <a:lstStyle/>
          <a:p>
            <a:pPr marL="0" lvl="0" indent="0">
              <a:buNone/>
            </a:pPr>
            <a:r>
              <a:rPr lang="en-AU" dirty="0" smtClean="0"/>
              <a:t>Analyse </a:t>
            </a:r>
            <a:r>
              <a:rPr lang="en-AU" dirty="0"/>
              <a:t>TWO of the training types by drawing on current and reliable sources of information to:</a:t>
            </a:r>
          </a:p>
          <a:p>
            <a:pPr lvl="0">
              <a:buFont typeface="Calibri" pitchFamily="34" charset="0"/>
              <a:buChar char="-"/>
            </a:pPr>
            <a:r>
              <a:rPr lang="en-AU" dirty="0"/>
              <a:t>examine the types of training methods and how they best suit specific performance requirements</a:t>
            </a:r>
          </a:p>
          <a:p>
            <a:pPr lvl="0">
              <a:buFont typeface="Calibri" pitchFamily="34" charset="0"/>
              <a:buChar char="-"/>
            </a:pPr>
            <a:r>
              <a:rPr lang="en-AU" dirty="0"/>
              <a:t>design a training program</a:t>
            </a:r>
          </a:p>
          <a:p>
            <a:pPr lvl="0">
              <a:buFont typeface="Calibri" pitchFamily="34" charset="0"/>
              <a:buChar char="-"/>
            </a:pPr>
            <a:r>
              <a:rPr lang="en-AU" dirty="0"/>
              <a:t>describe how training adaptations can be measured and monitored </a:t>
            </a:r>
          </a:p>
          <a:p>
            <a:pPr lvl="0">
              <a:buFont typeface="Calibri" pitchFamily="34" charset="0"/>
              <a:buChar char="-"/>
            </a:pPr>
            <a:r>
              <a:rPr lang="en-AU" dirty="0"/>
              <a:t>identify safe and potentially harmful training procedures.</a:t>
            </a:r>
          </a:p>
          <a:p>
            <a:endParaRPr lang="en-AU" dirty="0"/>
          </a:p>
        </p:txBody>
      </p:sp>
    </p:spTree>
    <p:extLst>
      <p:ext uri="{BB962C8B-B14F-4D97-AF65-F5344CB8AC3E}">
        <p14:creationId xmlns:p14="http://schemas.microsoft.com/office/powerpoint/2010/main" val="13632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r>
              <a:rPr lang="en-US" sz="2800" dirty="0">
                <a:solidFill>
                  <a:schemeClr val="bg1"/>
                </a:solidFill>
              </a:rPr>
              <a:t>Power can be developed by using free weights, machines and medicine balls.</a:t>
            </a:r>
          </a:p>
          <a:p>
            <a:r>
              <a:rPr lang="en-US" sz="2800" dirty="0">
                <a:solidFill>
                  <a:schemeClr val="bg1"/>
                </a:solidFill>
              </a:rPr>
              <a:t>When using free weights, an athlete aims to </a:t>
            </a:r>
            <a:r>
              <a:rPr lang="en-US" sz="2800" dirty="0">
                <a:solidFill>
                  <a:srgbClr val="FF66FF"/>
                </a:solidFill>
              </a:rPr>
              <a:t>perform the exercise explosively.</a:t>
            </a:r>
          </a:p>
          <a:p>
            <a:endParaRPr lang="en-AU" sz="2800" dirty="0"/>
          </a:p>
        </p:txBody>
      </p:sp>
      <p:pic>
        <p:nvPicPr>
          <p:cNvPr id="10242" name="Picture 2" descr="http://www.sportsperformancecentres.com/images/services/power-training-mississau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08920"/>
            <a:ext cx="4968552" cy="329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43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9"/>
            <a:ext cx="8229600" cy="5143536"/>
          </a:xfrm>
        </p:spPr>
        <p:txBody>
          <a:bodyPr>
            <a:normAutofit/>
          </a:bodyPr>
          <a:lstStyle/>
          <a:p>
            <a:r>
              <a:rPr lang="en-US" sz="2400" dirty="0" smtClean="0">
                <a:solidFill>
                  <a:schemeClr val="bg1"/>
                </a:solidFill>
              </a:rPr>
              <a:t>Examples – using a </a:t>
            </a:r>
            <a:r>
              <a:rPr lang="en-US" sz="2400" dirty="0" smtClean="0">
                <a:solidFill>
                  <a:srgbClr val="FF66FF"/>
                </a:solidFill>
              </a:rPr>
              <a:t>smith machine </a:t>
            </a:r>
            <a:r>
              <a:rPr lang="en-US" sz="2400" dirty="0" smtClean="0">
                <a:solidFill>
                  <a:schemeClr val="bg1"/>
                </a:solidFill>
              </a:rPr>
              <a:t>allows the athlete to perform bench press throws to develop power.</a:t>
            </a:r>
          </a:p>
          <a:p>
            <a:endParaRPr lang="en-US" sz="2400" dirty="0" smtClean="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smtClean="0">
              <a:solidFill>
                <a:schemeClr val="bg1"/>
              </a:solidFill>
            </a:endParaRPr>
          </a:p>
          <a:p>
            <a:pPr>
              <a:buNone/>
            </a:pPr>
            <a:endParaRPr lang="en-US" sz="2400" dirty="0" smtClean="0">
              <a:solidFill>
                <a:schemeClr val="bg1"/>
              </a:solidFill>
            </a:endParaRPr>
          </a:p>
          <a:p>
            <a:r>
              <a:rPr lang="en-US" sz="2400" dirty="0" smtClean="0">
                <a:solidFill>
                  <a:srgbClr val="FF66FF"/>
                </a:solidFill>
              </a:rPr>
              <a:t>Medicine balls </a:t>
            </a:r>
            <a:r>
              <a:rPr lang="en-US" sz="2400" dirty="0" smtClean="0">
                <a:solidFill>
                  <a:schemeClr val="bg1"/>
                </a:solidFill>
              </a:rPr>
              <a:t>can also be used, and have the advantage of being able to mimic </a:t>
            </a:r>
            <a:r>
              <a:rPr lang="en-US" sz="2400" dirty="0" smtClean="0">
                <a:solidFill>
                  <a:srgbClr val="FF66FF"/>
                </a:solidFill>
              </a:rPr>
              <a:t>sport-specific actions </a:t>
            </a:r>
            <a:r>
              <a:rPr lang="en-US" sz="2400" dirty="0" smtClean="0">
                <a:solidFill>
                  <a:schemeClr val="bg1"/>
                </a:solidFill>
              </a:rPr>
              <a:t>such as overhead throw (soccer), lateral pass (rugby)</a:t>
            </a:r>
          </a:p>
          <a:p>
            <a:pPr>
              <a:buNone/>
            </a:pPr>
            <a:endParaRPr lang="en-US" sz="2400" dirty="0">
              <a:solidFill>
                <a:schemeClr val="bg1"/>
              </a:solidFill>
            </a:endParaRPr>
          </a:p>
        </p:txBody>
      </p:sp>
      <p:pic>
        <p:nvPicPr>
          <p:cNvPr id="2050" name="Picture 2" descr="http://www.uams.edu/gethealthy/facility/nautilus/smith_machine.jpg"/>
          <p:cNvPicPr>
            <a:picLocks noChangeAspect="1" noChangeArrowheads="1"/>
          </p:cNvPicPr>
          <p:nvPr/>
        </p:nvPicPr>
        <p:blipFill>
          <a:blip r:embed="rId2" cstate="print"/>
          <a:srcRect/>
          <a:stretch>
            <a:fillRect/>
          </a:stretch>
        </p:blipFill>
        <p:spPr bwMode="auto">
          <a:xfrm>
            <a:off x="5072066" y="1071546"/>
            <a:ext cx="1905000" cy="2571750"/>
          </a:xfrm>
          <a:prstGeom prst="rect">
            <a:avLst/>
          </a:prstGeom>
          <a:noFill/>
        </p:spPr>
      </p:pic>
      <p:pic>
        <p:nvPicPr>
          <p:cNvPr id="2052" name="Picture 4" descr="http://cache.boston.com/bonzai-fba/Globe_Photo/2007/03/17/1174168205_0648.jpg"/>
          <p:cNvPicPr>
            <a:picLocks noChangeAspect="1" noChangeArrowheads="1"/>
          </p:cNvPicPr>
          <p:nvPr/>
        </p:nvPicPr>
        <p:blipFill>
          <a:blip r:embed="rId3" cstate="print"/>
          <a:srcRect/>
          <a:stretch>
            <a:fillRect/>
          </a:stretch>
        </p:blipFill>
        <p:spPr bwMode="auto">
          <a:xfrm>
            <a:off x="1214414" y="1071546"/>
            <a:ext cx="3357586" cy="2518190"/>
          </a:xfrm>
          <a:prstGeom prst="rect">
            <a:avLst/>
          </a:prstGeom>
          <a:noFill/>
        </p:spPr>
      </p:pic>
      <p:pic>
        <p:nvPicPr>
          <p:cNvPr id="12290" name="Picture 2" descr="http://aboutmedicineballs.com/wp-content/uploads/2009/03/powermedball-32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617521"/>
            <a:ext cx="1296144" cy="190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452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4525963"/>
          </a:xfrm>
        </p:spPr>
        <p:txBody>
          <a:bodyPr>
            <a:normAutofit/>
          </a:bodyPr>
          <a:lstStyle/>
          <a:p>
            <a:r>
              <a:rPr lang="en-US" sz="2400" dirty="0" smtClean="0">
                <a:solidFill>
                  <a:schemeClr val="bg1"/>
                </a:solidFill>
              </a:rPr>
              <a:t>Guidelines for developing power through resistance training include the following:</a:t>
            </a:r>
          </a:p>
          <a:p>
            <a:pPr>
              <a:buNone/>
            </a:pPr>
            <a:endParaRPr lang="en-US" sz="2400" dirty="0" smtClean="0">
              <a:solidFill>
                <a:schemeClr val="bg1"/>
              </a:solidFill>
            </a:endParaRPr>
          </a:p>
          <a:p>
            <a:pPr>
              <a:buNone/>
            </a:pPr>
            <a:r>
              <a:rPr lang="en-US" sz="2400" dirty="0" smtClean="0">
                <a:solidFill>
                  <a:srgbClr val="9966FF"/>
                </a:solidFill>
              </a:rPr>
              <a:t>Load - </a:t>
            </a:r>
            <a:r>
              <a:rPr lang="en-US" sz="2400" dirty="0" smtClean="0">
                <a:solidFill>
                  <a:schemeClr val="bg1"/>
                </a:solidFill>
              </a:rPr>
              <a:t>50% of 1RM for a </a:t>
            </a:r>
            <a:r>
              <a:rPr lang="en-US" sz="2400" u="sng" dirty="0" smtClean="0">
                <a:solidFill>
                  <a:schemeClr val="bg1"/>
                </a:solidFill>
              </a:rPr>
              <a:t>trained athlete</a:t>
            </a:r>
            <a:r>
              <a:rPr lang="en-US" sz="2400" dirty="0" smtClean="0">
                <a:solidFill>
                  <a:schemeClr val="bg1"/>
                </a:solidFill>
              </a:rPr>
              <a:t> (high maximal strength) &amp; 20-40% of 1RM for a </a:t>
            </a:r>
            <a:r>
              <a:rPr lang="en-US" sz="2400" u="sng" dirty="0" smtClean="0">
                <a:solidFill>
                  <a:schemeClr val="bg1"/>
                </a:solidFill>
              </a:rPr>
              <a:t>developing athlete</a:t>
            </a:r>
            <a:r>
              <a:rPr lang="en-US" sz="2400" dirty="0" smtClean="0">
                <a:solidFill>
                  <a:schemeClr val="bg1"/>
                </a:solidFill>
              </a:rPr>
              <a:t> (continue to work on maximal strength).</a:t>
            </a:r>
          </a:p>
          <a:p>
            <a:pPr>
              <a:buNone/>
            </a:pPr>
            <a:r>
              <a:rPr lang="en-US" sz="2400" dirty="0" smtClean="0">
                <a:solidFill>
                  <a:srgbClr val="9966FF"/>
                </a:solidFill>
              </a:rPr>
              <a:t>Reps - </a:t>
            </a:r>
            <a:r>
              <a:rPr lang="en-US" sz="2400" dirty="0" smtClean="0">
                <a:solidFill>
                  <a:schemeClr val="bg1"/>
                </a:solidFill>
              </a:rPr>
              <a:t>1-5</a:t>
            </a:r>
            <a:endParaRPr lang="en-US" sz="2400" dirty="0" smtClean="0">
              <a:solidFill>
                <a:srgbClr val="9966FF"/>
              </a:solidFill>
            </a:endParaRPr>
          </a:p>
          <a:p>
            <a:pPr>
              <a:buNone/>
            </a:pPr>
            <a:r>
              <a:rPr lang="en-US" sz="2400" dirty="0" smtClean="0">
                <a:solidFill>
                  <a:srgbClr val="9966FF"/>
                </a:solidFill>
              </a:rPr>
              <a:t>Sets – </a:t>
            </a:r>
            <a:r>
              <a:rPr lang="en-US" sz="2400" dirty="0" smtClean="0">
                <a:solidFill>
                  <a:schemeClr val="bg1"/>
                </a:solidFill>
              </a:rPr>
              <a:t>3-5</a:t>
            </a:r>
            <a:endParaRPr lang="en-US" sz="2400" dirty="0" smtClean="0">
              <a:solidFill>
                <a:srgbClr val="9966FF"/>
              </a:solidFill>
            </a:endParaRPr>
          </a:p>
          <a:p>
            <a:pPr>
              <a:buNone/>
            </a:pPr>
            <a:r>
              <a:rPr lang="en-US" sz="2400" dirty="0" smtClean="0">
                <a:solidFill>
                  <a:srgbClr val="9966FF"/>
                </a:solidFill>
              </a:rPr>
              <a:t>Speed – </a:t>
            </a:r>
            <a:r>
              <a:rPr lang="en-US" sz="2400" dirty="0" smtClean="0">
                <a:solidFill>
                  <a:schemeClr val="bg1"/>
                </a:solidFill>
              </a:rPr>
              <a:t>fast but controlled</a:t>
            </a:r>
            <a:endParaRPr lang="en-US" sz="2400" dirty="0" smtClean="0">
              <a:solidFill>
                <a:srgbClr val="9966FF"/>
              </a:solidFill>
            </a:endParaRPr>
          </a:p>
          <a:p>
            <a:pPr>
              <a:buNone/>
            </a:pPr>
            <a:r>
              <a:rPr lang="en-US" sz="2400" dirty="0" smtClean="0">
                <a:solidFill>
                  <a:srgbClr val="9966FF"/>
                </a:solidFill>
              </a:rPr>
              <a:t>Recovery - </a:t>
            </a:r>
            <a:r>
              <a:rPr lang="en-US" sz="2400" dirty="0" smtClean="0">
                <a:solidFill>
                  <a:schemeClr val="bg1"/>
                </a:solidFill>
              </a:rPr>
              <a:t>&gt; 3 minutes</a:t>
            </a:r>
            <a:endParaRPr lang="en-US" sz="2400" dirty="0">
              <a:solidFill>
                <a:srgbClr val="9966FF"/>
              </a:solidFill>
            </a:endParaRPr>
          </a:p>
        </p:txBody>
      </p:sp>
      <p:pic>
        <p:nvPicPr>
          <p:cNvPr id="3074" name="Picture 2" descr="http://www.vertimax.com/web09/education/3_point_Sprint_behind_Mod.jpg"/>
          <p:cNvPicPr>
            <a:picLocks noChangeAspect="1" noChangeArrowheads="1"/>
          </p:cNvPicPr>
          <p:nvPr/>
        </p:nvPicPr>
        <p:blipFill>
          <a:blip r:embed="rId2" cstate="print"/>
          <a:srcRect/>
          <a:stretch>
            <a:fillRect/>
          </a:stretch>
        </p:blipFill>
        <p:spPr bwMode="auto">
          <a:xfrm>
            <a:off x="4429124" y="2371692"/>
            <a:ext cx="3357586" cy="2614631"/>
          </a:xfrm>
          <a:prstGeom prst="rect">
            <a:avLst/>
          </a:prstGeom>
          <a:noFill/>
        </p:spPr>
      </p:pic>
    </p:spTree>
    <p:extLst>
      <p:ext uri="{BB962C8B-B14F-4D97-AF65-F5344CB8AC3E}">
        <p14:creationId xmlns:p14="http://schemas.microsoft.com/office/powerpoint/2010/main" val="767432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5433467"/>
          </a:xfrm>
        </p:spPr>
        <p:txBody>
          <a:bodyPr>
            <a:normAutofit/>
          </a:bodyPr>
          <a:lstStyle/>
          <a:p>
            <a:pPr>
              <a:buNone/>
            </a:pPr>
            <a:r>
              <a:rPr lang="en-US" sz="3200" dirty="0" smtClean="0"/>
              <a:t>PLYOMETRICS</a:t>
            </a:r>
          </a:p>
          <a:p>
            <a:r>
              <a:rPr lang="en-US" sz="2400" dirty="0" err="1" smtClean="0">
                <a:solidFill>
                  <a:schemeClr val="bg1"/>
                </a:solidFill>
              </a:rPr>
              <a:t>Plyometric</a:t>
            </a:r>
            <a:r>
              <a:rPr lang="en-US" sz="2400" dirty="0" smtClean="0">
                <a:solidFill>
                  <a:schemeClr val="bg1"/>
                </a:solidFill>
              </a:rPr>
              <a:t> exercises involve </a:t>
            </a:r>
            <a:r>
              <a:rPr lang="en-US" sz="2400" dirty="0" smtClean="0">
                <a:solidFill>
                  <a:srgbClr val="FFFF00"/>
                </a:solidFill>
              </a:rPr>
              <a:t>fast, powerful movement </a:t>
            </a:r>
            <a:r>
              <a:rPr lang="en-US" sz="2400" dirty="0" smtClean="0">
                <a:solidFill>
                  <a:schemeClr val="bg1"/>
                </a:solidFill>
              </a:rPr>
              <a:t>using a pre-stretch or counter movement that involves the </a:t>
            </a:r>
            <a:r>
              <a:rPr lang="en-US" sz="2400" dirty="0" smtClean="0">
                <a:solidFill>
                  <a:srgbClr val="FF0000"/>
                </a:solidFill>
              </a:rPr>
              <a:t>stretch-shortening cycle (SSC).</a:t>
            </a:r>
          </a:p>
          <a:p>
            <a:r>
              <a:rPr lang="en-US" sz="2400" dirty="0" smtClean="0">
                <a:solidFill>
                  <a:schemeClr val="bg1"/>
                </a:solidFill>
              </a:rPr>
              <a:t>SSC is an eccentric contraction of a muscle followed by an immediate shortening (concentric contraction) of that same muscle.</a:t>
            </a:r>
          </a:p>
          <a:p>
            <a:r>
              <a:rPr lang="en-US" sz="2400" dirty="0" err="1" smtClean="0">
                <a:solidFill>
                  <a:schemeClr val="bg1"/>
                </a:solidFill>
              </a:rPr>
              <a:t>Plyometrics</a:t>
            </a:r>
            <a:r>
              <a:rPr lang="en-US" sz="2400" dirty="0" smtClean="0">
                <a:solidFill>
                  <a:schemeClr val="bg1"/>
                </a:solidFill>
              </a:rPr>
              <a:t> should be performed when an athlete is non-fatigued, so this type of training is programmed in to the early parts of a training session.</a:t>
            </a:r>
            <a:endParaRPr lang="en-US" sz="2400" dirty="0">
              <a:solidFill>
                <a:schemeClr val="bg1"/>
              </a:solidFill>
            </a:endParaRPr>
          </a:p>
        </p:txBody>
      </p:sp>
      <p:pic>
        <p:nvPicPr>
          <p:cNvPr id="15362" name="Picture 2" descr="http://www.askthefitnessdude.com/wp-content/uploads/2009/11/plyometricdrill-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293096"/>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9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solidFill>
                  <a:schemeClr val="bg1"/>
                </a:solidFill>
              </a:rPr>
              <a:t>For team sports 1-2 </a:t>
            </a:r>
            <a:r>
              <a:rPr lang="en-US" sz="2400" dirty="0" err="1" smtClean="0">
                <a:solidFill>
                  <a:schemeClr val="bg1"/>
                </a:solidFill>
              </a:rPr>
              <a:t>plyometric</a:t>
            </a:r>
            <a:r>
              <a:rPr lang="en-US" sz="2400" dirty="0" smtClean="0">
                <a:solidFill>
                  <a:schemeClr val="bg1"/>
                </a:solidFill>
              </a:rPr>
              <a:t> sessions per week is sufficient, with at least 48 hour recovery period between sessions.</a:t>
            </a:r>
            <a:endParaRPr lang="en-US" sz="2400" dirty="0">
              <a:solidFill>
                <a:schemeClr val="bg1"/>
              </a:solidFill>
            </a:endParaRPr>
          </a:p>
        </p:txBody>
      </p:sp>
      <p:pic>
        <p:nvPicPr>
          <p:cNvPr id="53250" name="Picture 2" descr="http://fitnessnutritiondude.com/wp-content/uploads/2008/10/individual-plyometric-training-platform.jpg"/>
          <p:cNvPicPr>
            <a:picLocks noChangeAspect="1" noChangeArrowheads="1"/>
          </p:cNvPicPr>
          <p:nvPr/>
        </p:nvPicPr>
        <p:blipFill>
          <a:blip r:embed="rId3" cstate="print"/>
          <a:srcRect/>
          <a:stretch>
            <a:fillRect/>
          </a:stretch>
        </p:blipFill>
        <p:spPr bwMode="auto">
          <a:xfrm>
            <a:off x="4860032" y="3068960"/>
            <a:ext cx="2286016" cy="2286016"/>
          </a:xfrm>
          <a:prstGeom prst="rect">
            <a:avLst/>
          </a:prstGeom>
          <a:noFill/>
        </p:spPr>
      </p:pic>
      <p:pic>
        <p:nvPicPr>
          <p:cNvPr id="53252" name="Picture 4" descr="http://www.power-systems.com/Email/Intellicontact/Enews07/images/pwrbld2.jpg"/>
          <p:cNvPicPr>
            <a:picLocks noChangeAspect="1" noChangeArrowheads="1"/>
          </p:cNvPicPr>
          <p:nvPr/>
        </p:nvPicPr>
        <p:blipFill>
          <a:blip r:embed="rId4" cstate="print"/>
          <a:srcRect/>
          <a:stretch>
            <a:fillRect/>
          </a:stretch>
        </p:blipFill>
        <p:spPr bwMode="auto">
          <a:xfrm>
            <a:off x="395536" y="3140968"/>
            <a:ext cx="3390900" cy="2857500"/>
          </a:xfrm>
          <a:prstGeom prst="rect">
            <a:avLst/>
          </a:prstGeom>
          <a:noFill/>
        </p:spPr>
      </p:pic>
    </p:spTree>
    <p:extLst>
      <p:ext uri="{BB962C8B-B14F-4D97-AF65-F5344CB8AC3E}">
        <p14:creationId xmlns:p14="http://schemas.microsoft.com/office/powerpoint/2010/main" val="1896438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57166"/>
            <a:ext cx="8229600" cy="5768997"/>
          </a:xfrm>
        </p:spPr>
        <p:txBody>
          <a:bodyPr>
            <a:normAutofit/>
          </a:bodyPr>
          <a:lstStyle/>
          <a:p>
            <a:pPr>
              <a:buNone/>
            </a:pPr>
            <a:r>
              <a:rPr lang="en-US" sz="3600" dirty="0" smtClean="0"/>
              <a:t>SHORT INTERVAL</a:t>
            </a:r>
          </a:p>
          <a:p>
            <a:r>
              <a:rPr lang="en-US" sz="2400" u="sng" dirty="0" smtClean="0">
                <a:solidFill>
                  <a:schemeClr val="bg1"/>
                </a:solidFill>
              </a:rPr>
              <a:t>Interval running </a:t>
            </a:r>
            <a:r>
              <a:rPr lang="en-US" sz="2400" dirty="0" smtClean="0">
                <a:solidFill>
                  <a:schemeClr val="bg1"/>
                </a:solidFill>
              </a:rPr>
              <a:t>is an example of short interval training, enabling the athlete to improve the workload by combining </a:t>
            </a:r>
            <a:r>
              <a:rPr lang="en-US" sz="2400" u="sng" dirty="0" smtClean="0">
                <a:solidFill>
                  <a:schemeClr val="bg1"/>
                </a:solidFill>
              </a:rPr>
              <a:t>heavy bouts </a:t>
            </a:r>
            <a:r>
              <a:rPr lang="en-US" sz="2400" dirty="0" smtClean="0">
                <a:solidFill>
                  <a:schemeClr val="bg1"/>
                </a:solidFill>
              </a:rPr>
              <a:t>of </a:t>
            </a:r>
            <a:r>
              <a:rPr lang="en-US" sz="2400" u="sng" dirty="0" smtClean="0">
                <a:solidFill>
                  <a:schemeClr val="bg1"/>
                </a:solidFill>
              </a:rPr>
              <a:t>fast running </a:t>
            </a:r>
            <a:r>
              <a:rPr lang="en-US" sz="2400" dirty="0" smtClean="0">
                <a:solidFill>
                  <a:schemeClr val="bg1"/>
                </a:solidFill>
              </a:rPr>
              <a:t>with </a:t>
            </a:r>
            <a:r>
              <a:rPr lang="en-US" sz="2400" u="sng" dirty="0" smtClean="0">
                <a:solidFill>
                  <a:schemeClr val="bg1"/>
                </a:solidFill>
              </a:rPr>
              <a:t>recovery periods </a:t>
            </a:r>
            <a:r>
              <a:rPr lang="en-US" sz="2400" dirty="0" smtClean="0">
                <a:solidFill>
                  <a:schemeClr val="bg1"/>
                </a:solidFill>
              </a:rPr>
              <a:t>of </a:t>
            </a:r>
            <a:r>
              <a:rPr lang="en-US" sz="2400" u="sng" dirty="0" smtClean="0">
                <a:solidFill>
                  <a:schemeClr val="bg1"/>
                </a:solidFill>
              </a:rPr>
              <a:t>slower</a:t>
            </a:r>
            <a:r>
              <a:rPr lang="en-US" sz="2400" dirty="0" smtClean="0">
                <a:solidFill>
                  <a:schemeClr val="bg1"/>
                </a:solidFill>
              </a:rPr>
              <a:t> </a:t>
            </a:r>
            <a:r>
              <a:rPr lang="en-US" sz="2400" u="sng" dirty="0" smtClean="0">
                <a:solidFill>
                  <a:schemeClr val="bg1"/>
                </a:solidFill>
              </a:rPr>
              <a:t>jogging</a:t>
            </a:r>
            <a:r>
              <a:rPr lang="en-US" sz="2400" dirty="0" smtClean="0">
                <a:solidFill>
                  <a:schemeClr val="bg1"/>
                </a:solidFill>
              </a:rPr>
              <a:t>.</a:t>
            </a:r>
          </a:p>
          <a:p>
            <a:r>
              <a:rPr lang="en-US" sz="2400" dirty="0" smtClean="0">
                <a:solidFill>
                  <a:schemeClr val="bg1"/>
                </a:solidFill>
              </a:rPr>
              <a:t>During the heavy fast run, lactic acid is produced and a state of </a:t>
            </a:r>
            <a:r>
              <a:rPr lang="en-US" sz="2400" dirty="0" smtClean="0">
                <a:solidFill>
                  <a:srgbClr val="9966FF"/>
                </a:solidFill>
              </a:rPr>
              <a:t>oxygen debt </a:t>
            </a:r>
            <a:r>
              <a:rPr lang="en-US" sz="2400" dirty="0" smtClean="0">
                <a:solidFill>
                  <a:schemeClr val="bg1"/>
                </a:solidFill>
              </a:rPr>
              <a:t>is reached.</a:t>
            </a:r>
          </a:p>
          <a:p>
            <a:pPr>
              <a:buNone/>
            </a:pPr>
            <a:endParaRPr lang="en-US" sz="2400" dirty="0">
              <a:solidFill>
                <a:srgbClr val="FF66FF"/>
              </a:solidFill>
            </a:endParaRPr>
          </a:p>
        </p:txBody>
      </p:sp>
      <p:pic>
        <p:nvPicPr>
          <p:cNvPr id="16386" name="Picture 2" descr="http://www.mytreadmilltrainer.com/blog/wp-content/uploads/2010/07/interval-ru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285225"/>
            <a:ext cx="2118221" cy="319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4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en-US" sz="2800" dirty="0">
                <a:solidFill>
                  <a:schemeClr val="bg1"/>
                </a:solidFill>
              </a:rPr>
              <a:t>During the interval recovery period, the heart and lungs are still stimulated as they try to pay back the debt by supplying oxygen to help break down the lactates. </a:t>
            </a:r>
          </a:p>
          <a:p>
            <a:r>
              <a:rPr lang="en-US" sz="2800" dirty="0">
                <a:solidFill>
                  <a:schemeClr val="bg1"/>
                </a:solidFill>
              </a:rPr>
              <a:t>This enables the following adaptations : </a:t>
            </a:r>
            <a:r>
              <a:rPr lang="en-US" sz="2800" dirty="0">
                <a:solidFill>
                  <a:srgbClr val="9966FF"/>
                </a:solidFill>
              </a:rPr>
              <a:t>strengthening of heart muscles, </a:t>
            </a:r>
            <a:r>
              <a:rPr lang="en-US" sz="2800" dirty="0">
                <a:solidFill>
                  <a:srgbClr val="FF66FF"/>
                </a:solidFill>
              </a:rPr>
              <a:t>improved oxygen uptake, </a:t>
            </a:r>
            <a:r>
              <a:rPr lang="en-US" sz="2800" dirty="0">
                <a:solidFill>
                  <a:srgbClr val="00FFFF"/>
                </a:solidFill>
              </a:rPr>
              <a:t>improved buffers to lactates</a:t>
            </a:r>
            <a:endParaRPr lang="en-US" sz="2800" dirty="0">
              <a:solidFill>
                <a:schemeClr val="bg1"/>
              </a:solidFill>
            </a:endParaRPr>
          </a:p>
          <a:p>
            <a:pPr>
              <a:buNone/>
            </a:pPr>
            <a:endParaRPr lang="en-US" sz="2800" dirty="0">
              <a:solidFill>
                <a:schemeClr val="bg1"/>
              </a:solidFill>
            </a:endParaRPr>
          </a:p>
          <a:p>
            <a:endParaRPr lang="en-AU" sz="2800" dirty="0"/>
          </a:p>
        </p:txBody>
      </p:sp>
      <p:pic>
        <p:nvPicPr>
          <p:cNvPr id="17410" name="Picture 2" descr="http://www.beltina.org/pics/cardiac_capa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38599"/>
            <a:ext cx="374332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77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52154"/>
          </a:xfrm>
        </p:spPr>
        <p:txBody>
          <a:bodyPr>
            <a:normAutofit/>
          </a:bodyPr>
          <a:lstStyle/>
          <a:p>
            <a:r>
              <a:rPr lang="en-US" sz="2400" dirty="0" smtClean="0">
                <a:solidFill>
                  <a:schemeClr val="bg1"/>
                </a:solidFill>
              </a:rPr>
              <a:t>Anaerobic intervals involve short periods of high-intensity work. The manipulation of the duration, intensity and rest period will determine what is being trained – the </a:t>
            </a:r>
            <a:r>
              <a:rPr lang="en-US" sz="2400" dirty="0" err="1" smtClean="0">
                <a:solidFill>
                  <a:schemeClr val="bg1"/>
                </a:solidFill>
              </a:rPr>
              <a:t>alactacid</a:t>
            </a:r>
            <a:r>
              <a:rPr lang="en-US" sz="2400" dirty="0" smtClean="0">
                <a:solidFill>
                  <a:schemeClr val="bg1"/>
                </a:solidFill>
              </a:rPr>
              <a:t> energy system, the lactic acid energy system or speed.</a:t>
            </a:r>
          </a:p>
          <a:p>
            <a:pPr>
              <a:buNone/>
            </a:pPr>
            <a:endParaRPr lang="en-US" sz="2400" dirty="0" smtClean="0">
              <a:solidFill>
                <a:schemeClr val="bg1"/>
              </a:solidFill>
            </a:endParaRPr>
          </a:p>
          <a:p>
            <a:pPr>
              <a:buNone/>
            </a:pPr>
            <a:r>
              <a:rPr lang="en-US" sz="2400" dirty="0" smtClean="0">
                <a:solidFill>
                  <a:schemeClr val="bg1"/>
                </a:solidFill>
              </a:rPr>
              <a:t>- Up to 6 seconds : targets </a:t>
            </a:r>
            <a:r>
              <a:rPr lang="en-US" sz="2400" dirty="0" err="1" smtClean="0">
                <a:solidFill>
                  <a:schemeClr val="bg1"/>
                </a:solidFill>
              </a:rPr>
              <a:t>alactic</a:t>
            </a:r>
            <a:r>
              <a:rPr lang="en-US" sz="2400" dirty="0" smtClean="0">
                <a:solidFill>
                  <a:schemeClr val="bg1"/>
                </a:solidFill>
              </a:rPr>
              <a:t> power</a:t>
            </a:r>
          </a:p>
          <a:p>
            <a:pPr>
              <a:buNone/>
            </a:pPr>
            <a:r>
              <a:rPr lang="en-US" sz="2400" dirty="0" smtClean="0">
                <a:solidFill>
                  <a:schemeClr val="bg1"/>
                </a:solidFill>
              </a:rPr>
              <a:t>- 6-25 seconds: improves </a:t>
            </a:r>
            <a:r>
              <a:rPr lang="en-US" sz="2400" dirty="0" err="1" smtClean="0">
                <a:solidFill>
                  <a:schemeClr val="bg1"/>
                </a:solidFill>
              </a:rPr>
              <a:t>alactic</a:t>
            </a:r>
            <a:r>
              <a:rPr lang="en-US" sz="2400" dirty="0" smtClean="0">
                <a:solidFill>
                  <a:schemeClr val="bg1"/>
                </a:solidFill>
              </a:rPr>
              <a:t> capacity</a:t>
            </a:r>
          </a:p>
          <a:p>
            <a:pPr>
              <a:buNone/>
            </a:pPr>
            <a:r>
              <a:rPr lang="en-US" sz="2400" dirty="0" smtClean="0">
                <a:solidFill>
                  <a:schemeClr val="bg1"/>
                </a:solidFill>
              </a:rPr>
              <a:t>- 25-40 seconds : incorporates lactic power</a:t>
            </a:r>
          </a:p>
          <a:p>
            <a:pPr>
              <a:buFontTx/>
              <a:buChar char="-"/>
            </a:pPr>
            <a:r>
              <a:rPr lang="en-US" sz="2400" dirty="0" smtClean="0">
                <a:solidFill>
                  <a:schemeClr val="bg1"/>
                </a:solidFill>
              </a:rPr>
              <a:t>40-60 seconds : improves lactic capacity</a:t>
            </a:r>
          </a:p>
          <a:p>
            <a:pPr>
              <a:buNone/>
            </a:pPr>
            <a:endParaRPr lang="en-US" sz="2400" dirty="0" smtClean="0">
              <a:solidFill>
                <a:schemeClr val="bg1"/>
              </a:solidFill>
            </a:endParaRPr>
          </a:p>
          <a:p>
            <a:r>
              <a:rPr lang="en-US" sz="2400" dirty="0" smtClean="0">
                <a:solidFill>
                  <a:schemeClr val="bg1"/>
                </a:solidFill>
              </a:rPr>
              <a:t>Recovery rates will be influenced by the training status of the athlete. Elite athletes will recover faster.</a:t>
            </a:r>
          </a:p>
          <a:p>
            <a:endParaRPr lang="en-US" sz="2400" dirty="0">
              <a:solidFill>
                <a:schemeClr val="bg1"/>
              </a:solidFill>
            </a:endParaRPr>
          </a:p>
        </p:txBody>
      </p:sp>
    </p:spTree>
    <p:extLst>
      <p:ext uri="{BB962C8B-B14F-4D97-AF65-F5344CB8AC3E}">
        <p14:creationId xmlns:p14="http://schemas.microsoft.com/office/powerpoint/2010/main" val="618398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r>
              <a:rPr lang="en-US" sz="2400" dirty="0" smtClean="0">
                <a:solidFill>
                  <a:schemeClr val="bg1"/>
                </a:solidFill>
              </a:rPr>
              <a:t>Circuit training is a form of interval training.</a:t>
            </a:r>
            <a:endParaRPr lang="en-US" sz="2400" dirty="0">
              <a:solidFill>
                <a:schemeClr val="bg1"/>
              </a:solidFill>
            </a:endParaRPr>
          </a:p>
        </p:txBody>
      </p:sp>
      <p:pic>
        <p:nvPicPr>
          <p:cNvPr id="54274" name="Picture 2" descr="http://ultimatedietsolutions.files.wordpress.com/2008/04/interval-training.jpg"/>
          <p:cNvPicPr>
            <a:picLocks noChangeAspect="1" noChangeArrowheads="1"/>
          </p:cNvPicPr>
          <p:nvPr/>
        </p:nvPicPr>
        <p:blipFill>
          <a:blip r:embed="rId2" cstate="print"/>
          <a:srcRect/>
          <a:stretch>
            <a:fillRect/>
          </a:stretch>
        </p:blipFill>
        <p:spPr bwMode="auto">
          <a:xfrm>
            <a:off x="5500694" y="2143116"/>
            <a:ext cx="3333750" cy="2009775"/>
          </a:xfrm>
          <a:prstGeom prst="rect">
            <a:avLst/>
          </a:prstGeom>
          <a:noFill/>
        </p:spPr>
      </p:pic>
      <p:pic>
        <p:nvPicPr>
          <p:cNvPr id="54276" name="Picture 4" descr="http://losefatatwork.com/wp-content/uploads/2009/03/2541001551_9c526174a4_b.jpg"/>
          <p:cNvPicPr>
            <a:picLocks noChangeAspect="1" noChangeArrowheads="1"/>
          </p:cNvPicPr>
          <p:nvPr/>
        </p:nvPicPr>
        <p:blipFill>
          <a:blip r:embed="rId3" cstate="print"/>
          <a:srcRect/>
          <a:stretch>
            <a:fillRect/>
          </a:stretch>
        </p:blipFill>
        <p:spPr bwMode="auto">
          <a:xfrm>
            <a:off x="428596" y="1428736"/>
            <a:ext cx="4716469" cy="3136897"/>
          </a:xfrm>
          <a:prstGeom prst="rect">
            <a:avLst/>
          </a:prstGeom>
          <a:noFill/>
        </p:spPr>
      </p:pic>
    </p:spTree>
    <p:extLst>
      <p:ext uri="{BB962C8B-B14F-4D97-AF65-F5344CB8AC3E}">
        <p14:creationId xmlns:p14="http://schemas.microsoft.com/office/powerpoint/2010/main" val="3604972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lstStyle/>
          <a:p>
            <a:pPr marL="0" lvl="0" indent="0">
              <a:buNone/>
            </a:pPr>
            <a:r>
              <a:rPr lang="en-AU" dirty="0" smtClean="0"/>
              <a:t>Flexibility </a:t>
            </a:r>
            <a:r>
              <a:rPr lang="en-AU" dirty="0"/>
              <a:t>training </a:t>
            </a:r>
          </a:p>
          <a:p>
            <a:pPr lvl="0">
              <a:buFont typeface="Calibri" pitchFamily="34" charset="0"/>
              <a:buChar char="-"/>
            </a:pPr>
            <a:r>
              <a:rPr lang="en-AU" dirty="0"/>
              <a:t>static</a:t>
            </a:r>
          </a:p>
          <a:p>
            <a:pPr lvl="0">
              <a:buFont typeface="Calibri" pitchFamily="34" charset="0"/>
              <a:buChar char="-"/>
            </a:pPr>
            <a:r>
              <a:rPr lang="en-AU" dirty="0"/>
              <a:t>dynamic</a:t>
            </a:r>
          </a:p>
          <a:p>
            <a:pPr lvl="0">
              <a:buFont typeface="Calibri" pitchFamily="34" charset="0"/>
              <a:buChar char="-"/>
            </a:pPr>
            <a:r>
              <a:rPr lang="en-AU" dirty="0"/>
              <a:t>ballistic</a:t>
            </a:r>
          </a:p>
          <a:p>
            <a:pPr marL="0" indent="0">
              <a:buNone/>
            </a:pPr>
            <a:endParaRPr lang="en-AU" dirty="0"/>
          </a:p>
        </p:txBody>
      </p:sp>
      <p:sp>
        <p:nvSpPr>
          <p:cNvPr id="6" name="Content Placeholder 5"/>
          <p:cNvSpPr>
            <a:spLocks noGrp="1"/>
          </p:cNvSpPr>
          <p:nvPr>
            <p:ph sz="quarter" idx="14"/>
          </p:nvPr>
        </p:nvSpPr>
        <p:spPr/>
        <p:txBody>
          <a:bodyPr/>
          <a:lstStyle/>
          <a:p>
            <a:endParaRPr lang="en-AU"/>
          </a:p>
        </p:txBody>
      </p:sp>
    </p:spTree>
    <p:extLst>
      <p:ext uri="{BB962C8B-B14F-4D97-AF65-F5344CB8AC3E}">
        <p14:creationId xmlns:p14="http://schemas.microsoft.com/office/powerpoint/2010/main" val="379787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Strength Training</a:t>
            </a:r>
            <a:endParaRPr lang="en-AU" dirty="0"/>
          </a:p>
        </p:txBody>
      </p:sp>
      <p:sp>
        <p:nvSpPr>
          <p:cNvPr id="3" name="Content Placeholder 2"/>
          <p:cNvSpPr>
            <a:spLocks noGrp="1"/>
          </p:cNvSpPr>
          <p:nvPr>
            <p:ph idx="1"/>
          </p:nvPr>
        </p:nvSpPr>
        <p:spPr/>
        <p:txBody>
          <a:bodyPr/>
          <a:lstStyle/>
          <a:p>
            <a:r>
              <a:rPr lang="en-US" sz="2800" dirty="0">
                <a:solidFill>
                  <a:schemeClr val="bg1"/>
                </a:solidFill>
              </a:rPr>
              <a:t>The main goal of strength training is to increase the maximum force that a particular muscle group can generate.</a:t>
            </a:r>
          </a:p>
          <a:p>
            <a:r>
              <a:rPr lang="en-US" sz="2800" dirty="0">
                <a:solidFill>
                  <a:schemeClr val="bg1"/>
                </a:solidFill>
              </a:rPr>
              <a:t>When strength training you are required to work against some form of resistance and exercise the muscles regularly.</a:t>
            </a:r>
          </a:p>
          <a:p>
            <a:endParaRPr lang="en-AU" dirty="0"/>
          </a:p>
        </p:txBody>
      </p:sp>
    </p:spTree>
    <p:extLst>
      <p:ext uri="{BB962C8B-B14F-4D97-AF65-F5344CB8AC3E}">
        <p14:creationId xmlns:p14="http://schemas.microsoft.com/office/powerpoint/2010/main" val="763124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5145361"/>
          </a:xfrm>
        </p:spPr>
        <p:txBody>
          <a:bodyPr>
            <a:normAutofit/>
          </a:bodyPr>
          <a:lstStyle/>
          <a:p>
            <a:r>
              <a:rPr lang="en-AU" sz="2800" dirty="0" smtClean="0">
                <a:solidFill>
                  <a:schemeClr val="bg1"/>
                </a:solidFill>
              </a:rPr>
              <a:t>Flexibility is joint specific and is defined as the range of motion about a joint.</a:t>
            </a:r>
          </a:p>
          <a:p>
            <a:r>
              <a:rPr lang="en-AU" sz="2800" dirty="0" smtClean="0">
                <a:solidFill>
                  <a:schemeClr val="bg1"/>
                </a:solidFill>
              </a:rPr>
              <a:t>Flexibility is limited by the structures in and around joints, such as bones, muscles, ligaments, tendons and overlying skin.</a:t>
            </a:r>
          </a:p>
          <a:p>
            <a:r>
              <a:rPr lang="en-AU" sz="2800" dirty="0" smtClean="0">
                <a:solidFill>
                  <a:schemeClr val="bg1"/>
                </a:solidFill>
              </a:rPr>
              <a:t>Regularly scheduled stretching programs over 2-5 days per week, for 15-30 minutes per day, will improve flexibility in a few weeks.</a:t>
            </a:r>
          </a:p>
          <a:p>
            <a:r>
              <a:rPr lang="en-AU" sz="2800" dirty="0" smtClean="0">
                <a:solidFill>
                  <a:schemeClr val="bg1"/>
                </a:solidFill>
              </a:rPr>
              <a:t>Stretches can be held for 10-30 seconds, and are repeated twice.</a:t>
            </a:r>
            <a:endParaRPr lang="en-AU" sz="2800" dirty="0">
              <a:solidFill>
                <a:schemeClr val="bg1"/>
              </a:solidFill>
            </a:endParaRPr>
          </a:p>
        </p:txBody>
      </p:sp>
    </p:spTree>
    <p:extLst>
      <p:ext uri="{BB962C8B-B14F-4D97-AF65-F5344CB8AC3E}">
        <p14:creationId xmlns:p14="http://schemas.microsoft.com/office/powerpoint/2010/main" val="3678638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Static flexibility training</a:t>
            </a:r>
            <a:endParaRPr lang="en-AU" dirty="0"/>
          </a:p>
        </p:txBody>
      </p:sp>
      <p:sp>
        <p:nvSpPr>
          <p:cNvPr id="3" name="Content Placeholder 2"/>
          <p:cNvSpPr>
            <a:spLocks noGrp="1"/>
          </p:cNvSpPr>
          <p:nvPr>
            <p:ph idx="1"/>
          </p:nvPr>
        </p:nvSpPr>
        <p:spPr>
          <a:xfrm>
            <a:off x="179512" y="1124744"/>
            <a:ext cx="8712968" cy="4896544"/>
          </a:xfrm>
        </p:spPr>
        <p:txBody>
          <a:bodyPr>
            <a:normAutofit/>
          </a:bodyPr>
          <a:lstStyle/>
          <a:p>
            <a:r>
              <a:rPr lang="en-AU" sz="2800" dirty="0" smtClean="0">
                <a:solidFill>
                  <a:schemeClr val="bg1"/>
                </a:solidFill>
              </a:rPr>
              <a:t>Static flexibility training is achieved by the athlete moving slowly and steadily into a position beyond the point of resistance in order to stretch the muscle.</a:t>
            </a:r>
          </a:p>
          <a:p>
            <a:r>
              <a:rPr lang="en-AU" sz="2800" dirty="0" smtClean="0">
                <a:solidFill>
                  <a:schemeClr val="bg1"/>
                </a:solidFill>
              </a:rPr>
              <a:t>Stretches should be held for _____________________</a:t>
            </a:r>
          </a:p>
          <a:p>
            <a:r>
              <a:rPr lang="en-AU" sz="2800" dirty="0" smtClean="0">
                <a:solidFill>
                  <a:schemeClr val="bg1"/>
                </a:solidFill>
              </a:rPr>
              <a:t>Performed correctly, without any jerky movements, this is a safe method of gaining flexibility.</a:t>
            </a:r>
          </a:p>
          <a:p>
            <a:r>
              <a:rPr lang="en-AU" sz="2800" dirty="0" smtClean="0">
                <a:solidFill>
                  <a:schemeClr val="bg1"/>
                </a:solidFill>
              </a:rPr>
              <a:t>Proprioceptive neuromuscular facilitation ( _ _ _ ) is a form of static stretching and is the most effective method of improving flexibility.</a:t>
            </a:r>
          </a:p>
        </p:txBody>
      </p:sp>
    </p:spTree>
    <p:extLst>
      <p:ext uri="{BB962C8B-B14F-4D97-AF65-F5344CB8AC3E}">
        <p14:creationId xmlns:p14="http://schemas.microsoft.com/office/powerpoint/2010/main" val="2503229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6712"/>
            <a:ext cx="7772400" cy="4497289"/>
          </a:xfrm>
        </p:spPr>
        <p:txBody>
          <a:bodyPr>
            <a:normAutofit/>
          </a:bodyPr>
          <a:lstStyle/>
          <a:p>
            <a:r>
              <a:rPr lang="en-AU" sz="2800" dirty="0">
                <a:solidFill>
                  <a:schemeClr val="bg1"/>
                </a:solidFill>
              </a:rPr>
              <a:t>In PNF stretching the muscle is stretched as in static stretching; however, it is then contracted </a:t>
            </a:r>
            <a:r>
              <a:rPr lang="en-AU" sz="2800" dirty="0" err="1">
                <a:solidFill>
                  <a:schemeClr val="bg1"/>
                </a:solidFill>
              </a:rPr>
              <a:t>isometrically</a:t>
            </a:r>
            <a:r>
              <a:rPr lang="en-AU" sz="2800" dirty="0">
                <a:solidFill>
                  <a:schemeClr val="bg1"/>
                </a:solidFill>
              </a:rPr>
              <a:t> for 6-10 seconds against a resistance, which is often a partner. </a:t>
            </a:r>
            <a:r>
              <a:rPr lang="en-AU" sz="2800" dirty="0" smtClean="0">
                <a:solidFill>
                  <a:schemeClr val="bg1"/>
                </a:solidFill>
              </a:rPr>
              <a:t> The </a:t>
            </a:r>
            <a:r>
              <a:rPr lang="en-AU" sz="2800" dirty="0">
                <a:solidFill>
                  <a:schemeClr val="bg1"/>
                </a:solidFill>
              </a:rPr>
              <a:t>muscle is then </a:t>
            </a:r>
            <a:r>
              <a:rPr lang="en-AU" sz="2800" dirty="0" smtClean="0">
                <a:solidFill>
                  <a:schemeClr val="bg1"/>
                </a:solidFill>
              </a:rPr>
              <a:t>relaxed and stretched to its maximum. This allows a greater range of movement and improved flexibility.</a:t>
            </a:r>
            <a:endParaRPr lang="en-AU" sz="2800" dirty="0">
              <a:solidFill>
                <a:schemeClr val="bg1"/>
              </a:solidFill>
            </a:endParaRPr>
          </a:p>
          <a:p>
            <a:endParaRPr lang="en-AU" sz="2800" dirty="0" smtClean="0"/>
          </a:p>
          <a:p>
            <a:r>
              <a:rPr lang="en-AU" sz="2800" dirty="0">
                <a:hlinkClick r:id="rId2"/>
              </a:rPr>
              <a:t>http://</a:t>
            </a:r>
            <a:r>
              <a:rPr lang="en-AU" sz="2800" dirty="0" smtClean="0">
                <a:hlinkClick r:id="rId2"/>
              </a:rPr>
              <a:t>www.youtube.com/watch?v=HpatAJI0-pU</a:t>
            </a:r>
            <a:r>
              <a:rPr lang="en-AU" sz="2800" dirty="0" smtClean="0"/>
              <a:t> </a:t>
            </a:r>
            <a:endParaRPr lang="en-AU" sz="2800" dirty="0"/>
          </a:p>
          <a:p>
            <a:endParaRPr lang="en-AU" sz="2800" dirty="0"/>
          </a:p>
        </p:txBody>
      </p:sp>
    </p:spTree>
    <p:extLst>
      <p:ext uri="{BB962C8B-B14F-4D97-AF65-F5344CB8AC3E}">
        <p14:creationId xmlns:p14="http://schemas.microsoft.com/office/powerpoint/2010/main" val="242675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dirty="0" smtClean="0"/>
              <a:t>Dynamic flexibility training</a:t>
            </a:r>
            <a:endParaRPr lang="en-AU" dirty="0"/>
          </a:p>
        </p:txBody>
      </p:sp>
      <p:sp>
        <p:nvSpPr>
          <p:cNvPr id="3" name="Content Placeholder 2"/>
          <p:cNvSpPr>
            <a:spLocks noGrp="1"/>
          </p:cNvSpPr>
          <p:nvPr>
            <p:ph idx="1"/>
          </p:nvPr>
        </p:nvSpPr>
        <p:spPr>
          <a:xfrm>
            <a:off x="683568" y="1340768"/>
            <a:ext cx="7772400" cy="3733800"/>
          </a:xfrm>
        </p:spPr>
        <p:txBody>
          <a:bodyPr>
            <a:noAutofit/>
          </a:bodyPr>
          <a:lstStyle/>
          <a:p>
            <a:r>
              <a:rPr lang="en-AU" sz="2800" dirty="0" smtClean="0">
                <a:solidFill>
                  <a:schemeClr val="bg1"/>
                </a:solidFill>
              </a:rPr>
              <a:t>Dynamic  stretching involves movement.</a:t>
            </a:r>
          </a:p>
          <a:p>
            <a:r>
              <a:rPr lang="en-AU" sz="2800" dirty="0" smtClean="0">
                <a:solidFill>
                  <a:schemeClr val="bg1"/>
                </a:solidFill>
              </a:rPr>
              <a:t>While not generally used to improve flexibility it has a useful application in warm up routines. The movements replicate those required in a sport or activity and stimulate elongation of tissues by increasing temperature.</a:t>
            </a:r>
          </a:p>
          <a:p>
            <a:r>
              <a:rPr lang="en-AU" sz="2800" dirty="0" smtClean="0">
                <a:solidFill>
                  <a:schemeClr val="bg1"/>
                </a:solidFill>
              </a:rPr>
              <a:t>Examples are torso twists and arm circling, which can be performed before competing in team sports or swimming.</a:t>
            </a:r>
            <a:endParaRPr lang="en-AU" sz="2800" dirty="0">
              <a:solidFill>
                <a:schemeClr val="bg1"/>
              </a:solidFill>
            </a:endParaRPr>
          </a:p>
        </p:txBody>
      </p:sp>
    </p:spTree>
    <p:extLst>
      <p:ext uri="{BB962C8B-B14F-4D97-AF65-F5344CB8AC3E}">
        <p14:creationId xmlns:p14="http://schemas.microsoft.com/office/powerpoint/2010/main" val="2059230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Ballistic flexibility training</a:t>
            </a:r>
            <a:endParaRPr lang="en-AU" dirty="0"/>
          </a:p>
        </p:txBody>
      </p:sp>
      <p:sp>
        <p:nvSpPr>
          <p:cNvPr id="3" name="Content Placeholder 2"/>
          <p:cNvSpPr>
            <a:spLocks noGrp="1"/>
          </p:cNvSpPr>
          <p:nvPr>
            <p:ph idx="1"/>
          </p:nvPr>
        </p:nvSpPr>
        <p:spPr>
          <a:xfrm>
            <a:off x="107504" y="1196752"/>
            <a:ext cx="8856984" cy="4137249"/>
          </a:xfrm>
        </p:spPr>
        <p:txBody>
          <a:bodyPr>
            <a:noAutofit/>
          </a:bodyPr>
          <a:lstStyle/>
          <a:p>
            <a:r>
              <a:rPr lang="en-AU" sz="2800" dirty="0" smtClean="0">
                <a:solidFill>
                  <a:schemeClr val="bg1"/>
                </a:solidFill>
              </a:rPr>
              <a:t>Ballistic stretching involves using momentum to force muscles up to and past their normal range of motion. </a:t>
            </a:r>
          </a:p>
          <a:p>
            <a:r>
              <a:rPr lang="en-AU" sz="2800" dirty="0" smtClean="0">
                <a:solidFill>
                  <a:schemeClr val="bg1"/>
                </a:solidFill>
              </a:rPr>
              <a:t>The exercises typically involve swinging or bouncing movements and great care is required as tearing of muscles can occur. </a:t>
            </a:r>
          </a:p>
          <a:p>
            <a:r>
              <a:rPr lang="en-AU" sz="2800" dirty="0" smtClean="0">
                <a:solidFill>
                  <a:schemeClr val="bg1"/>
                </a:solidFill>
              </a:rPr>
              <a:t>This type of stretching is NOT recommended as a safe way to improve flexibility.</a:t>
            </a:r>
          </a:p>
          <a:p>
            <a:r>
              <a:rPr lang="en-AU" sz="2800" dirty="0" smtClean="0">
                <a:solidFill>
                  <a:schemeClr val="bg1"/>
                </a:solidFill>
              </a:rPr>
              <a:t>If done, it should only be completed by already flexible athletes and after a comprehensive warm up.</a:t>
            </a:r>
          </a:p>
          <a:p>
            <a:r>
              <a:rPr lang="en-AU" sz="2800" dirty="0">
                <a:solidFill>
                  <a:schemeClr val="bg1"/>
                </a:solidFill>
                <a:hlinkClick r:id="rId2"/>
              </a:rPr>
              <a:t>http://</a:t>
            </a:r>
            <a:r>
              <a:rPr lang="en-AU" sz="2800" dirty="0" smtClean="0">
                <a:solidFill>
                  <a:schemeClr val="bg1"/>
                </a:solidFill>
                <a:hlinkClick r:id="rId2"/>
              </a:rPr>
              <a:t>www.youtube.com/watch?v=tMu025E5g7Y</a:t>
            </a:r>
            <a:r>
              <a:rPr lang="en-AU" sz="2800" dirty="0" smtClean="0">
                <a:solidFill>
                  <a:schemeClr val="bg1"/>
                </a:solidFill>
              </a:rPr>
              <a:t> </a:t>
            </a:r>
            <a:endParaRPr lang="en-AU" sz="2800" dirty="0">
              <a:solidFill>
                <a:schemeClr val="bg1"/>
              </a:solidFill>
            </a:endParaRPr>
          </a:p>
        </p:txBody>
      </p:sp>
    </p:spTree>
    <p:extLst>
      <p:ext uri="{BB962C8B-B14F-4D97-AF65-F5344CB8AC3E}">
        <p14:creationId xmlns:p14="http://schemas.microsoft.com/office/powerpoint/2010/main" val="2633311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endParaRPr lang="en-AU" dirty="0"/>
          </a:p>
        </p:txBody>
      </p:sp>
      <p:sp>
        <p:nvSpPr>
          <p:cNvPr id="4" name="Content Placeholder 3"/>
          <p:cNvSpPr>
            <a:spLocks noGrp="1"/>
          </p:cNvSpPr>
          <p:nvPr>
            <p:ph sz="quarter" idx="13"/>
          </p:nvPr>
        </p:nvSpPr>
        <p:spPr/>
        <p:txBody>
          <a:bodyPr>
            <a:normAutofit/>
          </a:bodyPr>
          <a:lstStyle/>
          <a:p>
            <a:pPr marL="0" lvl="0" indent="0">
              <a:buNone/>
            </a:pPr>
            <a:r>
              <a:rPr lang="en-AU" dirty="0" smtClean="0"/>
              <a:t>Skill </a:t>
            </a:r>
            <a:r>
              <a:rPr lang="en-AU" dirty="0"/>
              <a:t>training </a:t>
            </a:r>
          </a:p>
          <a:p>
            <a:pPr lvl="0">
              <a:buFont typeface="Calibri" pitchFamily="34" charset="0"/>
              <a:buChar char="-"/>
            </a:pPr>
            <a:r>
              <a:rPr lang="en-AU" dirty="0"/>
              <a:t>drills practice</a:t>
            </a:r>
          </a:p>
          <a:p>
            <a:pPr lvl="0">
              <a:buFont typeface="Calibri" pitchFamily="34" charset="0"/>
              <a:buChar char="-"/>
            </a:pPr>
            <a:r>
              <a:rPr lang="en-AU" dirty="0"/>
              <a:t>modified and small-sided games </a:t>
            </a:r>
          </a:p>
          <a:p>
            <a:pPr lvl="0">
              <a:buFont typeface="Calibri" pitchFamily="34" charset="0"/>
              <a:buChar char="-"/>
            </a:pPr>
            <a:r>
              <a:rPr lang="en-AU" dirty="0"/>
              <a:t>games for specific outcomes, </a:t>
            </a:r>
            <a:r>
              <a:rPr lang="en-AU" dirty="0" err="1"/>
              <a:t>eg</a:t>
            </a:r>
            <a:r>
              <a:rPr lang="en-AU" dirty="0"/>
              <a:t> decision-making, tactical awareness.</a:t>
            </a:r>
          </a:p>
          <a:p>
            <a:endParaRPr lang="en-AU" dirty="0"/>
          </a:p>
        </p:txBody>
      </p:sp>
      <p:sp>
        <p:nvSpPr>
          <p:cNvPr id="6" name="Content Placeholder 5"/>
          <p:cNvSpPr>
            <a:spLocks noGrp="1"/>
          </p:cNvSpPr>
          <p:nvPr>
            <p:ph sz="quarter" idx="14"/>
          </p:nvPr>
        </p:nvSpPr>
        <p:spPr/>
        <p:txBody>
          <a:bodyPr/>
          <a:lstStyle/>
          <a:p>
            <a:endParaRPr lang="en-AU"/>
          </a:p>
        </p:txBody>
      </p:sp>
      <p:pic>
        <p:nvPicPr>
          <p:cNvPr id="7" name="Picture 2" descr="http://braziliansoccerjorney.com/yahoo_site_admin/assets/images/100_1927.32894213_std.jpg"/>
          <p:cNvPicPr>
            <a:picLocks noChangeAspect="1" noChangeArrowheads="1"/>
          </p:cNvPicPr>
          <p:nvPr/>
        </p:nvPicPr>
        <p:blipFill>
          <a:blip r:embed="rId2" cstate="print"/>
          <a:srcRect/>
          <a:stretch>
            <a:fillRect/>
          </a:stretch>
        </p:blipFill>
        <p:spPr bwMode="auto">
          <a:xfrm>
            <a:off x="4572000" y="1284391"/>
            <a:ext cx="4416492" cy="3312368"/>
          </a:xfrm>
          <a:prstGeom prst="rect">
            <a:avLst/>
          </a:prstGeom>
          <a:noFill/>
        </p:spPr>
      </p:pic>
    </p:spTree>
    <p:extLst>
      <p:ext uri="{BB962C8B-B14F-4D97-AF65-F5344CB8AC3E}">
        <p14:creationId xmlns:p14="http://schemas.microsoft.com/office/powerpoint/2010/main" val="2825198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96944" cy="5001345"/>
          </a:xfrm>
        </p:spPr>
        <p:txBody>
          <a:bodyPr>
            <a:normAutofit lnSpcReduction="10000"/>
          </a:bodyPr>
          <a:lstStyle/>
          <a:p>
            <a:r>
              <a:rPr lang="en-AU" sz="2800" dirty="0" smtClean="0">
                <a:solidFill>
                  <a:schemeClr val="bg1"/>
                </a:solidFill>
              </a:rPr>
              <a:t>Most individual and team sports require the athlete to be able to perform skills competently. </a:t>
            </a:r>
          </a:p>
          <a:p>
            <a:r>
              <a:rPr lang="en-AU" sz="2800" dirty="0" smtClean="0">
                <a:solidFill>
                  <a:schemeClr val="bg1"/>
                </a:solidFill>
              </a:rPr>
              <a:t>Training and participation are not always concerned with aerobic or anaerobic capacity, strength or flexibility. Long periods of time are spent by coaches and athletes on improving the performance of basic and complex skills involved in the sports. </a:t>
            </a:r>
          </a:p>
          <a:p>
            <a:r>
              <a:rPr lang="en-AU" sz="2800" dirty="0" smtClean="0">
                <a:solidFill>
                  <a:schemeClr val="bg1"/>
                </a:solidFill>
              </a:rPr>
              <a:t>Even a marathon runner needs to develop  skills to run; it is not merely a matter of developing max VO</a:t>
            </a:r>
            <a:r>
              <a:rPr lang="en-AU" sz="1600" dirty="0" smtClean="0">
                <a:solidFill>
                  <a:schemeClr val="bg1"/>
                </a:solidFill>
              </a:rPr>
              <a:t>2.</a:t>
            </a:r>
          </a:p>
          <a:p>
            <a:r>
              <a:rPr lang="en-AU" sz="2800" dirty="0" smtClean="0">
                <a:solidFill>
                  <a:schemeClr val="bg1"/>
                </a:solidFill>
              </a:rPr>
              <a:t>It is important for the coach to plan activities in a training session that challenge the athlete</a:t>
            </a:r>
            <a:endParaRPr lang="en-AU" sz="4400" dirty="0">
              <a:solidFill>
                <a:schemeClr val="bg1"/>
              </a:solidFill>
            </a:endParaRPr>
          </a:p>
        </p:txBody>
      </p:sp>
    </p:spTree>
    <p:extLst>
      <p:ext uri="{BB962C8B-B14F-4D97-AF65-F5344CB8AC3E}">
        <p14:creationId xmlns:p14="http://schemas.microsoft.com/office/powerpoint/2010/main" val="872079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784976" cy="5001345"/>
          </a:xfrm>
        </p:spPr>
        <p:txBody>
          <a:bodyPr>
            <a:normAutofit/>
          </a:bodyPr>
          <a:lstStyle/>
          <a:p>
            <a:r>
              <a:rPr lang="en-AU" sz="2800" dirty="0" smtClean="0">
                <a:solidFill>
                  <a:schemeClr val="bg1"/>
                </a:solidFill>
              </a:rPr>
              <a:t>The following questions should be considered by the coach:</a:t>
            </a:r>
          </a:p>
          <a:p>
            <a:pPr lvl="1"/>
            <a:r>
              <a:rPr lang="en-AU" sz="2400" dirty="0" smtClean="0">
                <a:solidFill>
                  <a:schemeClr val="bg1"/>
                </a:solidFill>
              </a:rPr>
              <a:t>What is the purpose of the drill; that is, is it for skill, team strategy or conditioning?</a:t>
            </a:r>
          </a:p>
          <a:p>
            <a:pPr lvl="1"/>
            <a:r>
              <a:rPr lang="en-AU" sz="2400" dirty="0" smtClean="0">
                <a:solidFill>
                  <a:schemeClr val="bg1"/>
                </a:solidFill>
              </a:rPr>
              <a:t>Can participants perform the drill?</a:t>
            </a:r>
          </a:p>
          <a:p>
            <a:pPr lvl="1"/>
            <a:r>
              <a:rPr lang="en-AU" sz="2400" dirty="0" smtClean="0">
                <a:solidFill>
                  <a:schemeClr val="bg1"/>
                </a:solidFill>
              </a:rPr>
              <a:t>How many people are involved?</a:t>
            </a:r>
          </a:p>
          <a:p>
            <a:pPr lvl="1"/>
            <a:r>
              <a:rPr lang="en-AU" sz="2400" dirty="0" smtClean="0">
                <a:solidFill>
                  <a:schemeClr val="bg1"/>
                </a:solidFill>
              </a:rPr>
              <a:t>What equipment is necessary?</a:t>
            </a:r>
          </a:p>
          <a:p>
            <a:pPr lvl="1"/>
            <a:r>
              <a:rPr lang="en-AU" sz="2400" dirty="0" smtClean="0">
                <a:solidFill>
                  <a:schemeClr val="bg1"/>
                </a:solidFill>
              </a:rPr>
              <a:t>How is it set up?</a:t>
            </a:r>
          </a:p>
          <a:p>
            <a:pPr lvl="1"/>
            <a:r>
              <a:rPr lang="en-AU" sz="2400" dirty="0" smtClean="0">
                <a:solidFill>
                  <a:schemeClr val="bg1"/>
                </a:solidFill>
              </a:rPr>
              <a:t>How much time will be spent on it?</a:t>
            </a:r>
          </a:p>
          <a:p>
            <a:pPr lvl="1"/>
            <a:r>
              <a:rPr lang="en-AU" sz="2400" dirty="0" smtClean="0">
                <a:solidFill>
                  <a:schemeClr val="bg1"/>
                </a:solidFill>
              </a:rPr>
              <a:t>What level of performance is expected?</a:t>
            </a:r>
          </a:p>
        </p:txBody>
      </p:sp>
    </p:spTree>
    <p:extLst>
      <p:ext uri="{BB962C8B-B14F-4D97-AF65-F5344CB8AC3E}">
        <p14:creationId xmlns:p14="http://schemas.microsoft.com/office/powerpoint/2010/main" val="1243143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976664"/>
          </a:xfrm>
        </p:spPr>
        <p:txBody>
          <a:bodyPr>
            <a:normAutofit/>
          </a:bodyPr>
          <a:lstStyle/>
          <a:p>
            <a:r>
              <a:rPr lang="en-AU" sz="2400" dirty="0" smtClean="0">
                <a:solidFill>
                  <a:schemeClr val="bg1"/>
                </a:solidFill>
              </a:rPr>
              <a:t>Athletes are motivated to perform if training is kept interesting and challenging.</a:t>
            </a:r>
          </a:p>
          <a:p>
            <a:r>
              <a:rPr lang="en-AU" sz="2400" dirty="0" smtClean="0">
                <a:solidFill>
                  <a:schemeClr val="bg1"/>
                </a:solidFill>
              </a:rPr>
              <a:t>A variety of drills for the practise of particular skills will aid this process.</a:t>
            </a:r>
          </a:p>
          <a:p>
            <a:r>
              <a:rPr lang="en-AU" sz="2400" dirty="0" smtClean="0">
                <a:solidFill>
                  <a:schemeClr val="bg1"/>
                </a:solidFill>
              </a:rPr>
              <a:t>Modifying well-learned drills by adding defence, obstacles or other variables adds variety to the training session, and makes it more game like. Variety can also be provided by employing a number of different practise methods (such as individual, team and pairs) under a range of conditions (such as minor games, small games, skill practise and full games)</a:t>
            </a:r>
          </a:p>
          <a:p>
            <a:r>
              <a:rPr lang="en-AU" sz="2400" dirty="0" smtClean="0">
                <a:solidFill>
                  <a:schemeClr val="bg1"/>
                </a:solidFill>
              </a:rPr>
              <a:t>Demonstrations and explanations should be clear, concise, and feedback about performance should be given frequently and appropriately.</a:t>
            </a:r>
            <a:endParaRPr lang="en-AU" sz="2400" dirty="0">
              <a:solidFill>
                <a:schemeClr val="bg1"/>
              </a:solidFill>
            </a:endParaRPr>
          </a:p>
        </p:txBody>
      </p:sp>
    </p:spTree>
    <p:extLst>
      <p:ext uri="{BB962C8B-B14F-4D97-AF65-F5344CB8AC3E}">
        <p14:creationId xmlns:p14="http://schemas.microsoft.com/office/powerpoint/2010/main" val="2396260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Drills practise</a:t>
            </a:r>
            <a:endParaRPr lang="en-AU" dirty="0"/>
          </a:p>
        </p:txBody>
      </p:sp>
      <p:sp>
        <p:nvSpPr>
          <p:cNvPr id="3" name="Content Placeholder 2"/>
          <p:cNvSpPr>
            <a:spLocks noGrp="1"/>
          </p:cNvSpPr>
          <p:nvPr>
            <p:ph idx="1"/>
          </p:nvPr>
        </p:nvSpPr>
        <p:spPr>
          <a:xfrm>
            <a:off x="179512" y="1196752"/>
            <a:ext cx="8640960" cy="5184575"/>
          </a:xfrm>
        </p:spPr>
        <p:txBody>
          <a:bodyPr>
            <a:normAutofit/>
          </a:bodyPr>
          <a:lstStyle/>
          <a:p>
            <a:r>
              <a:rPr lang="en-AU" sz="2400" dirty="0" smtClean="0">
                <a:solidFill>
                  <a:schemeClr val="bg1"/>
                </a:solidFill>
              </a:rPr>
              <a:t>Skills are developed through repetition, observation and visualisation. Drills practise, either individually or in groups allows this to happen.</a:t>
            </a:r>
          </a:p>
          <a:p>
            <a:r>
              <a:rPr lang="en-AU" sz="2400" dirty="0" smtClean="0">
                <a:solidFill>
                  <a:schemeClr val="bg1"/>
                </a:solidFill>
              </a:rPr>
              <a:t>Drills can be designed to practise a specific movement or technique; for example, kicking or throwing a ball or completing a forward roll.</a:t>
            </a:r>
          </a:p>
          <a:p>
            <a:r>
              <a:rPr lang="en-AU" sz="2400" dirty="0" smtClean="0">
                <a:solidFill>
                  <a:schemeClr val="bg1"/>
                </a:solidFill>
              </a:rPr>
              <a:t>Drills practise forms an effective part of individual training when not practising with a team or partner. Examples of this include hitting a tennis ball against a brick wall or shooting a basketball.</a:t>
            </a:r>
          </a:p>
          <a:p>
            <a:r>
              <a:rPr lang="en-AU" sz="2400" dirty="0" smtClean="0">
                <a:solidFill>
                  <a:schemeClr val="bg1"/>
                </a:solidFill>
              </a:rPr>
              <a:t>Drills is well suited for particular sports where individual skills need to be precise, such as gymnastics or athletics</a:t>
            </a:r>
            <a:endParaRPr lang="en-AU" sz="2400" dirty="0">
              <a:solidFill>
                <a:schemeClr val="bg1"/>
              </a:solidFill>
            </a:endParaRPr>
          </a:p>
        </p:txBody>
      </p:sp>
    </p:spTree>
    <p:extLst>
      <p:ext uri="{BB962C8B-B14F-4D97-AF65-F5344CB8AC3E}">
        <p14:creationId xmlns:p14="http://schemas.microsoft.com/office/powerpoint/2010/main" val="3904699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785794"/>
            <a:ext cx="8229600" cy="5340369"/>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sz="2800" dirty="0" smtClean="0">
                <a:solidFill>
                  <a:schemeClr val="bg1"/>
                </a:solidFill>
              </a:rPr>
              <a:t>Strength training can take many different forms:</a:t>
            </a:r>
          </a:p>
          <a:p>
            <a:pPr>
              <a:buFontTx/>
              <a:buChar char="-"/>
            </a:pPr>
            <a:r>
              <a:rPr lang="en-US" sz="2800" dirty="0" smtClean="0">
                <a:solidFill>
                  <a:schemeClr val="bg1"/>
                </a:solidFill>
              </a:rPr>
              <a:t>Resistance training using hydraulic and elastic </a:t>
            </a:r>
          </a:p>
          <a:p>
            <a:pPr>
              <a:buFont typeface="Wingdings 3" pitchFamily="18" charset="2"/>
              <a:buNone/>
            </a:pPr>
            <a:r>
              <a:rPr lang="en-US" sz="2800" dirty="0" smtClean="0">
                <a:solidFill>
                  <a:schemeClr val="bg1"/>
                </a:solidFill>
              </a:rPr>
              <a:t>      resistance</a:t>
            </a:r>
          </a:p>
          <a:p>
            <a:pPr>
              <a:buFontTx/>
              <a:buChar char="-"/>
            </a:pPr>
            <a:r>
              <a:rPr lang="en-US" sz="2800" dirty="0" smtClean="0">
                <a:solidFill>
                  <a:schemeClr val="bg1"/>
                </a:solidFill>
              </a:rPr>
              <a:t>Weight training using plates and dumbbells</a:t>
            </a:r>
          </a:p>
          <a:p>
            <a:pPr>
              <a:buFontTx/>
              <a:buChar char="-"/>
            </a:pPr>
            <a:r>
              <a:rPr lang="en-US" sz="2800" dirty="0" smtClean="0">
                <a:solidFill>
                  <a:schemeClr val="bg1"/>
                </a:solidFill>
              </a:rPr>
              <a:t>Isometric training applying a static force</a:t>
            </a:r>
          </a:p>
          <a:p>
            <a:pPr>
              <a:buFontTx/>
              <a:buChar char="-"/>
            </a:pPr>
            <a:endParaRPr lang="en-US" sz="2400" dirty="0">
              <a:solidFill>
                <a:schemeClr val="bg1"/>
              </a:solidFill>
            </a:endParaRPr>
          </a:p>
        </p:txBody>
      </p:sp>
      <p:pic>
        <p:nvPicPr>
          <p:cNvPr id="5" name="Picture 2" descr="http://www.dumbbellroutine.com/images/site/homepage/dumbells-chrome.jpg"/>
          <p:cNvPicPr>
            <a:picLocks noChangeAspect="1" noChangeArrowheads="1"/>
          </p:cNvPicPr>
          <p:nvPr/>
        </p:nvPicPr>
        <p:blipFill>
          <a:blip r:embed="rId2" cstate="print"/>
          <a:srcRect/>
          <a:stretch>
            <a:fillRect/>
          </a:stretch>
        </p:blipFill>
        <p:spPr bwMode="auto">
          <a:xfrm>
            <a:off x="3390077" y="3837423"/>
            <a:ext cx="3810000" cy="2609850"/>
          </a:xfrm>
          <a:prstGeom prst="rect">
            <a:avLst/>
          </a:prstGeom>
          <a:noFill/>
        </p:spPr>
      </p:pic>
      <p:pic>
        <p:nvPicPr>
          <p:cNvPr id="6" name="Picture 4" descr="http://www.dietsinreview.com/diet_column/wp-content/uploads/2008/07/bosu_plank.jpg"/>
          <p:cNvPicPr>
            <a:picLocks noChangeAspect="1" noChangeArrowheads="1"/>
          </p:cNvPicPr>
          <p:nvPr/>
        </p:nvPicPr>
        <p:blipFill>
          <a:blip r:embed="rId3" cstate="print"/>
          <a:srcRect/>
          <a:stretch>
            <a:fillRect/>
          </a:stretch>
        </p:blipFill>
        <p:spPr bwMode="auto">
          <a:xfrm>
            <a:off x="-10407" y="4211497"/>
            <a:ext cx="3370218" cy="1857364"/>
          </a:xfrm>
          <a:prstGeom prst="rect">
            <a:avLst/>
          </a:prstGeom>
          <a:noFill/>
        </p:spPr>
      </p:pic>
      <p:pic>
        <p:nvPicPr>
          <p:cNvPr id="7" name="Picture 6" descr="http://www.dietsinreview.com/diet_column/wp-content/uploads/2008/12/machine-weights-207x300.jpg"/>
          <p:cNvPicPr>
            <a:picLocks noChangeAspect="1" noChangeArrowheads="1"/>
          </p:cNvPicPr>
          <p:nvPr/>
        </p:nvPicPr>
        <p:blipFill>
          <a:blip r:embed="rId4" cstate="print"/>
          <a:srcRect/>
          <a:stretch>
            <a:fillRect/>
          </a:stretch>
        </p:blipFill>
        <p:spPr bwMode="auto">
          <a:xfrm>
            <a:off x="7200077" y="3512817"/>
            <a:ext cx="1971675" cy="2857500"/>
          </a:xfrm>
          <a:prstGeom prst="rect">
            <a:avLst/>
          </a:prstGeom>
          <a:noFill/>
        </p:spPr>
      </p:pic>
    </p:spTree>
    <p:extLst>
      <p:ext uri="{BB962C8B-B14F-4D97-AF65-F5344CB8AC3E}">
        <p14:creationId xmlns:p14="http://schemas.microsoft.com/office/powerpoint/2010/main" val="1511654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2405"/>
            <a:ext cx="7772400" cy="1143000"/>
          </a:xfrm>
        </p:spPr>
        <p:txBody>
          <a:bodyPr/>
          <a:lstStyle/>
          <a:p>
            <a:r>
              <a:rPr lang="en-AU" dirty="0" smtClean="0"/>
              <a:t>Modified and small-sided games</a:t>
            </a:r>
            <a:endParaRPr lang="en-AU" dirty="0"/>
          </a:p>
        </p:txBody>
      </p:sp>
      <p:sp>
        <p:nvSpPr>
          <p:cNvPr id="3" name="Content Placeholder 2"/>
          <p:cNvSpPr>
            <a:spLocks noGrp="1"/>
          </p:cNvSpPr>
          <p:nvPr>
            <p:ph idx="1"/>
          </p:nvPr>
        </p:nvSpPr>
        <p:spPr>
          <a:xfrm>
            <a:off x="179512" y="908720"/>
            <a:ext cx="8784976" cy="4425281"/>
          </a:xfrm>
        </p:spPr>
        <p:txBody>
          <a:bodyPr>
            <a:noAutofit/>
          </a:bodyPr>
          <a:lstStyle/>
          <a:p>
            <a:r>
              <a:rPr lang="en-AU" sz="2400" dirty="0" smtClean="0">
                <a:solidFill>
                  <a:schemeClr val="bg1"/>
                </a:solidFill>
              </a:rPr>
              <a:t>Modified and small-sided games provide variety and are an important and effective component of training.</a:t>
            </a:r>
          </a:p>
          <a:p>
            <a:r>
              <a:rPr lang="en-AU" sz="2400" dirty="0" smtClean="0">
                <a:solidFill>
                  <a:schemeClr val="bg1"/>
                </a:solidFill>
              </a:rPr>
              <a:t>Well-designed games on small fields with fewer players can ensure each player experiences maximum involvement.</a:t>
            </a:r>
          </a:p>
          <a:p>
            <a:r>
              <a:rPr lang="en-AU" sz="2400" dirty="0" smtClean="0">
                <a:solidFill>
                  <a:schemeClr val="bg1"/>
                </a:solidFill>
              </a:rPr>
              <a:t>Modified games enable time-efficient skill practise. They also provide a valuable forum to develop various important game-related skills, such as decision making, reaction and vision skills. They can place a player in a game-related situation with a desired outcome by focusing on specific skills (such as passing and catching) or specific aspects (such as fitness or evasion skills).</a:t>
            </a:r>
          </a:p>
          <a:p>
            <a:r>
              <a:rPr lang="en-AU" sz="2400" dirty="0" smtClean="0">
                <a:solidFill>
                  <a:schemeClr val="bg1"/>
                </a:solidFill>
              </a:rPr>
              <a:t>Varied levels of pressure can be applied by changing the format; for example, 2 versus 3.</a:t>
            </a:r>
            <a:endParaRPr lang="en-AU" sz="2400" dirty="0">
              <a:solidFill>
                <a:schemeClr val="bg1"/>
              </a:solidFill>
            </a:endParaRPr>
          </a:p>
        </p:txBody>
      </p:sp>
    </p:spTree>
    <p:extLst>
      <p:ext uri="{BB962C8B-B14F-4D97-AF65-F5344CB8AC3E}">
        <p14:creationId xmlns:p14="http://schemas.microsoft.com/office/powerpoint/2010/main" val="3276080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Games specific outcomes</a:t>
            </a:r>
            <a:endParaRPr lang="en-AU" dirty="0"/>
          </a:p>
        </p:txBody>
      </p:sp>
      <p:sp>
        <p:nvSpPr>
          <p:cNvPr id="3" name="Content Placeholder 2"/>
          <p:cNvSpPr>
            <a:spLocks noGrp="1"/>
          </p:cNvSpPr>
          <p:nvPr>
            <p:ph idx="1"/>
          </p:nvPr>
        </p:nvSpPr>
        <p:spPr>
          <a:xfrm>
            <a:off x="179512" y="1340768"/>
            <a:ext cx="8784976" cy="3993233"/>
          </a:xfrm>
        </p:spPr>
        <p:txBody>
          <a:bodyPr>
            <a:normAutofit/>
          </a:bodyPr>
          <a:lstStyle/>
          <a:p>
            <a:r>
              <a:rPr lang="en-AU" sz="2800" dirty="0" smtClean="0">
                <a:solidFill>
                  <a:schemeClr val="bg1"/>
                </a:solidFill>
              </a:rPr>
              <a:t>Specific outcomes can be applied to modified or small-sided games and this can be used for practise in larger or actual game play situations. In this case the coach would identify a specific outcome to be achieved by the team or certain groups of players</a:t>
            </a:r>
            <a:endParaRPr lang="en-AU" sz="2800" dirty="0">
              <a:solidFill>
                <a:schemeClr val="bg1"/>
              </a:solidFill>
            </a:endParaRPr>
          </a:p>
        </p:txBody>
      </p:sp>
    </p:spTree>
    <p:extLst>
      <p:ext uri="{BB962C8B-B14F-4D97-AF65-F5344CB8AC3E}">
        <p14:creationId xmlns:p14="http://schemas.microsoft.com/office/powerpoint/2010/main" val="734017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5001345"/>
          </a:xfrm>
        </p:spPr>
        <p:txBody>
          <a:bodyPr>
            <a:normAutofit lnSpcReduction="10000"/>
          </a:bodyPr>
          <a:lstStyle/>
          <a:p>
            <a:pPr marL="68580" indent="0">
              <a:buNone/>
            </a:pPr>
            <a:r>
              <a:rPr lang="en-AU" sz="3200" dirty="0" smtClean="0"/>
              <a:t>Decision Making</a:t>
            </a:r>
          </a:p>
          <a:p>
            <a:r>
              <a:rPr lang="en-AU" sz="2800" dirty="0" smtClean="0">
                <a:solidFill>
                  <a:schemeClr val="bg1"/>
                </a:solidFill>
              </a:rPr>
              <a:t>By performing skills in a competitive environment the athletes would be placed in situations requiring quick decisions to be made. </a:t>
            </a:r>
          </a:p>
          <a:p>
            <a:r>
              <a:rPr lang="en-AU" sz="2800" dirty="0" smtClean="0">
                <a:solidFill>
                  <a:schemeClr val="bg1"/>
                </a:solidFill>
              </a:rPr>
              <a:t>Games can be directed at allowing attackers to develop and practise deception skills and, in turn, allowing defenders to read the attempts at deception. Small- sided games assist here. </a:t>
            </a:r>
          </a:p>
          <a:p>
            <a:r>
              <a:rPr lang="en-AU" sz="2800" dirty="0" smtClean="0">
                <a:solidFill>
                  <a:schemeClr val="bg1"/>
                </a:solidFill>
              </a:rPr>
              <a:t>Decision making opportunities are created by varying field dimensions, varying the position on the field of a start and alternating numbers in attack and defence.</a:t>
            </a:r>
            <a:endParaRPr lang="en-AU" sz="2800" dirty="0">
              <a:solidFill>
                <a:schemeClr val="bg1"/>
              </a:solidFill>
            </a:endParaRPr>
          </a:p>
        </p:txBody>
      </p:sp>
    </p:spTree>
    <p:extLst>
      <p:ext uri="{BB962C8B-B14F-4D97-AF65-F5344CB8AC3E}">
        <p14:creationId xmlns:p14="http://schemas.microsoft.com/office/powerpoint/2010/main" val="3851099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332656"/>
            <a:ext cx="8568952" cy="5001345"/>
          </a:xfrm>
        </p:spPr>
        <p:txBody>
          <a:bodyPr>
            <a:normAutofit fontScale="92500" lnSpcReduction="20000"/>
          </a:bodyPr>
          <a:lstStyle/>
          <a:p>
            <a:pPr marL="68580" indent="0">
              <a:buNone/>
            </a:pPr>
            <a:r>
              <a:rPr lang="en-AU" sz="3200" dirty="0" smtClean="0"/>
              <a:t>Tactical Awareness</a:t>
            </a:r>
          </a:p>
          <a:p>
            <a:r>
              <a:rPr lang="en-AU" sz="2800" dirty="0" smtClean="0">
                <a:solidFill>
                  <a:schemeClr val="bg1"/>
                </a:solidFill>
              </a:rPr>
              <a:t>To raise tactical awareness, the focus of modified and small-sided games could be on important tactical aspects, such as maintaining possession, delaying the opposition or pressuring or manoeuvring to regain possession. </a:t>
            </a:r>
          </a:p>
          <a:p>
            <a:r>
              <a:rPr lang="en-AU" sz="2800" dirty="0" smtClean="0">
                <a:solidFill>
                  <a:schemeClr val="bg1"/>
                </a:solidFill>
              </a:rPr>
              <a:t>Moments of transition- where a ball changes possession- are important as they cause defenders to become attackers and provide opportunities to outnumber defenders. </a:t>
            </a:r>
          </a:p>
          <a:p>
            <a:r>
              <a:rPr lang="en-AU" sz="2800" dirty="0" smtClean="0">
                <a:solidFill>
                  <a:schemeClr val="bg1"/>
                </a:solidFill>
              </a:rPr>
              <a:t>Games beginning with a turnover situation provide opportunities to practise simple tactics. They may also involve the use of specific set plays or team patterns in certain areas of the field.</a:t>
            </a:r>
          </a:p>
          <a:p>
            <a:r>
              <a:rPr lang="en-AU" sz="2800" dirty="0" smtClean="0">
                <a:solidFill>
                  <a:schemeClr val="bg1"/>
                </a:solidFill>
              </a:rPr>
              <a:t>Tactics in this situation may be a more complex system based on exploiting a predictable response by a defender.</a:t>
            </a:r>
          </a:p>
        </p:txBody>
      </p:sp>
    </p:spTree>
    <p:extLst>
      <p:ext uri="{BB962C8B-B14F-4D97-AF65-F5344CB8AC3E}">
        <p14:creationId xmlns:p14="http://schemas.microsoft.com/office/powerpoint/2010/main" val="758440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hlinkClick r:id="rId2"/>
              </a:rPr>
              <a:t>http://</a:t>
            </a:r>
            <a:r>
              <a:rPr lang="en-AU" dirty="0" smtClean="0">
                <a:hlinkClick r:id="rId2"/>
              </a:rPr>
              <a:t>www.youtube.com/watch?v=6DgNGB0aIiw</a:t>
            </a:r>
            <a:endParaRPr lang="en-AU" dirty="0" smtClean="0"/>
          </a:p>
          <a:p>
            <a:r>
              <a:rPr lang="en-AU" dirty="0">
                <a:hlinkClick r:id="rId3"/>
              </a:rPr>
              <a:t>http://</a:t>
            </a:r>
            <a:r>
              <a:rPr lang="en-AU" dirty="0" smtClean="0">
                <a:hlinkClick r:id="rId3"/>
              </a:rPr>
              <a:t>www.youtube.com/watch?v=MWt1KZIseO8</a:t>
            </a:r>
            <a:endParaRPr lang="en-AU" dirty="0" smtClean="0"/>
          </a:p>
          <a:p>
            <a:endParaRPr lang="en-AU" dirty="0"/>
          </a:p>
        </p:txBody>
      </p:sp>
    </p:spTree>
    <p:extLst>
      <p:ext uri="{BB962C8B-B14F-4D97-AF65-F5344CB8AC3E}">
        <p14:creationId xmlns:p14="http://schemas.microsoft.com/office/powerpoint/2010/main" val="1496812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are the planning considerations for improving performance?</a:t>
            </a:r>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022802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a:bodyPr>
          <a:lstStyle/>
          <a:p>
            <a:pPr marL="0" lvl="0" indent="0">
              <a:buNone/>
            </a:pPr>
            <a:r>
              <a:rPr lang="en-AU" dirty="0" smtClean="0"/>
              <a:t>Initial </a:t>
            </a:r>
            <a:r>
              <a:rPr lang="en-AU" dirty="0"/>
              <a:t>planning considerations</a:t>
            </a:r>
          </a:p>
          <a:p>
            <a:pPr lvl="0">
              <a:buFont typeface="Calibri" pitchFamily="34" charset="0"/>
              <a:buChar char="-"/>
            </a:pPr>
            <a:r>
              <a:rPr lang="en-AU" dirty="0"/>
              <a:t>performance and fitness needs (individual, team)</a:t>
            </a:r>
          </a:p>
          <a:p>
            <a:pPr lvl="0">
              <a:buFont typeface="Calibri" pitchFamily="34" charset="0"/>
              <a:buChar char="-"/>
            </a:pPr>
            <a:r>
              <a:rPr lang="en-AU" dirty="0"/>
              <a:t>schedule of events/competitions</a:t>
            </a:r>
          </a:p>
          <a:p>
            <a:pPr lvl="0">
              <a:buFont typeface="Calibri" pitchFamily="34" charset="0"/>
              <a:buChar char="-"/>
            </a:pPr>
            <a:r>
              <a:rPr lang="en-AU" dirty="0"/>
              <a:t>climate and season</a:t>
            </a:r>
          </a:p>
          <a:p>
            <a:endParaRPr lang="en-AU" dirty="0"/>
          </a:p>
        </p:txBody>
      </p:sp>
      <p:sp>
        <p:nvSpPr>
          <p:cNvPr id="6" name="Content Placeholder 5"/>
          <p:cNvSpPr>
            <a:spLocks noGrp="1"/>
          </p:cNvSpPr>
          <p:nvPr>
            <p:ph sz="quarter" idx="14"/>
          </p:nvPr>
        </p:nvSpPr>
        <p:spPr/>
        <p:txBody>
          <a:bodyPr>
            <a:normAutofit/>
          </a:bodyPr>
          <a:lstStyle/>
          <a:p>
            <a:pPr marL="0" lvl="0" indent="0">
              <a:buNone/>
            </a:pPr>
            <a:r>
              <a:rPr lang="en-AU" dirty="0" smtClean="0"/>
              <a:t>Describe </a:t>
            </a:r>
            <a:r>
              <a:rPr lang="en-AU" dirty="0"/>
              <a:t>the specific considerations of planning for performance in events/competitions. How would this planning differ for elite athletes and recreational/amateur participants?</a:t>
            </a:r>
          </a:p>
          <a:p>
            <a:pPr marL="0" indent="0">
              <a:buNone/>
            </a:pPr>
            <a:endParaRPr lang="en-AU" dirty="0"/>
          </a:p>
        </p:txBody>
      </p:sp>
    </p:spTree>
    <p:extLst>
      <p:ext uri="{BB962C8B-B14F-4D97-AF65-F5344CB8AC3E}">
        <p14:creationId xmlns:p14="http://schemas.microsoft.com/office/powerpoint/2010/main" val="2652873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76672"/>
            <a:ext cx="7772400" cy="4857329"/>
          </a:xfrm>
        </p:spPr>
        <p:txBody>
          <a:bodyPr>
            <a:normAutofit/>
          </a:bodyPr>
          <a:lstStyle/>
          <a:p>
            <a:r>
              <a:rPr lang="en-AU" sz="2800" dirty="0" smtClean="0"/>
              <a:t>Careful planning will ensure that an athlete is appropriately prepared for competition. </a:t>
            </a:r>
          </a:p>
          <a:p>
            <a:r>
              <a:rPr lang="en-AU" sz="2800" dirty="0" smtClean="0"/>
              <a:t>Consideration needs to be given to the various aspects that, when combined, will make a difference to the success of the athlete and/or the team. </a:t>
            </a:r>
          </a:p>
          <a:p>
            <a:r>
              <a:rPr lang="en-AU" sz="2800" dirty="0" smtClean="0"/>
              <a:t>These aspects can be divided into performance and fitness needs, the competition schedule and the climate and season.</a:t>
            </a:r>
            <a:endParaRPr lang="en-AU" sz="2800" dirty="0"/>
          </a:p>
        </p:txBody>
      </p:sp>
    </p:spTree>
    <p:extLst>
      <p:ext uri="{BB962C8B-B14F-4D97-AF65-F5344CB8AC3E}">
        <p14:creationId xmlns:p14="http://schemas.microsoft.com/office/powerpoint/2010/main" val="193078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Performance and fitness needs</a:t>
            </a:r>
            <a:endParaRPr lang="en-AU" dirty="0"/>
          </a:p>
        </p:txBody>
      </p:sp>
      <p:sp>
        <p:nvSpPr>
          <p:cNvPr id="3" name="Content Placeholder 2"/>
          <p:cNvSpPr>
            <a:spLocks noGrp="1"/>
          </p:cNvSpPr>
          <p:nvPr>
            <p:ph idx="1"/>
          </p:nvPr>
        </p:nvSpPr>
        <p:spPr>
          <a:xfrm>
            <a:off x="179512" y="1268760"/>
            <a:ext cx="8856984" cy="4065241"/>
          </a:xfrm>
        </p:spPr>
        <p:txBody>
          <a:bodyPr>
            <a:noAutofit/>
          </a:bodyPr>
          <a:lstStyle/>
          <a:p>
            <a:r>
              <a:rPr lang="en-AU" sz="2100" dirty="0" smtClean="0"/>
              <a:t>Whether,  the coach is preparing a single training session or a program for a year, the coach’s ability to plan, organise and implement a training session will often determine the involvement and commitment of the participants. This is for both beginners and elite athletes and as such coaches need to consider fitness level, skill level and goals.</a:t>
            </a:r>
          </a:p>
          <a:p>
            <a:r>
              <a:rPr lang="en-AU" sz="2100" dirty="0" smtClean="0"/>
              <a:t>The coach should gather information about the athletes in order to appropriately address their specific needs. This can be done through surveys to determine previous experiences and goals for the season and aspirations. </a:t>
            </a:r>
            <a:r>
              <a:rPr lang="en-AU" sz="2100" dirty="0"/>
              <a:t/>
            </a:r>
            <a:br>
              <a:rPr lang="en-AU" sz="2100" dirty="0"/>
            </a:br>
            <a:r>
              <a:rPr lang="en-AU" sz="2100" dirty="0" smtClean="0"/>
              <a:t>The age of the athlete and level of competition should also be taken into account.</a:t>
            </a:r>
          </a:p>
          <a:p>
            <a:r>
              <a:rPr lang="en-AU" sz="2100" dirty="0" smtClean="0"/>
              <a:t>Different approaches are required to cater for the age and expectations of the athlete.</a:t>
            </a:r>
            <a:endParaRPr lang="en-AU" sz="2100" dirty="0"/>
          </a:p>
        </p:txBody>
      </p:sp>
    </p:spTree>
    <p:extLst>
      <p:ext uri="{BB962C8B-B14F-4D97-AF65-F5344CB8AC3E}">
        <p14:creationId xmlns:p14="http://schemas.microsoft.com/office/powerpoint/2010/main" val="4174200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062664" cy="1143000"/>
          </a:xfrm>
        </p:spPr>
        <p:txBody>
          <a:bodyPr>
            <a:normAutofit/>
          </a:bodyPr>
          <a:lstStyle/>
          <a:p>
            <a:r>
              <a:rPr lang="en-AU" dirty="0" smtClean="0"/>
              <a:t>Schedule of events/competition</a:t>
            </a:r>
            <a:endParaRPr lang="en-AU" dirty="0"/>
          </a:p>
        </p:txBody>
      </p:sp>
      <p:sp>
        <p:nvSpPr>
          <p:cNvPr id="3" name="Content Placeholder 2"/>
          <p:cNvSpPr>
            <a:spLocks noGrp="1"/>
          </p:cNvSpPr>
          <p:nvPr>
            <p:ph idx="1"/>
          </p:nvPr>
        </p:nvSpPr>
        <p:spPr>
          <a:xfrm>
            <a:off x="179512" y="836712"/>
            <a:ext cx="8712968" cy="4824535"/>
          </a:xfrm>
        </p:spPr>
        <p:txBody>
          <a:bodyPr>
            <a:noAutofit/>
          </a:bodyPr>
          <a:lstStyle/>
          <a:p>
            <a:r>
              <a:rPr lang="en-AU" sz="2400" dirty="0" smtClean="0"/>
              <a:t>Initial planning considerations for many teams and individual sports must take into account the schedule of particular events and competitions, and it is essential to optimise the performance of athletes around these.</a:t>
            </a:r>
          </a:p>
          <a:p>
            <a:r>
              <a:rPr lang="en-AU" sz="2400" dirty="0" smtClean="0"/>
              <a:t>Planning is affected by the: </a:t>
            </a:r>
          </a:p>
          <a:p>
            <a:pPr lvl="1"/>
            <a:r>
              <a:rPr lang="en-AU" sz="1800" dirty="0" smtClean="0"/>
              <a:t>Competition structure</a:t>
            </a:r>
          </a:p>
          <a:p>
            <a:pPr lvl="1"/>
            <a:r>
              <a:rPr lang="en-AU" sz="1800" dirty="0" smtClean="0"/>
              <a:t>Phases of competition</a:t>
            </a:r>
          </a:p>
          <a:p>
            <a:pPr lvl="1"/>
            <a:r>
              <a:rPr lang="en-AU" sz="1800" dirty="0" smtClean="0"/>
              <a:t>Special events in the season</a:t>
            </a:r>
          </a:p>
          <a:p>
            <a:pPr lvl="1"/>
            <a:r>
              <a:rPr lang="en-AU" sz="1800" dirty="0" smtClean="0"/>
              <a:t>Availability of resources</a:t>
            </a:r>
          </a:p>
          <a:p>
            <a:pPr lvl="1"/>
            <a:r>
              <a:rPr lang="en-AU" sz="1800" dirty="0" smtClean="0"/>
              <a:t>Motivations and attitudes of the athletes</a:t>
            </a:r>
          </a:p>
          <a:p>
            <a:pPr lvl="1"/>
            <a:r>
              <a:rPr lang="en-AU" sz="1800" dirty="0" smtClean="0"/>
              <a:t>Demands of the sport</a:t>
            </a:r>
          </a:p>
          <a:p>
            <a:pPr lvl="1"/>
            <a:r>
              <a:rPr lang="en-AU" sz="1800" dirty="0" smtClean="0"/>
              <a:t>climate</a:t>
            </a:r>
            <a:endParaRPr lang="en-AU" sz="1800" dirty="0"/>
          </a:p>
        </p:txBody>
      </p:sp>
      <p:pic>
        <p:nvPicPr>
          <p:cNvPr id="5" name="Picture 2" descr="http://www.qldallschools.com/assets/images/sharynwilli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931" y="2060848"/>
            <a:ext cx="1728191" cy="26130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lattimore.id.au/images/queensland-rugby-league-state-of-origin-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49080"/>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0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13184" y="620688"/>
            <a:ext cx="8229600" cy="4525963"/>
          </a:xfrm>
        </p:spPr>
        <p:txBody>
          <a:bodyPr>
            <a:normAutofit/>
          </a:bodyPr>
          <a:lstStyle/>
          <a:p>
            <a:r>
              <a:rPr lang="en-US" sz="2800" dirty="0" smtClean="0">
                <a:solidFill>
                  <a:schemeClr val="bg1"/>
                </a:solidFill>
              </a:rPr>
              <a:t>During strength training, elements of isotonic, isometric and </a:t>
            </a:r>
            <a:r>
              <a:rPr lang="en-US" sz="2800" dirty="0" err="1" smtClean="0">
                <a:solidFill>
                  <a:schemeClr val="bg1"/>
                </a:solidFill>
              </a:rPr>
              <a:t>isokinetic</a:t>
            </a:r>
            <a:r>
              <a:rPr lang="en-US" sz="2800" dirty="0" smtClean="0">
                <a:solidFill>
                  <a:schemeClr val="bg1"/>
                </a:solidFill>
              </a:rPr>
              <a:t> contractions can be used.</a:t>
            </a:r>
          </a:p>
          <a:p>
            <a:r>
              <a:rPr lang="en-US" sz="2800" dirty="0" smtClean="0">
                <a:solidFill>
                  <a:schemeClr val="bg1"/>
                </a:solidFill>
              </a:rPr>
              <a:t>People begin strength training programs for a variety of reasons which include:</a:t>
            </a:r>
          </a:p>
          <a:p>
            <a:pPr>
              <a:buFontTx/>
              <a:buChar char="-"/>
            </a:pPr>
            <a:r>
              <a:rPr lang="en-US" sz="2800" dirty="0" smtClean="0">
                <a:solidFill>
                  <a:schemeClr val="bg1"/>
                </a:solidFill>
              </a:rPr>
              <a:t>To develop muscular strength or endurance</a:t>
            </a:r>
          </a:p>
          <a:p>
            <a:pPr>
              <a:buFontTx/>
              <a:buChar char="-"/>
            </a:pPr>
            <a:r>
              <a:rPr lang="en-US" sz="2800" dirty="0" smtClean="0">
                <a:solidFill>
                  <a:schemeClr val="bg1"/>
                </a:solidFill>
              </a:rPr>
              <a:t>Develop power</a:t>
            </a:r>
          </a:p>
          <a:p>
            <a:pPr>
              <a:buFontTx/>
              <a:buChar char="-"/>
            </a:pPr>
            <a:r>
              <a:rPr lang="en-US" sz="2800" dirty="0" smtClean="0">
                <a:solidFill>
                  <a:schemeClr val="bg1"/>
                </a:solidFill>
              </a:rPr>
              <a:t>Weight Loss</a:t>
            </a:r>
          </a:p>
          <a:p>
            <a:pPr>
              <a:buFontTx/>
              <a:buChar char="-"/>
            </a:pPr>
            <a:r>
              <a:rPr lang="en-US" sz="2800" dirty="0" smtClean="0">
                <a:solidFill>
                  <a:schemeClr val="bg1"/>
                </a:solidFill>
              </a:rPr>
              <a:t>Gain muscle definition =</a:t>
            </a:r>
          </a:p>
          <a:p>
            <a:pPr marL="0" indent="0">
              <a:buNone/>
            </a:pPr>
            <a:r>
              <a:rPr lang="en-US" sz="2800" dirty="0">
                <a:solidFill>
                  <a:schemeClr val="bg1"/>
                </a:solidFill>
              </a:rPr>
              <a:t> </a:t>
            </a:r>
            <a:r>
              <a:rPr lang="en-US" sz="2800" dirty="0" smtClean="0">
                <a:solidFill>
                  <a:schemeClr val="bg1"/>
                </a:solidFill>
              </a:rPr>
              <a:t>    </a:t>
            </a:r>
            <a:r>
              <a:rPr lang="en-US" sz="2800" dirty="0" smtClean="0"/>
              <a:t>Muscular Hypertrophy</a:t>
            </a:r>
          </a:p>
          <a:p>
            <a:pPr marL="0" indent="0">
              <a:buNone/>
            </a:pPr>
            <a:endParaRPr lang="en-US" sz="2800" dirty="0"/>
          </a:p>
        </p:txBody>
      </p:sp>
      <p:pic>
        <p:nvPicPr>
          <p:cNvPr id="5" name="Picture 2" descr="http://images.askmen.com/sports/bodybuilding_250/272_maximum-muscle-definition-in-one-week.jpg"/>
          <p:cNvPicPr>
            <a:picLocks noChangeAspect="1" noChangeArrowheads="1"/>
          </p:cNvPicPr>
          <p:nvPr/>
        </p:nvPicPr>
        <p:blipFill>
          <a:blip r:embed="rId2" cstate="print"/>
          <a:srcRect/>
          <a:stretch>
            <a:fillRect/>
          </a:stretch>
        </p:blipFill>
        <p:spPr bwMode="auto">
          <a:xfrm>
            <a:off x="4427984" y="3284984"/>
            <a:ext cx="3905250" cy="2190750"/>
          </a:xfrm>
          <a:prstGeom prst="rect">
            <a:avLst/>
          </a:prstGeom>
          <a:noFill/>
        </p:spPr>
      </p:pic>
    </p:spTree>
    <p:extLst>
      <p:ext uri="{BB962C8B-B14F-4D97-AF65-F5344CB8AC3E}">
        <p14:creationId xmlns:p14="http://schemas.microsoft.com/office/powerpoint/2010/main" val="3929802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84976" cy="5145361"/>
          </a:xfrm>
        </p:spPr>
        <p:txBody>
          <a:bodyPr>
            <a:noAutofit/>
          </a:bodyPr>
          <a:lstStyle/>
          <a:p>
            <a:r>
              <a:rPr lang="en-AU" sz="2400" dirty="0" smtClean="0"/>
              <a:t>An annual plan should be based around the build up to a specific event or, as with some sports, a series of events. the aim of this is to produce the best performance at the appropriate time.</a:t>
            </a:r>
          </a:p>
          <a:p>
            <a:r>
              <a:rPr lang="en-AU" sz="2400" dirty="0" smtClean="0"/>
              <a:t>Highlighting these events on a calendar enables training to be divided into a series of cycles, each with a specific focus. For example,  a team in a team sport competition generally aims to reach the final series, along the way adapting training for particular games. In the final series a particular approach will be taken to maintain maximum performance.</a:t>
            </a:r>
          </a:p>
          <a:p>
            <a:endParaRPr lang="en-AU" sz="2400" dirty="0"/>
          </a:p>
          <a:p>
            <a:endParaRPr lang="en-AU" sz="2400" dirty="0" smtClean="0"/>
          </a:p>
          <a:p>
            <a:r>
              <a:rPr lang="en-AU" sz="2400" dirty="0" smtClean="0"/>
              <a:t>Optimum performance is structured around the athlete’s schedule of event and competition.</a:t>
            </a:r>
            <a:endParaRPr lang="en-AU" sz="2400" dirty="0"/>
          </a:p>
        </p:txBody>
      </p:sp>
    </p:spTree>
    <p:extLst>
      <p:ext uri="{BB962C8B-B14F-4D97-AF65-F5344CB8AC3E}">
        <p14:creationId xmlns:p14="http://schemas.microsoft.com/office/powerpoint/2010/main" val="2684691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Climate and season</a:t>
            </a:r>
            <a:endParaRPr lang="en-AU" dirty="0"/>
          </a:p>
        </p:txBody>
      </p:sp>
      <p:sp>
        <p:nvSpPr>
          <p:cNvPr id="3" name="Content Placeholder 2"/>
          <p:cNvSpPr>
            <a:spLocks noGrp="1"/>
          </p:cNvSpPr>
          <p:nvPr>
            <p:ph idx="1"/>
          </p:nvPr>
        </p:nvSpPr>
        <p:spPr>
          <a:xfrm>
            <a:off x="107504" y="1124744"/>
            <a:ext cx="8856984" cy="4209257"/>
          </a:xfrm>
        </p:spPr>
        <p:txBody>
          <a:bodyPr>
            <a:noAutofit/>
          </a:bodyPr>
          <a:lstStyle/>
          <a:p>
            <a:r>
              <a:rPr lang="en-AU" sz="2400" dirty="0" smtClean="0"/>
              <a:t>A coach needs to take a sensible approach to training and competition in adverse weather. Planning should involve variations to a program to cater for potential adverse conditions.</a:t>
            </a:r>
          </a:p>
          <a:p>
            <a:r>
              <a:rPr lang="en-AU" sz="2400" dirty="0" smtClean="0"/>
              <a:t>The yearly training plan should take into account the season where each phase falls and anticipate the likely weather patterns.</a:t>
            </a:r>
          </a:p>
          <a:p>
            <a:r>
              <a:rPr lang="en-AU" sz="2400" dirty="0" smtClean="0"/>
              <a:t>Adverse weather conditions (such as when it is too hot or too cold) may mean changing the training time or the length of the session. </a:t>
            </a:r>
          </a:p>
          <a:p>
            <a:r>
              <a:rPr lang="en-AU" sz="2400" dirty="0" smtClean="0"/>
              <a:t>Alternate venues can be considered and booked in advance. These venues include gyms, pools and indoor courts. ‘Classroom’ sessions may be held to review tactics and plan ahead.</a:t>
            </a:r>
            <a:endParaRPr lang="en-AU" sz="2400" dirty="0"/>
          </a:p>
        </p:txBody>
      </p:sp>
    </p:spTree>
    <p:extLst>
      <p:ext uri="{BB962C8B-B14F-4D97-AF65-F5344CB8AC3E}">
        <p14:creationId xmlns:p14="http://schemas.microsoft.com/office/powerpoint/2010/main" val="1059189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4929337"/>
          </a:xfrm>
        </p:spPr>
        <p:txBody>
          <a:bodyPr>
            <a:normAutofit/>
          </a:bodyPr>
          <a:lstStyle/>
          <a:p>
            <a:r>
              <a:rPr lang="en-AU" sz="2400" dirty="0" smtClean="0"/>
              <a:t>Acclimatisation to conditions can also be part of the planning for a season. Elite athletes may attend training camps in conditions similar to those in which they may be competing. Athletes competing at altitude will often travel to these areas up to a week in advance to acclimatise.</a:t>
            </a:r>
          </a:p>
          <a:p>
            <a:r>
              <a:rPr lang="en-AU" sz="2400" dirty="0" smtClean="0"/>
              <a:t>Plans to take into account the climate should also encourage individuals to do all they can to minimise the effects of adverse weather on themselves. For example, athletes should ensure that their clothing and headwear is appropriate, that they have ensured their hydration levels are adequate and that they have acclimatised to the exertion levels required in the prevailing conditions.</a:t>
            </a:r>
            <a:endParaRPr lang="en-AU" sz="2400" dirty="0"/>
          </a:p>
        </p:txBody>
      </p:sp>
    </p:spTree>
    <p:extLst>
      <p:ext uri="{BB962C8B-B14F-4D97-AF65-F5344CB8AC3E}">
        <p14:creationId xmlns:p14="http://schemas.microsoft.com/office/powerpoint/2010/main" val="3914726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fontScale="92500" lnSpcReduction="20000"/>
          </a:bodyPr>
          <a:lstStyle/>
          <a:p>
            <a:pPr marL="0" lvl="0" indent="0">
              <a:buNone/>
            </a:pPr>
            <a:r>
              <a:rPr lang="en-AU" dirty="0" smtClean="0"/>
              <a:t>Planning </a:t>
            </a:r>
            <a:r>
              <a:rPr lang="en-AU" dirty="0"/>
              <a:t>a training year (</a:t>
            </a:r>
            <a:r>
              <a:rPr lang="en-AU" dirty="0" err="1"/>
              <a:t>periodisation</a:t>
            </a:r>
            <a:r>
              <a:rPr lang="en-AU" dirty="0"/>
              <a:t>)</a:t>
            </a:r>
          </a:p>
          <a:p>
            <a:pPr lvl="0">
              <a:buFont typeface="Calibri" pitchFamily="34" charset="0"/>
              <a:buChar char="-"/>
            </a:pPr>
            <a:r>
              <a:rPr lang="en-AU" dirty="0"/>
              <a:t>phases of competition (pre-season, in-season and off-season phases)</a:t>
            </a:r>
          </a:p>
          <a:p>
            <a:pPr lvl="0">
              <a:buFont typeface="Calibri" pitchFamily="34" charset="0"/>
              <a:buChar char="-"/>
            </a:pPr>
            <a:r>
              <a:rPr lang="en-AU" dirty="0" err="1"/>
              <a:t>subphases</a:t>
            </a:r>
            <a:r>
              <a:rPr lang="en-AU" dirty="0"/>
              <a:t> (macro and </a:t>
            </a:r>
            <a:r>
              <a:rPr lang="en-AU" dirty="0" err="1"/>
              <a:t>microcycles</a:t>
            </a:r>
            <a:r>
              <a:rPr lang="en-AU" dirty="0"/>
              <a:t>)</a:t>
            </a:r>
          </a:p>
          <a:p>
            <a:pPr lvl="0">
              <a:buFont typeface="Calibri" pitchFamily="34" charset="0"/>
              <a:buChar char="-"/>
            </a:pPr>
            <a:r>
              <a:rPr lang="en-AU" dirty="0"/>
              <a:t>peaking</a:t>
            </a:r>
          </a:p>
          <a:p>
            <a:pPr lvl="0">
              <a:buFont typeface="Calibri" pitchFamily="34" charset="0"/>
              <a:buChar char="-"/>
            </a:pPr>
            <a:r>
              <a:rPr lang="en-AU" dirty="0"/>
              <a:t>tapering</a:t>
            </a:r>
          </a:p>
          <a:p>
            <a:pPr lvl="0">
              <a:buFont typeface="Calibri" pitchFamily="34" charset="0"/>
              <a:buChar char="-"/>
            </a:pPr>
            <a:r>
              <a:rPr lang="en-AU" dirty="0"/>
              <a:t>sport-specific </a:t>
            </a:r>
            <a:r>
              <a:rPr lang="en-AU" dirty="0" err="1"/>
              <a:t>subphases</a:t>
            </a:r>
            <a:r>
              <a:rPr lang="en-AU" dirty="0"/>
              <a:t> (fitness components, skill requirements)</a:t>
            </a:r>
          </a:p>
          <a:p>
            <a:endParaRPr lang="en-AU" dirty="0"/>
          </a:p>
        </p:txBody>
      </p:sp>
      <p:sp>
        <p:nvSpPr>
          <p:cNvPr id="6" name="Content Placeholder 5"/>
          <p:cNvSpPr>
            <a:spLocks noGrp="1"/>
          </p:cNvSpPr>
          <p:nvPr>
            <p:ph sz="quarter" idx="14"/>
          </p:nvPr>
        </p:nvSpPr>
        <p:spPr/>
        <p:txBody>
          <a:bodyPr/>
          <a:lstStyle/>
          <a:p>
            <a:pPr marL="0" lvl="0" indent="0">
              <a:buNone/>
            </a:pPr>
            <a:r>
              <a:rPr lang="en-AU" dirty="0" smtClean="0"/>
              <a:t>Develop </a:t>
            </a:r>
            <a:r>
              <a:rPr lang="en-AU" dirty="0"/>
              <a:t>and justify a </a:t>
            </a:r>
            <a:r>
              <a:rPr lang="en-AU" dirty="0" err="1"/>
              <a:t>periodisation</a:t>
            </a:r>
            <a:r>
              <a:rPr lang="en-AU" dirty="0"/>
              <a:t> chart of the fitness and skill-specific requirements of a particular sport.</a:t>
            </a:r>
          </a:p>
          <a:p>
            <a:endParaRPr lang="en-AU" dirty="0"/>
          </a:p>
        </p:txBody>
      </p:sp>
    </p:spTree>
    <p:extLst>
      <p:ext uri="{BB962C8B-B14F-4D97-AF65-F5344CB8AC3E}">
        <p14:creationId xmlns:p14="http://schemas.microsoft.com/office/powerpoint/2010/main" val="948819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04664"/>
            <a:ext cx="7772400" cy="4929337"/>
          </a:xfrm>
        </p:spPr>
        <p:txBody>
          <a:bodyPr/>
          <a:lstStyle/>
          <a:p>
            <a:r>
              <a:rPr lang="en-AU" dirty="0" smtClean="0"/>
              <a:t>The division of the training year into certain periods must be considered when designing a yearly training program. This is called </a:t>
            </a:r>
            <a:r>
              <a:rPr lang="en-AU" dirty="0" err="1" smtClean="0"/>
              <a:t>periodisation</a:t>
            </a:r>
            <a:r>
              <a:rPr lang="en-AU" dirty="0" smtClean="0"/>
              <a:t>.  </a:t>
            </a:r>
          </a:p>
          <a:p>
            <a:r>
              <a:rPr lang="en-AU" dirty="0" smtClean="0"/>
              <a:t>In each period there are subtle and important differences  that exist.</a:t>
            </a:r>
          </a:p>
          <a:p>
            <a:r>
              <a:rPr lang="en-AU" dirty="0" smtClean="0"/>
              <a:t>Peaking for major events must also be taken into consideration.</a:t>
            </a:r>
          </a:p>
          <a:p>
            <a:r>
              <a:rPr lang="en-AU" dirty="0" smtClean="0"/>
              <a:t>A long term training plan is required so that the coach and athlete can set goals and work towards the achievement of those goals over the year. </a:t>
            </a:r>
          </a:p>
          <a:p>
            <a:r>
              <a:rPr lang="en-AU" dirty="0" smtClean="0"/>
              <a:t>Long and short term goals should be decided on in consultation between the coach, athlete and team.</a:t>
            </a:r>
          </a:p>
          <a:p>
            <a:r>
              <a:rPr lang="en-AU" dirty="0" smtClean="0"/>
              <a:t>It is not uncommon for athletes to train all year round. Even though the cricket season is in summer, cricketers train in the winter. Athletes of the winter sports- rugby,  soccer, netball,  AFL- train during the summer months. This is done to maintain fitness and in some cases, skill levels.</a:t>
            </a:r>
          </a:p>
          <a:p>
            <a:endParaRPr lang="en-AU" dirty="0"/>
          </a:p>
        </p:txBody>
      </p:sp>
    </p:spTree>
    <p:extLst>
      <p:ext uri="{BB962C8B-B14F-4D97-AF65-F5344CB8AC3E}">
        <p14:creationId xmlns:p14="http://schemas.microsoft.com/office/powerpoint/2010/main" val="10483720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Phases of competition</a:t>
            </a:r>
            <a:endParaRPr lang="en-AU" dirty="0"/>
          </a:p>
        </p:txBody>
      </p:sp>
      <p:sp>
        <p:nvSpPr>
          <p:cNvPr id="3" name="Content Placeholder 2"/>
          <p:cNvSpPr>
            <a:spLocks noGrp="1"/>
          </p:cNvSpPr>
          <p:nvPr>
            <p:ph idx="1"/>
          </p:nvPr>
        </p:nvSpPr>
        <p:spPr>
          <a:xfrm>
            <a:off x="685799" y="1217023"/>
            <a:ext cx="7772400" cy="3733800"/>
          </a:xfrm>
        </p:spPr>
        <p:txBody>
          <a:bodyPr>
            <a:normAutofit/>
          </a:bodyPr>
          <a:lstStyle/>
          <a:p>
            <a:r>
              <a:rPr lang="en-AU" sz="2400" dirty="0" smtClean="0"/>
              <a:t>The total training program of athletes can be broken down into three distinct phases:</a:t>
            </a:r>
          </a:p>
          <a:p>
            <a:pPr lvl="1"/>
            <a:r>
              <a:rPr lang="en-AU" sz="1800" dirty="0" smtClean="0"/>
              <a:t>Post-season or off season (transition)</a:t>
            </a:r>
          </a:p>
          <a:p>
            <a:pPr lvl="1"/>
            <a:r>
              <a:rPr lang="en-AU" sz="1800" dirty="0" smtClean="0"/>
              <a:t>Pre-season (preparatory)</a:t>
            </a:r>
          </a:p>
          <a:p>
            <a:pPr lvl="1"/>
            <a:r>
              <a:rPr lang="en-AU" sz="1800" dirty="0" smtClean="0"/>
              <a:t>In-season (competition)</a:t>
            </a:r>
          </a:p>
          <a:p>
            <a:pPr lvl="1"/>
            <a:endParaRPr lang="en-AU"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1"/>
            <a:ext cx="9143999" cy="324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50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u="sng" dirty="0" smtClean="0"/>
              <a:t>Post-season training</a:t>
            </a:r>
            <a:endParaRPr lang="en-AU" sz="2800" u="sng" dirty="0"/>
          </a:p>
        </p:txBody>
      </p:sp>
      <p:sp>
        <p:nvSpPr>
          <p:cNvPr id="3" name="Content Placeholder 2"/>
          <p:cNvSpPr>
            <a:spLocks noGrp="1"/>
          </p:cNvSpPr>
          <p:nvPr>
            <p:ph idx="1"/>
          </p:nvPr>
        </p:nvSpPr>
        <p:spPr>
          <a:xfrm>
            <a:off x="685800" y="1124744"/>
            <a:ext cx="7772400" cy="4209257"/>
          </a:xfrm>
        </p:spPr>
        <p:txBody>
          <a:bodyPr/>
          <a:lstStyle/>
          <a:p>
            <a:r>
              <a:rPr lang="en-AU" dirty="0" smtClean="0"/>
              <a:t>Post-season (or off-season) training varies from sport to sport, but has the following general aims:</a:t>
            </a:r>
          </a:p>
          <a:p>
            <a:pPr lvl="1"/>
            <a:r>
              <a:rPr lang="en-AU" dirty="0" smtClean="0"/>
              <a:t>To prevent weight gain</a:t>
            </a:r>
          </a:p>
          <a:p>
            <a:pPr lvl="1"/>
            <a:r>
              <a:rPr lang="en-AU" dirty="0" smtClean="0"/>
              <a:t>To maintain the aerobic  fitness base (low intensity)</a:t>
            </a:r>
          </a:p>
          <a:p>
            <a:pPr lvl="1"/>
            <a:r>
              <a:rPr lang="en-AU" dirty="0" smtClean="0"/>
              <a:t>To maintain strength (increase endurance, strength and power)</a:t>
            </a:r>
          </a:p>
          <a:p>
            <a:pPr lvl="1"/>
            <a:r>
              <a:rPr lang="en-AU" dirty="0" smtClean="0"/>
              <a:t>To maintain a reasonable sports skills level (participate in games)</a:t>
            </a:r>
          </a:p>
          <a:p>
            <a:pPr lvl="1"/>
            <a:r>
              <a:rPr lang="en-AU" dirty="0" smtClean="0"/>
              <a:t>To repair injuries</a:t>
            </a:r>
          </a:p>
          <a:p>
            <a:pPr lvl="1"/>
            <a:r>
              <a:rPr lang="en-AU" dirty="0" smtClean="0"/>
              <a:t>To recuperate physically and mentally</a:t>
            </a:r>
          </a:p>
          <a:p>
            <a:r>
              <a:rPr lang="en-AU" dirty="0" smtClean="0"/>
              <a:t>An off-season involves post-season competitions in an athlete’s sport (or a similar sport) and also involves recreational and social activities for fun and enjoyment. </a:t>
            </a:r>
          </a:p>
        </p:txBody>
      </p:sp>
    </p:spTree>
    <p:extLst>
      <p:ext uri="{BB962C8B-B14F-4D97-AF65-F5344CB8AC3E}">
        <p14:creationId xmlns:p14="http://schemas.microsoft.com/office/powerpoint/2010/main" val="1750833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04664"/>
            <a:ext cx="7772400" cy="4929337"/>
          </a:xfrm>
        </p:spPr>
        <p:txBody>
          <a:bodyPr>
            <a:normAutofit/>
          </a:bodyPr>
          <a:lstStyle/>
          <a:p>
            <a:r>
              <a:rPr lang="en-AU" sz="2400" dirty="0" smtClean="0"/>
              <a:t>For example, an endurance runner might focus more on aerobic capacity maintenance than on strength, a spin bowler might focus more on skill development, a tennis player with an injury might concentrate on rehabilitation and mental strategies, and a netball team might play in a touch football competition to maintain ball skills. </a:t>
            </a:r>
          </a:p>
          <a:p>
            <a:r>
              <a:rPr lang="en-AU" sz="2400" dirty="0" smtClean="0"/>
              <a:t>Variety is the key to post-season training. </a:t>
            </a:r>
          </a:p>
          <a:p>
            <a:r>
              <a:rPr lang="en-AU" sz="2400" dirty="0" smtClean="0"/>
              <a:t>Post-season training is usually of low intensity, but of high volume (a large number of long sessions). This time also allows athletes to concentrate on areas in which they might be weak.</a:t>
            </a:r>
            <a:endParaRPr lang="en-AU" sz="2400" dirty="0"/>
          </a:p>
        </p:txBody>
      </p:sp>
    </p:spTree>
    <p:extLst>
      <p:ext uri="{BB962C8B-B14F-4D97-AF65-F5344CB8AC3E}">
        <p14:creationId xmlns:p14="http://schemas.microsoft.com/office/powerpoint/2010/main" val="19011919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955"/>
            <a:ext cx="7772400" cy="1143000"/>
          </a:xfrm>
        </p:spPr>
        <p:txBody>
          <a:bodyPr>
            <a:normAutofit/>
          </a:bodyPr>
          <a:lstStyle/>
          <a:p>
            <a:r>
              <a:rPr lang="en-AU" sz="2800" u="sng" dirty="0" smtClean="0"/>
              <a:t>Pre-season training</a:t>
            </a:r>
            <a:endParaRPr lang="en-AU" sz="2800" u="sng" dirty="0"/>
          </a:p>
        </p:txBody>
      </p:sp>
      <p:sp>
        <p:nvSpPr>
          <p:cNvPr id="3" name="Content Placeholder 2"/>
          <p:cNvSpPr>
            <a:spLocks noGrp="1"/>
          </p:cNvSpPr>
          <p:nvPr>
            <p:ph idx="1"/>
          </p:nvPr>
        </p:nvSpPr>
        <p:spPr>
          <a:xfrm>
            <a:off x="107504" y="836712"/>
            <a:ext cx="8784976" cy="5184576"/>
          </a:xfrm>
        </p:spPr>
        <p:txBody>
          <a:bodyPr>
            <a:noAutofit/>
          </a:bodyPr>
          <a:lstStyle/>
          <a:p>
            <a:r>
              <a:rPr lang="en-AU" sz="2200" dirty="0" smtClean="0"/>
              <a:t>Pre-season training usually occurs 8-12 weeks before the start of the season or competition. </a:t>
            </a:r>
          </a:p>
          <a:p>
            <a:r>
              <a:rPr lang="en-AU" sz="2200" dirty="0" smtClean="0"/>
              <a:t>The predominant energy systems are used in the sport are increased to maximum capacities. </a:t>
            </a:r>
          </a:p>
          <a:p>
            <a:r>
              <a:rPr lang="en-AU" sz="2200" dirty="0" smtClean="0"/>
              <a:t>The principal difference between post-season training and pre-season training is the intensity. </a:t>
            </a:r>
          </a:p>
          <a:p>
            <a:r>
              <a:rPr lang="en-AU" sz="2200" dirty="0" smtClean="0"/>
              <a:t>The post-season weights program should be continued during pre-season.</a:t>
            </a:r>
          </a:p>
          <a:p>
            <a:r>
              <a:rPr lang="en-AU" sz="2200" dirty="0" smtClean="0"/>
              <a:t>A shift is made from low intensity, high volume training to high intensity (progressive overload), low volume training.</a:t>
            </a:r>
          </a:p>
          <a:p>
            <a:r>
              <a:rPr lang="en-AU" sz="2200" dirty="0" smtClean="0"/>
              <a:t>Sports specific skill training is also intensified.</a:t>
            </a:r>
          </a:p>
          <a:p>
            <a:r>
              <a:rPr lang="en-AU" sz="2200" dirty="0" smtClean="0"/>
              <a:t>If specific components of fitness or skill are required, significant time should be allocated to practising these in pre-season.</a:t>
            </a:r>
            <a:endParaRPr lang="en-AU" sz="2200" dirty="0"/>
          </a:p>
        </p:txBody>
      </p:sp>
    </p:spTree>
    <p:extLst>
      <p:ext uri="{BB962C8B-B14F-4D97-AF65-F5344CB8AC3E}">
        <p14:creationId xmlns:p14="http://schemas.microsoft.com/office/powerpoint/2010/main" val="4267919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normAutofit/>
          </a:bodyPr>
          <a:lstStyle/>
          <a:p>
            <a:r>
              <a:rPr lang="en-AU" sz="2800" u="sng" dirty="0" smtClean="0"/>
              <a:t>In-season training</a:t>
            </a:r>
            <a:endParaRPr lang="en-AU" sz="2800" u="sng" dirty="0"/>
          </a:p>
        </p:txBody>
      </p:sp>
      <p:sp>
        <p:nvSpPr>
          <p:cNvPr id="3" name="Content Placeholder 2"/>
          <p:cNvSpPr>
            <a:spLocks noGrp="1"/>
          </p:cNvSpPr>
          <p:nvPr>
            <p:ph idx="1"/>
          </p:nvPr>
        </p:nvSpPr>
        <p:spPr>
          <a:xfrm>
            <a:off x="179512" y="836712"/>
            <a:ext cx="8712968" cy="5544616"/>
          </a:xfrm>
        </p:spPr>
        <p:txBody>
          <a:bodyPr>
            <a:normAutofit/>
          </a:bodyPr>
          <a:lstStyle/>
          <a:p>
            <a:r>
              <a:rPr lang="en-AU" sz="2200" dirty="0" smtClean="0"/>
              <a:t>The general aim of the in-season training program is to maintain the fitness, strength and skills developed during the pre-season.</a:t>
            </a:r>
          </a:p>
          <a:p>
            <a:r>
              <a:rPr lang="en-AU" sz="2200" dirty="0" smtClean="0"/>
              <a:t>There is an increased emphasis on game-like skills and strategic development, and on practise opposition. </a:t>
            </a:r>
          </a:p>
          <a:p>
            <a:r>
              <a:rPr lang="en-AU" sz="2200" dirty="0" smtClean="0"/>
              <a:t>Practise should still be of sufficient volume and intensity to maintain strength and endurance throughout the season.</a:t>
            </a:r>
          </a:p>
          <a:p>
            <a:r>
              <a:rPr lang="en-AU" sz="2200" dirty="0" smtClean="0"/>
              <a:t>The involvement of athletes in actual games and game-like practises allow less emphasis on aerobic capacity and strength conditioning at training. Drills with components of game skills and fitness are important.</a:t>
            </a:r>
          </a:p>
          <a:p>
            <a:r>
              <a:rPr lang="en-AU" sz="2200" dirty="0" smtClean="0"/>
              <a:t>The only exception is athletes who do not receive much game time. They might need to engage in alternative high-intensity conditioning or skills practise during the week for 3 days. </a:t>
            </a:r>
            <a:endParaRPr lang="en-AU" sz="2200" dirty="0"/>
          </a:p>
        </p:txBody>
      </p:sp>
    </p:spTree>
    <p:extLst>
      <p:ext uri="{BB962C8B-B14F-4D97-AF65-F5344CB8AC3E}">
        <p14:creationId xmlns:p14="http://schemas.microsoft.com/office/powerpoint/2010/main" val="3199920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14290"/>
            <a:ext cx="8229600" cy="5911873"/>
          </a:xfrm>
        </p:spPr>
        <p:txBody>
          <a:bodyPr>
            <a:normAutofit/>
          </a:bodyPr>
          <a:lstStyle/>
          <a:p>
            <a:pPr>
              <a:buNone/>
            </a:pPr>
            <a:r>
              <a:rPr lang="en-US" sz="2800" dirty="0" smtClean="0">
                <a:solidFill>
                  <a:schemeClr val="bg1"/>
                </a:solidFill>
              </a:rPr>
              <a:t>Strength training programs can be tailored to the specific needs of the individual.</a:t>
            </a:r>
          </a:p>
          <a:p>
            <a:pPr>
              <a:buNone/>
            </a:pPr>
            <a:r>
              <a:rPr lang="en-US" sz="2800" dirty="0" smtClean="0">
                <a:solidFill>
                  <a:schemeClr val="bg1"/>
                </a:solidFill>
              </a:rPr>
              <a:t>Fitness </a:t>
            </a:r>
            <a:r>
              <a:rPr lang="en-US" sz="2800" dirty="0" err="1" smtClean="0">
                <a:solidFill>
                  <a:schemeClr val="bg1"/>
                </a:solidFill>
              </a:rPr>
              <a:t>centres</a:t>
            </a:r>
            <a:r>
              <a:rPr lang="en-US" sz="2800" dirty="0" smtClean="0">
                <a:solidFill>
                  <a:schemeClr val="bg1"/>
                </a:solidFill>
              </a:rPr>
              <a:t> will typically devise a training program that will cater for the needs of the client. Strength training merchandise is also available on the market (books, magazines etc) to assist people.</a:t>
            </a:r>
            <a:endParaRPr lang="en-US" sz="2800" dirty="0">
              <a:solidFill>
                <a:schemeClr val="bg1"/>
              </a:solidFill>
            </a:endParaRPr>
          </a:p>
        </p:txBody>
      </p:sp>
      <p:pic>
        <p:nvPicPr>
          <p:cNvPr id="5" name="Picture 2" descr="http://www.healthline.com/images/hk/medium/Incledon%20Ch7_tab_7_5_am.jpg"/>
          <p:cNvPicPr>
            <a:picLocks noChangeAspect="1" noChangeArrowheads="1"/>
          </p:cNvPicPr>
          <p:nvPr/>
        </p:nvPicPr>
        <p:blipFill>
          <a:blip r:embed="rId2" cstate="print"/>
          <a:srcRect/>
          <a:stretch>
            <a:fillRect/>
          </a:stretch>
        </p:blipFill>
        <p:spPr bwMode="auto">
          <a:xfrm>
            <a:off x="107504" y="3470356"/>
            <a:ext cx="2592288" cy="3387644"/>
          </a:xfrm>
          <a:prstGeom prst="rect">
            <a:avLst/>
          </a:prstGeom>
          <a:noFill/>
        </p:spPr>
      </p:pic>
      <p:pic>
        <p:nvPicPr>
          <p:cNvPr id="6" name="Picture 2" descr="http://cdn.magazines.com/fetch/key/product_maximum-fitness/image?macro=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470356"/>
            <a:ext cx="2486913" cy="3326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bodybuildingdietinc.com/wp-content/uploads/2011/12/protein-suplem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470356"/>
            <a:ext cx="2664296" cy="370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95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Subphases</a:t>
            </a:r>
            <a:r>
              <a:rPr lang="en-AU" dirty="0" smtClean="0"/>
              <a:t>: Macro &amp; </a:t>
            </a:r>
            <a:r>
              <a:rPr lang="en-AU" smtClean="0"/>
              <a:t>microcycles</a:t>
            </a:r>
            <a:endParaRPr lang="en-AU" dirty="0"/>
          </a:p>
        </p:txBody>
      </p:sp>
      <p:sp>
        <p:nvSpPr>
          <p:cNvPr id="3" name="Content Placeholder 2"/>
          <p:cNvSpPr>
            <a:spLocks noGrp="1"/>
          </p:cNvSpPr>
          <p:nvPr>
            <p:ph idx="1"/>
          </p:nvPr>
        </p:nvSpPr>
        <p:spPr/>
        <p:txBody>
          <a:bodyPr>
            <a:noAutofit/>
          </a:bodyPr>
          <a:lstStyle/>
          <a:p>
            <a:r>
              <a:rPr lang="en-AU" sz="2400" dirty="0" smtClean="0"/>
              <a:t>Yearly training programs can be divided into phases of competition, it can be broken down further to allow a coach to plan a comprehensive yearly training program.</a:t>
            </a:r>
          </a:p>
          <a:p>
            <a:r>
              <a:rPr lang="en-AU" sz="2400" i="1" dirty="0" err="1" smtClean="0"/>
              <a:t>Macrocycles</a:t>
            </a:r>
            <a:r>
              <a:rPr lang="en-AU" sz="2400" dirty="0" smtClean="0"/>
              <a:t> are large blocks within a cycle of training that usually last for 3-6 weeks and vary throughout the year depending on the phases of the competition and training outcomes required.</a:t>
            </a:r>
          </a:p>
          <a:p>
            <a:r>
              <a:rPr lang="en-AU" sz="2400" i="1" dirty="0" err="1" smtClean="0"/>
              <a:t>Microcycles</a:t>
            </a:r>
            <a:r>
              <a:rPr lang="en-AU" sz="2400" i="1" dirty="0" smtClean="0"/>
              <a:t> </a:t>
            </a:r>
            <a:r>
              <a:rPr lang="en-AU" sz="2400" dirty="0" smtClean="0"/>
              <a:t>are smaller blocks within a </a:t>
            </a:r>
            <a:r>
              <a:rPr lang="en-AU" sz="2400" dirty="0" err="1" smtClean="0"/>
              <a:t>macrocycle</a:t>
            </a:r>
            <a:r>
              <a:rPr lang="en-AU" sz="2400" dirty="0" smtClean="0"/>
              <a:t>. </a:t>
            </a:r>
            <a:r>
              <a:rPr lang="en-AU" sz="2400" dirty="0" err="1" smtClean="0"/>
              <a:t>Microcycles</a:t>
            </a:r>
            <a:r>
              <a:rPr lang="en-AU" sz="2400" dirty="0" smtClean="0"/>
              <a:t> usually last for 7-10 days. These allow for the manipulation of training volumes, intensities and recovery.</a:t>
            </a:r>
            <a:endParaRPr lang="en-AU" sz="2400" i="1" dirty="0"/>
          </a:p>
        </p:txBody>
      </p:sp>
    </p:spTree>
    <p:extLst>
      <p:ext uri="{BB962C8B-B14F-4D97-AF65-F5344CB8AC3E}">
        <p14:creationId xmlns:p14="http://schemas.microsoft.com/office/powerpoint/2010/main" val="27692884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754"/>
            <a:ext cx="8604448" cy="695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046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5256584"/>
          </a:xfrm>
        </p:spPr>
        <p:txBody>
          <a:bodyPr>
            <a:noAutofit/>
          </a:bodyPr>
          <a:lstStyle/>
          <a:p>
            <a:r>
              <a:rPr lang="en-AU" sz="2100" dirty="0" smtClean="0"/>
              <a:t>Figure 21.3 provides a great detail of information for a coach wishing to construct a yearly training plan.</a:t>
            </a:r>
          </a:p>
          <a:p>
            <a:r>
              <a:rPr lang="en-AU" sz="2100" dirty="0" smtClean="0"/>
              <a:t>Note how each daily training session in a </a:t>
            </a:r>
            <a:r>
              <a:rPr lang="en-AU" sz="2100" dirty="0" err="1" smtClean="0"/>
              <a:t>microcycle</a:t>
            </a:r>
            <a:r>
              <a:rPr lang="en-AU" sz="2100" dirty="0" smtClean="0"/>
              <a:t> (7-10 days) forms an important part of the larger cycle through training in the </a:t>
            </a:r>
            <a:r>
              <a:rPr lang="en-AU" sz="2100" dirty="0" err="1" smtClean="0"/>
              <a:t>macrocycle</a:t>
            </a:r>
            <a:r>
              <a:rPr lang="en-AU" sz="2100" dirty="0" smtClean="0"/>
              <a:t> (3-6 weeks, and that these longer cycles vary in content throughout the year; depending on the phases of the competition and the training outcome required.</a:t>
            </a:r>
          </a:p>
          <a:p>
            <a:r>
              <a:rPr lang="en-AU" sz="2100" dirty="0" smtClean="0"/>
              <a:t>Also note how different types of training are emphasised at different stages of the year. </a:t>
            </a:r>
          </a:p>
          <a:p>
            <a:r>
              <a:rPr lang="en-AU" sz="2100" dirty="0" smtClean="0"/>
              <a:t>The transition period or post-season is a period of low impact and regeneration. The unloading phases in the </a:t>
            </a:r>
            <a:r>
              <a:rPr lang="en-AU" sz="2100" dirty="0" err="1" smtClean="0"/>
              <a:t>macrocycle</a:t>
            </a:r>
            <a:r>
              <a:rPr lang="en-AU" sz="2100" dirty="0" smtClean="0"/>
              <a:t> refer to a decreasing  extent of training, but an increase in intensity.</a:t>
            </a:r>
          </a:p>
          <a:p>
            <a:r>
              <a:rPr lang="en-AU" sz="2100" dirty="0" smtClean="0"/>
              <a:t>It is hoped that performance will follow the intensity curve (that is, will peak at the end of the season), with a decrease in the volume (amount and duration) of training. </a:t>
            </a:r>
            <a:endParaRPr lang="en-AU" sz="2100" dirty="0"/>
          </a:p>
        </p:txBody>
      </p:sp>
    </p:spTree>
    <p:extLst>
      <p:ext uri="{BB962C8B-B14F-4D97-AF65-F5344CB8AC3E}">
        <p14:creationId xmlns:p14="http://schemas.microsoft.com/office/powerpoint/2010/main" val="5642501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Peaking</a:t>
            </a:r>
            <a:endParaRPr lang="en-AU" dirty="0"/>
          </a:p>
        </p:txBody>
      </p:sp>
      <p:sp>
        <p:nvSpPr>
          <p:cNvPr id="3" name="Content Placeholder 2"/>
          <p:cNvSpPr>
            <a:spLocks noGrp="1"/>
          </p:cNvSpPr>
          <p:nvPr>
            <p:ph idx="1"/>
          </p:nvPr>
        </p:nvSpPr>
        <p:spPr/>
        <p:txBody>
          <a:bodyPr>
            <a:noAutofit/>
          </a:bodyPr>
          <a:lstStyle/>
          <a:p>
            <a:r>
              <a:rPr lang="en-AU" sz="2400" dirty="0" smtClean="0"/>
              <a:t>As competitions begin, the training regimen should be adjusted to achieve peak performance, both physically and psychologically. The peak performance  might be required in September for a rugby league player (for the </a:t>
            </a:r>
            <a:r>
              <a:rPr lang="en-AU" sz="2400" dirty="0" err="1" smtClean="0"/>
              <a:t>grandfinal</a:t>
            </a:r>
            <a:r>
              <a:rPr lang="en-AU" sz="2400" dirty="0" smtClean="0"/>
              <a:t>) or in a few years time for a swimmer (say, the 200m final at the Olympics).</a:t>
            </a:r>
          </a:p>
          <a:p>
            <a:r>
              <a:rPr lang="en-AU" sz="2400" dirty="0" smtClean="0"/>
              <a:t>Coaches design training programs that take into consideration the development of fitness, skills, tactics and competition throughout the season, all aimed at peak performance at particular times of the year.</a:t>
            </a:r>
            <a:endParaRPr lang="en-AU" sz="2400" dirty="0"/>
          </a:p>
        </p:txBody>
      </p:sp>
    </p:spTree>
    <p:extLst>
      <p:ext uri="{BB962C8B-B14F-4D97-AF65-F5344CB8AC3E}">
        <p14:creationId xmlns:p14="http://schemas.microsoft.com/office/powerpoint/2010/main" val="27632591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84976" cy="5616624"/>
          </a:xfrm>
        </p:spPr>
        <p:txBody>
          <a:bodyPr/>
          <a:lstStyle/>
          <a:p>
            <a:r>
              <a:rPr lang="en-AU" dirty="0" smtClean="0"/>
              <a:t>Peaking for performance results from the athlete’s ability to adapt to various training methods and types. It does not occur ‘overnight’ and it must be planned.</a:t>
            </a:r>
          </a:p>
          <a:p>
            <a:r>
              <a:rPr lang="en-AU" dirty="0" smtClean="0"/>
              <a:t>It involves a sequential, cumulative training program that focuses on preparing the athlete for a peak performance. The peak performance is a temporary state  that occurs when the psychological and physical capacities of the athlete are at a maximum, and when the technical and tactical preparation is optimal.</a:t>
            </a:r>
          </a:p>
          <a:p>
            <a:r>
              <a:rPr lang="en-AU" dirty="0" smtClean="0"/>
              <a:t>Peaking is an optimal state of athletic readiness aimed at the highest possible performance. It is characterised  by:</a:t>
            </a:r>
          </a:p>
          <a:p>
            <a:pPr lvl="1"/>
            <a:r>
              <a:rPr lang="en-AU" dirty="0" smtClean="0"/>
              <a:t>Good health</a:t>
            </a:r>
          </a:p>
          <a:p>
            <a:pPr lvl="1"/>
            <a:r>
              <a:rPr lang="en-AU" dirty="0" smtClean="0"/>
              <a:t>Adaptability to training</a:t>
            </a:r>
          </a:p>
          <a:p>
            <a:pPr lvl="1"/>
            <a:r>
              <a:rPr lang="en-AU" dirty="0" smtClean="0"/>
              <a:t>Quick recovery</a:t>
            </a:r>
          </a:p>
          <a:p>
            <a:pPr lvl="1"/>
            <a:r>
              <a:rPr lang="en-AU" dirty="0" smtClean="0"/>
              <a:t>Functional synergism (everything acting together)</a:t>
            </a:r>
          </a:p>
          <a:p>
            <a:pPr lvl="1"/>
            <a:r>
              <a:rPr lang="en-AU" dirty="0" smtClean="0"/>
              <a:t>Extreme efficiency</a:t>
            </a:r>
          </a:p>
          <a:p>
            <a:pPr lvl="1"/>
            <a:r>
              <a:rPr lang="en-AU" dirty="0" smtClean="0"/>
              <a:t>Adaptability to stress</a:t>
            </a:r>
          </a:p>
          <a:p>
            <a:pPr lvl="1"/>
            <a:r>
              <a:rPr lang="en-AU" dirty="0" smtClean="0"/>
              <a:t>Self-confidence</a:t>
            </a:r>
          </a:p>
          <a:p>
            <a:pPr lvl="1"/>
            <a:r>
              <a:rPr lang="en-AU" dirty="0" smtClean="0"/>
              <a:t>High motivation and aspirations</a:t>
            </a:r>
          </a:p>
          <a:p>
            <a:pPr lvl="1"/>
            <a:endParaRPr lang="en-AU" dirty="0"/>
          </a:p>
        </p:txBody>
      </p:sp>
    </p:spTree>
    <p:extLst>
      <p:ext uri="{BB962C8B-B14F-4D97-AF65-F5344CB8AC3E}">
        <p14:creationId xmlns:p14="http://schemas.microsoft.com/office/powerpoint/2010/main" val="13618789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tapering</a:t>
            </a:r>
            <a:endParaRPr lang="en-AU" dirty="0"/>
          </a:p>
        </p:txBody>
      </p:sp>
      <p:sp>
        <p:nvSpPr>
          <p:cNvPr id="3" name="Content Placeholder 2"/>
          <p:cNvSpPr>
            <a:spLocks noGrp="1"/>
          </p:cNvSpPr>
          <p:nvPr>
            <p:ph idx="1"/>
          </p:nvPr>
        </p:nvSpPr>
        <p:spPr>
          <a:xfrm>
            <a:off x="251520" y="1124744"/>
            <a:ext cx="8568952" cy="4320480"/>
          </a:xfrm>
        </p:spPr>
        <p:txBody>
          <a:bodyPr>
            <a:noAutofit/>
          </a:bodyPr>
          <a:lstStyle/>
          <a:p>
            <a:r>
              <a:rPr lang="en-AU" sz="2400" dirty="0" smtClean="0"/>
              <a:t>To achieve peak performance in major competitions, many athletes reduce aspects of their training sessions in the weeks leading up to the event.</a:t>
            </a:r>
          </a:p>
          <a:p>
            <a:r>
              <a:rPr lang="en-AU" sz="2400" dirty="0" smtClean="0"/>
              <a:t>This allows the body and mind to have a break from vigorous physical exertion, and provides an opportunity to heal injuries and recharge energy reserves.</a:t>
            </a:r>
          </a:p>
          <a:p>
            <a:r>
              <a:rPr lang="en-AU" sz="2400" dirty="0" smtClean="0"/>
              <a:t>Tapering can be achieved by decreasing the volume or intensity of training.</a:t>
            </a:r>
          </a:p>
          <a:p>
            <a:r>
              <a:rPr lang="en-AU" sz="2400" dirty="0" smtClean="0"/>
              <a:t>Reducing training volume, but maintaining intensity, is preferable during the taper. </a:t>
            </a:r>
          </a:p>
          <a:p>
            <a:r>
              <a:rPr lang="en-AU" sz="2400" dirty="0" smtClean="0"/>
              <a:t>It should be accompanied by rest and good nutrition.</a:t>
            </a:r>
          </a:p>
          <a:p>
            <a:endParaRPr lang="en-AU" sz="2400" dirty="0"/>
          </a:p>
        </p:txBody>
      </p:sp>
    </p:spTree>
    <p:extLst>
      <p:ext uri="{BB962C8B-B14F-4D97-AF65-F5344CB8AC3E}">
        <p14:creationId xmlns:p14="http://schemas.microsoft.com/office/powerpoint/2010/main" val="37390891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5217369"/>
          </a:xfrm>
        </p:spPr>
        <p:txBody>
          <a:bodyPr>
            <a:noAutofit/>
          </a:bodyPr>
          <a:lstStyle/>
          <a:p>
            <a:r>
              <a:rPr lang="en-AU" sz="2400" dirty="0" smtClean="0"/>
              <a:t>The time to begin tapering varies from sport to sport. </a:t>
            </a:r>
          </a:p>
          <a:p>
            <a:r>
              <a:rPr lang="en-AU" sz="2400" dirty="0" smtClean="0"/>
              <a:t>A taper period of approximately 7-10 days appears to be appropriate for most sports. </a:t>
            </a:r>
          </a:p>
          <a:p>
            <a:r>
              <a:rPr lang="en-AU" sz="2400" dirty="0" smtClean="0"/>
              <a:t>A taper period of at least two weeks is recommended for swimmers, and a period of one to two weeks for runners.</a:t>
            </a:r>
          </a:p>
          <a:p>
            <a:r>
              <a:rPr lang="en-AU" sz="2400" dirty="0" smtClean="0"/>
              <a:t>Tapering in swimming improves performances , with increases noted in both max VO2 and arm strength.</a:t>
            </a:r>
          </a:p>
          <a:p>
            <a:r>
              <a:rPr lang="en-AU" sz="2400" dirty="0" smtClean="0"/>
              <a:t>In running events, however, no charges occur in performance , although slight improvements in leg power are evident.</a:t>
            </a:r>
          </a:p>
          <a:p>
            <a:r>
              <a:rPr lang="en-AU" sz="2400" dirty="0" smtClean="0"/>
              <a:t>Tapering  allows for muscle glycogen stores to be increased in preparation for a match, reduced volume of training prior to the game must be accompanied by a high-carbohydrate diet.</a:t>
            </a:r>
          </a:p>
          <a:p>
            <a:r>
              <a:rPr lang="en-AU" sz="2400" dirty="0" smtClean="0"/>
              <a:t>Speed, endurance, strength and power cannot be improved within 3	                       days of a match.</a:t>
            </a:r>
            <a:endParaRPr lang="en-AU" sz="2400" dirty="0"/>
          </a:p>
        </p:txBody>
      </p:sp>
    </p:spTree>
    <p:extLst>
      <p:ext uri="{BB962C8B-B14F-4D97-AF65-F5344CB8AC3E}">
        <p14:creationId xmlns:p14="http://schemas.microsoft.com/office/powerpoint/2010/main" val="4631589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68952" cy="5145361"/>
          </a:xfrm>
        </p:spPr>
        <p:txBody>
          <a:bodyPr>
            <a:noAutofit/>
          </a:bodyPr>
          <a:lstStyle/>
          <a:p>
            <a:r>
              <a:rPr lang="en-AU" dirty="0" smtClean="0"/>
              <a:t>Any training  session held in the 36 hours before competition needs to be brief and intense, so as not to significantly deplete glycogen stores.</a:t>
            </a:r>
          </a:p>
          <a:p>
            <a:r>
              <a:rPr lang="en-AU" dirty="0" smtClean="0"/>
              <a:t>Tapering each week for matches could induce gradual detraining during the course of the season.</a:t>
            </a:r>
          </a:p>
          <a:p>
            <a:r>
              <a:rPr lang="en-AU" dirty="0" smtClean="0"/>
              <a:t>The coaching staff need to ensure that a well planned periodised program helps prevent loss of previously acquired adaptations.</a:t>
            </a:r>
          </a:p>
          <a:p>
            <a:r>
              <a:rPr lang="en-AU" dirty="0" smtClean="0"/>
              <a:t>The following changes might occur in athletes during the taper period:</a:t>
            </a:r>
          </a:p>
          <a:p>
            <a:pPr lvl="1"/>
            <a:r>
              <a:rPr lang="en-AU" dirty="0" smtClean="0"/>
              <a:t>Increase in VO2 max</a:t>
            </a:r>
          </a:p>
          <a:p>
            <a:pPr lvl="1"/>
            <a:r>
              <a:rPr lang="en-AU" dirty="0" smtClean="0"/>
              <a:t>Increase in muscular strength</a:t>
            </a:r>
          </a:p>
          <a:p>
            <a:pPr lvl="1"/>
            <a:r>
              <a:rPr lang="en-AU" dirty="0" smtClean="0"/>
              <a:t>Decrease in blood lactate levels</a:t>
            </a:r>
          </a:p>
          <a:p>
            <a:pPr lvl="1"/>
            <a:r>
              <a:rPr lang="en-AU" dirty="0" smtClean="0"/>
              <a:t>Healing of minor injuries</a:t>
            </a:r>
          </a:p>
          <a:p>
            <a:pPr lvl="1"/>
            <a:r>
              <a:rPr lang="en-AU" dirty="0" smtClean="0"/>
              <a:t>Disappearance of soreness</a:t>
            </a:r>
          </a:p>
          <a:p>
            <a:pPr lvl="1"/>
            <a:r>
              <a:rPr lang="en-AU" dirty="0" smtClean="0"/>
              <a:t>Replenishment of glycogen stores</a:t>
            </a:r>
          </a:p>
          <a:p>
            <a:r>
              <a:rPr lang="en-AU" dirty="0" smtClean="0"/>
              <a:t>Not all of these will occur in all athletes in the taper period; in fact, none might occur in some athletes.</a:t>
            </a:r>
            <a:endParaRPr lang="en-AU" dirty="0"/>
          </a:p>
        </p:txBody>
      </p:sp>
    </p:spTree>
    <p:extLst>
      <p:ext uri="{BB962C8B-B14F-4D97-AF65-F5344CB8AC3E}">
        <p14:creationId xmlns:p14="http://schemas.microsoft.com/office/powerpoint/2010/main" val="41736031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AU" dirty="0" smtClean="0"/>
              <a:t>Sport specific sub-phases (fitness &amp; Skill)</a:t>
            </a:r>
            <a:endParaRPr lang="en-AU" dirty="0"/>
          </a:p>
        </p:txBody>
      </p:sp>
      <p:sp>
        <p:nvSpPr>
          <p:cNvPr id="3" name="Content Placeholder 2"/>
          <p:cNvSpPr>
            <a:spLocks noGrp="1"/>
          </p:cNvSpPr>
          <p:nvPr>
            <p:ph idx="1"/>
          </p:nvPr>
        </p:nvSpPr>
        <p:spPr>
          <a:xfrm>
            <a:off x="251520" y="1196752"/>
            <a:ext cx="8712968" cy="4137249"/>
          </a:xfrm>
        </p:spPr>
        <p:txBody>
          <a:bodyPr>
            <a:normAutofit/>
          </a:bodyPr>
          <a:lstStyle/>
          <a:p>
            <a:r>
              <a:rPr lang="en-AU" sz="2400" dirty="0" smtClean="0"/>
              <a:t>The phases of competition require different approaches in order to effectively prepare an athlete for competition. </a:t>
            </a:r>
          </a:p>
          <a:p>
            <a:r>
              <a:rPr lang="en-AU" sz="2400" dirty="0" smtClean="0"/>
              <a:t>The preparation phase (pre-season) begins with a general conditioning program. This develops to the later stages where emphasis is more focused on the specific requirements of the sport and on skill and strategy practises.</a:t>
            </a:r>
          </a:p>
          <a:p>
            <a:r>
              <a:rPr lang="en-AU" sz="2400" dirty="0" smtClean="0"/>
              <a:t>The competition phase is marked by an emphasis on skill and strategy development while continuing with specific conditioning for the sport. Much of this conditioning can be achieved through intense skill practises and small-sided games.</a:t>
            </a:r>
          </a:p>
          <a:p>
            <a:pPr marL="68580" indent="0">
              <a:buNone/>
            </a:pPr>
            <a:endParaRPr lang="en-AU" sz="2400" dirty="0"/>
          </a:p>
        </p:txBody>
      </p:sp>
    </p:spTree>
    <p:extLst>
      <p:ext uri="{BB962C8B-B14F-4D97-AF65-F5344CB8AC3E}">
        <p14:creationId xmlns:p14="http://schemas.microsoft.com/office/powerpoint/2010/main" val="2160985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0648"/>
            <a:ext cx="7772400" cy="5073353"/>
          </a:xfrm>
        </p:spPr>
        <p:txBody>
          <a:bodyPr>
            <a:normAutofit/>
          </a:bodyPr>
          <a:lstStyle/>
          <a:p>
            <a:r>
              <a:rPr lang="en-AU" sz="2400" dirty="0" smtClean="0"/>
              <a:t>It is important to mix conditioning and skill practise through the competition phase. Planning should emphasise the different aspects across the </a:t>
            </a:r>
            <a:r>
              <a:rPr lang="en-AU" sz="2400" dirty="0" err="1" smtClean="0"/>
              <a:t>macrocycle</a:t>
            </a:r>
            <a:r>
              <a:rPr lang="en-AU" sz="2400" dirty="0" smtClean="0"/>
              <a:t>, </a:t>
            </a:r>
            <a:r>
              <a:rPr lang="en-AU" sz="2400" dirty="0" err="1" smtClean="0"/>
              <a:t>microcycle</a:t>
            </a:r>
            <a:r>
              <a:rPr lang="en-AU" sz="2400" dirty="0" smtClean="0"/>
              <a:t> and even individual session.</a:t>
            </a:r>
          </a:p>
          <a:p>
            <a:r>
              <a:rPr lang="en-AU" sz="2400" dirty="0" smtClean="0"/>
              <a:t>Figure 21.4 demonstrates </a:t>
            </a:r>
            <a:r>
              <a:rPr lang="en-AU" sz="2400" dirty="0" err="1" smtClean="0"/>
              <a:t>macrocycles</a:t>
            </a:r>
            <a:r>
              <a:rPr lang="en-AU" sz="2400" dirty="0" smtClean="0"/>
              <a:t> in the competition phase where one aspect of training is given greater emphasis. </a:t>
            </a:r>
          </a:p>
          <a:p>
            <a:r>
              <a:rPr lang="en-AU" sz="2400" dirty="0" smtClean="0"/>
              <a:t>Using a systematic approach to plan the pattern of the cycles within a phase of competition, the coach is able to find the correct balance between fitness and skill requirements for the athlete. </a:t>
            </a:r>
            <a:endParaRPr lang="en-AU" sz="2400" dirty="0"/>
          </a:p>
        </p:txBody>
      </p:sp>
    </p:spTree>
    <p:extLst>
      <p:ext uri="{BB962C8B-B14F-4D97-AF65-F5344CB8AC3E}">
        <p14:creationId xmlns:p14="http://schemas.microsoft.com/office/powerpoint/2010/main" val="113348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28604"/>
            <a:ext cx="8229600" cy="5697559"/>
          </a:xfrm>
        </p:spPr>
        <p:txBody>
          <a:bodyPr>
            <a:normAutofit/>
          </a:bodyPr>
          <a:lstStyle/>
          <a:p>
            <a:pPr>
              <a:buNone/>
            </a:pPr>
            <a:r>
              <a:rPr lang="en-US" sz="2800" dirty="0" smtClean="0"/>
              <a:t>Types of Strength Training</a:t>
            </a:r>
          </a:p>
          <a:p>
            <a:pPr>
              <a:buNone/>
            </a:pPr>
            <a:r>
              <a:rPr lang="en-US" sz="2800" i="1" u="sng" dirty="0" smtClean="0">
                <a:solidFill>
                  <a:schemeClr val="bg1"/>
                </a:solidFill>
              </a:rPr>
              <a:t>Maximum or absolute strength</a:t>
            </a:r>
          </a:p>
          <a:p>
            <a:r>
              <a:rPr lang="en-US" sz="2800" dirty="0" smtClean="0">
                <a:solidFill>
                  <a:schemeClr val="bg1"/>
                </a:solidFill>
              </a:rPr>
              <a:t>The maximum amount of weight that can be lifted just once (one repetition maximum).</a:t>
            </a:r>
          </a:p>
          <a:p>
            <a:pPr>
              <a:buNone/>
            </a:pPr>
            <a:endParaRPr lang="en-US" sz="2800" dirty="0" smtClean="0">
              <a:solidFill>
                <a:schemeClr val="bg1"/>
              </a:solidFill>
            </a:endParaRPr>
          </a:p>
        </p:txBody>
      </p:sp>
      <p:pic>
        <p:nvPicPr>
          <p:cNvPr id="5" name="Picture 4" descr="http://haroldgibbons.files.wordpress.com/2011/11/female-bodybuilder-squat-huge-weigh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492896"/>
            <a:ext cx="490125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118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 y="332656"/>
            <a:ext cx="9144000" cy="606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0274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fontScale="92500" lnSpcReduction="10000"/>
          </a:bodyPr>
          <a:lstStyle/>
          <a:p>
            <a:pPr marL="0" lvl="0" indent="0">
              <a:buNone/>
            </a:pPr>
            <a:r>
              <a:rPr lang="en-AU" dirty="0" smtClean="0"/>
              <a:t>Elements </a:t>
            </a:r>
            <a:r>
              <a:rPr lang="en-AU" dirty="0"/>
              <a:t>to be considered when designing a training session</a:t>
            </a:r>
          </a:p>
          <a:p>
            <a:pPr lvl="0">
              <a:buFont typeface="Calibri" pitchFamily="34" charset="0"/>
              <a:buChar char="-"/>
            </a:pPr>
            <a:r>
              <a:rPr lang="en-AU" dirty="0"/>
              <a:t>health and safety considerations</a:t>
            </a:r>
          </a:p>
          <a:p>
            <a:pPr lvl="0">
              <a:buFont typeface="Calibri" pitchFamily="34" charset="0"/>
              <a:buChar char="-"/>
            </a:pPr>
            <a:r>
              <a:rPr lang="en-AU" dirty="0"/>
              <a:t>providing an overview of the session to athletes (goal-specific)</a:t>
            </a:r>
          </a:p>
          <a:p>
            <a:pPr lvl="0">
              <a:buFont typeface="Calibri" pitchFamily="34" charset="0"/>
              <a:buChar char="-"/>
            </a:pPr>
            <a:r>
              <a:rPr lang="en-AU" dirty="0"/>
              <a:t>warm up and cool down</a:t>
            </a:r>
          </a:p>
          <a:p>
            <a:pPr lvl="0">
              <a:buFont typeface="Calibri" pitchFamily="34" charset="0"/>
              <a:buChar char="-"/>
            </a:pPr>
            <a:r>
              <a:rPr lang="en-AU" dirty="0"/>
              <a:t>skill instruction and practice</a:t>
            </a:r>
          </a:p>
          <a:p>
            <a:pPr lvl="0">
              <a:buFont typeface="Calibri" pitchFamily="34" charset="0"/>
              <a:buChar char="-"/>
            </a:pPr>
            <a:r>
              <a:rPr lang="en-AU" dirty="0"/>
              <a:t>conditioning</a:t>
            </a:r>
          </a:p>
          <a:p>
            <a:pPr lvl="0">
              <a:buFont typeface="Calibri" pitchFamily="34" charset="0"/>
              <a:buChar char="-"/>
            </a:pPr>
            <a:r>
              <a:rPr lang="en-AU" dirty="0"/>
              <a:t>evaluation</a:t>
            </a:r>
          </a:p>
          <a:p>
            <a:endParaRPr lang="en-AU" dirty="0"/>
          </a:p>
        </p:txBody>
      </p:sp>
      <p:sp>
        <p:nvSpPr>
          <p:cNvPr id="6" name="Content Placeholder 5"/>
          <p:cNvSpPr>
            <a:spLocks noGrp="1"/>
          </p:cNvSpPr>
          <p:nvPr>
            <p:ph sz="quarter" idx="14"/>
          </p:nvPr>
        </p:nvSpPr>
        <p:spPr/>
        <p:txBody>
          <a:bodyPr>
            <a:normAutofit fontScale="85000" lnSpcReduction="10000"/>
          </a:bodyPr>
          <a:lstStyle/>
          <a:p>
            <a:pPr marL="0" lvl="0" indent="0">
              <a:buNone/>
            </a:pPr>
            <a:r>
              <a:rPr lang="en-AU" dirty="0" smtClean="0"/>
              <a:t>Examine </a:t>
            </a:r>
            <a:r>
              <a:rPr lang="en-AU" dirty="0"/>
              <a:t>different methods of structuring training sessions</a:t>
            </a:r>
          </a:p>
          <a:p>
            <a:pPr marL="0" indent="0">
              <a:buNone/>
            </a:pPr>
            <a:r>
              <a:rPr lang="en-AU" dirty="0"/>
              <a:t> </a:t>
            </a:r>
          </a:p>
          <a:p>
            <a:pPr marL="0" lvl="0" indent="0">
              <a:buNone/>
            </a:pPr>
            <a:r>
              <a:rPr lang="en-AU" dirty="0" smtClean="0"/>
              <a:t>Design </a:t>
            </a:r>
            <a:r>
              <a:rPr lang="en-AU" dirty="0"/>
              <a:t>and implement a training session for a specific event. Evaluate the session by considering questions such as:</a:t>
            </a:r>
          </a:p>
          <a:p>
            <a:pPr lvl="0">
              <a:buFont typeface="Calibri" pitchFamily="34" charset="0"/>
              <a:buChar char="-"/>
            </a:pPr>
            <a:r>
              <a:rPr lang="en-AU" dirty="0"/>
              <a:t>did the activities match the abilities of the group?</a:t>
            </a:r>
          </a:p>
          <a:p>
            <a:pPr lvl="0">
              <a:buFont typeface="Calibri" pitchFamily="34" charset="0"/>
              <a:buChar char="-"/>
            </a:pPr>
            <a:r>
              <a:rPr lang="en-AU" dirty="0"/>
              <a:t>what was the reaction of the group?</a:t>
            </a:r>
          </a:p>
          <a:p>
            <a:pPr lvl="0">
              <a:buFont typeface="Calibri" pitchFamily="34" charset="0"/>
              <a:buChar char="-"/>
            </a:pPr>
            <a:r>
              <a:rPr lang="en-AU" dirty="0"/>
              <a:t>how could the session be modified?</a:t>
            </a:r>
          </a:p>
          <a:p>
            <a:endParaRPr lang="en-AU" dirty="0"/>
          </a:p>
        </p:txBody>
      </p:sp>
    </p:spTree>
    <p:extLst>
      <p:ext uri="{BB962C8B-B14F-4D97-AF65-F5344CB8AC3E}">
        <p14:creationId xmlns:p14="http://schemas.microsoft.com/office/powerpoint/2010/main" val="9488196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570186"/>
          </a:xfrm>
        </p:spPr>
        <p:txBody>
          <a:bodyPr>
            <a:normAutofit fontScale="90000"/>
          </a:bodyPr>
          <a:lstStyle/>
          <a:p>
            <a:r>
              <a:rPr lang="en-US" b="1" u="sng" dirty="0"/>
              <a:t>Elements to be considered when designing a training session</a:t>
            </a:r>
            <a:br>
              <a:rPr lang="en-US" b="1" u="sng" dirty="0"/>
            </a:br>
            <a:endParaRPr lang="en-AU" dirty="0"/>
          </a:p>
        </p:txBody>
      </p:sp>
      <p:sp>
        <p:nvSpPr>
          <p:cNvPr id="3" name="Content Placeholder 2"/>
          <p:cNvSpPr>
            <a:spLocks noGrp="1"/>
          </p:cNvSpPr>
          <p:nvPr>
            <p:ph idx="1"/>
          </p:nvPr>
        </p:nvSpPr>
        <p:spPr>
          <a:xfrm>
            <a:off x="683568" y="1844824"/>
            <a:ext cx="7772400" cy="3733800"/>
          </a:xfrm>
        </p:spPr>
        <p:txBody>
          <a:bodyPr>
            <a:normAutofit/>
          </a:bodyPr>
          <a:lstStyle/>
          <a:p>
            <a:r>
              <a:rPr lang="en-US" sz="2400" dirty="0"/>
              <a:t>When designing a training session, a number of elements need to be considered as part of the planning process.</a:t>
            </a:r>
          </a:p>
          <a:p>
            <a:r>
              <a:rPr lang="en-US" sz="2400" dirty="0"/>
              <a:t>Adhering to these elements ensures that sessions are challenging, productive and within health and safety guidelines.</a:t>
            </a:r>
          </a:p>
          <a:p>
            <a:endParaRPr lang="en-AU" sz="2400" dirty="0"/>
          </a:p>
        </p:txBody>
      </p:sp>
    </p:spTree>
    <p:extLst>
      <p:ext uri="{BB962C8B-B14F-4D97-AF65-F5344CB8AC3E}">
        <p14:creationId xmlns:p14="http://schemas.microsoft.com/office/powerpoint/2010/main" val="12029716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Health and Safety Considerations</a:t>
            </a:r>
          </a:p>
          <a:p>
            <a:r>
              <a:rPr lang="en-US" sz="2400" dirty="0" smtClean="0"/>
              <a:t>Consideration needs to be given to safety, ensuring that athletes can participate safely. </a:t>
            </a:r>
          </a:p>
          <a:p>
            <a:r>
              <a:rPr lang="en-US" sz="2400" u="sng" dirty="0" smtClean="0"/>
              <a:t>Equipment</a:t>
            </a:r>
            <a:r>
              <a:rPr lang="en-US" sz="2400" dirty="0" smtClean="0"/>
              <a:t> and </a:t>
            </a:r>
            <a:r>
              <a:rPr lang="en-US" sz="2400" u="sng" dirty="0" smtClean="0"/>
              <a:t>facilities</a:t>
            </a:r>
            <a:r>
              <a:rPr lang="en-US" sz="2400" dirty="0" smtClean="0"/>
              <a:t> need to be well </a:t>
            </a:r>
            <a:r>
              <a:rPr lang="en-US" sz="2400" u="sng" dirty="0" smtClean="0"/>
              <a:t>maintained</a:t>
            </a:r>
            <a:r>
              <a:rPr lang="en-US" sz="2400" dirty="0" smtClean="0"/>
              <a:t> (routinely checked for faults)</a:t>
            </a:r>
          </a:p>
          <a:p>
            <a:r>
              <a:rPr lang="en-US" sz="2400" dirty="0" smtClean="0"/>
              <a:t>Coaching practices need to also be based on safe practices to </a:t>
            </a:r>
            <a:r>
              <a:rPr lang="en-US" sz="2400" dirty="0" err="1" smtClean="0"/>
              <a:t>minimise</a:t>
            </a:r>
            <a:r>
              <a:rPr lang="en-US" sz="2400" dirty="0" smtClean="0"/>
              <a:t> the risk of injury to participants (assess the training environment for any obstructions that may cause injury).</a:t>
            </a:r>
          </a:p>
          <a:p>
            <a:r>
              <a:rPr lang="en-US" sz="2400" dirty="0" smtClean="0"/>
              <a:t>Weather considerations also need to be taken into account.</a:t>
            </a:r>
          </a:p>
          <a:p>
            <a:r>
              <a:rPr lang="en-US" sz="2400" dirty="0" smtClean="0"/>
              <a:t>Athletes need regular rest and drink breaks</a:t>
            </a:r>
            <a:endParaRPr lang="en-US" sz="2400" dirty="0"/>
          </a:p>
        </p:txBody>
      </p:sp>
    </p:spTree>
    <p:extLst>
      <p:ext uri="{BB962C8B-B14F-4D97-AF65-F5344CB8AC3E}">
        <p14:creationId xmlns:p14="http://schemas.microsoft.com/office/powerpoint/2010/main" val="35498285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buNone/>
            </a:pPr>
            <a:r>
              <a:rPr lang="en-US" sz="2400" b="1" u="sng" dirty="0" smtClean="0"/>
              <a:t>Providing an overview of the session to athletes (goal-specific)</a:t>
            </a:r>
          </a:p>
          <a:p>
            <a:r>
              <a:rPr lang="en-US" sz="2400" dirty="0" smtClean="0"/>
              <a:t>At the beginning of a training session, it is common for the coach to provide a brief overview of what will be expected of the athletes in the training session. This ensures that the intentions of the coach and the expectations of the players are </a:t>
            </a:r>
            <a:r>
              <a:rPr lang="en-US" sz="2400" dirty="0" err="1" smtClean="0"/>
              <a:t>channelled</a:t>
            </a:r>
            <a:r>
              <a:rPr lang="en-US" sz="2400" dirty="0" smtClean="0"/>
              <a:t> in the same direction</a:t>
            </a:r>
          </a:p>
          <a:p>
            <a:r>
              <a:rPr lang="en-US" sz="2400" dirty="0" smtClean="0"/>
              <a:t>The overview psychologically prepares the athletes for the training session.</a:t>
            </a:r>
          </a:p>
          <a:p>
            <a:r>
              <a:rPr lang="en-US" sz="2400" dirty="0" smtClean="0"/>
              <a:t>The coaches instructions must be clear, concise, factual, well times, constructive, positive and informative</a:t>
            </a:r>
            <a:endParaRPr lang="en-US" sz="2400" dirty="0"/>
          </a:p>
        </p:txBody>
      </p:sp>
    </p:spTree>
    <p:extLst>
      <p:ext uri="{BB962C8B-B14F-4D97-AF65-F5344CB8AC3E}">
        <p14:creationId xmlns:p14="http://schemas.microsoft.com/office/powerpoint/2010/main" val="19427537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US" sz="2400" dirty="0" smtClean="0"/>
              <a:t>An overview also provides the opportunity for a forum, where specific issues may be raised with the players such as: recording of player attendance/absence, assessment of injuries, discussion of previous performance etc.</a:t>
            </a:r>
            <a:endParaRPr lang="en-US" sz="2400" dirty="0"/>
          </a:p>
        </p:txBody>
      </p:sp>
    </p:spTree>
    <p:extLst>
      <p:ext uri="{BB962C8B-B14F-4D97-AF65-F5344CB8AC3E}">
        <p14:creationId xmlns:p14="http://schemas.microsoft.com/office/powerpoint/2010/main" val="11089054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sz="2400" b="1" u="sng" dirty="0" smtClean="0"/>
              <a:t>Warm-up</a:t>
            </a:r>
          </a:p>
          <a:p>
            <a:r>
              <a:rPr lang="en-US" sz="2400" dirty="0" smtClean="0"/>
              <a:t>The objective of the warm-up is to prepare the athlete physically and mentally for the demands of the training session.</a:t>
            </a:r>
          </a:p>
          <a:p>
            <a:endParaRPr lang="en-US" sz="2400" dirty="0" smtClean="0"/>
          </a:p>
          <a:p>
            <a:endParaRPr lang="en-US" sz="2400" i="1" dirty="0"/>
          </a:p>
        </p:txBody>
      </p:sp>
      <p:sp>
        <p:nvSpPr>
          <p:cNvPr id="4" name="Content Placeholder 2"/>
          <p:cNvSpPr txBox="1">
            <a:spLocks/>
          </p:cNvSpPr>
          <p:nvPr/>
        </p:nvSpPr>
        <p:spPr>
          <a:xfrm>
            <a:off x="421973" y="1628800"/>
            <a:ext cx="8229600" cy="6009531"/>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sz="2400" dirty="0" smtClean="0"/>
              <a:t>An effective warm-up consists of the following phases:</a:t>
            </a:r>
          </a:p>
          <a:p>
            <a:pPr>
              <a:buFont typeface="Wingdings 3" pitchFamily="18" charset="2"/>
              <a:buNone/>
            </a:pPr>
            <a:r>
              <a:rPr lang="en-US" sz="2400" i="1" dirty="0" smtClean="0"/>
              <a:t>1. Aerobic work, general warm up - </a:t>
            </a:r>
            <a:r>
              <a:rPr lang="en-US" sz="2400" dirty="0" smtClean="0"/>
              <a:t>jogging or skipping until the body begins to warm/sweat</a:t>
            </a:r>
          </a:p>
          <a:p>
            <a:pPr>
              <a:buFont typeface="Wingdings 3" pitchFamily="18" charset="2"/>
              <a:buNone/>
            </a:pPr>
            <a:r>
              <a:rPr lang="en-US" sz="2400" i="1" dirty="0" smtClean="0"/>
              <a:t>2. Flexibility/Stretching – </a:t>
            </a:r>
            <a:r>
              <a:rPr lang="en-US" sz="2400" dirty="0" smtClean="0"/>
              <a:t>This is important in ensuring that the required muscle groups are extended beyond the range that is required of them in the sport.</a:t>
            </a:r>
          </a:p>
          <a:p>
            <a:pPr>
              <a:buFont typeface="Wingdings 3" pitchFamily="18" charset="2"/>
              <a:buNone/>
            </a:pPr>
            <a:r>
              <a:rPr lang="en-US" sz="2400" i="1" dirty="0" smtClean="0"/>
              <a:t>3. </a:t>
            </a:r>
            <a:r>
              <a:rPr lang="en-US" sz="2400" i="1" dirty="0" err="1" smtClean="0"/>
              <a:t>Callisthenics</a:t>
            </a:r>
            <a:r>
              <a:rPr lang="en-US" sz="2400" i="1" dirty="0" smtClean="0"/>
              <a:t>- </a:t>
            </a:r>
            <a:r>
              <a:rPr lang="en-US" sz="2400" dirty="0" smtClean="0"/>
              <a:t>General body exercises such as push-ups and sit-ups</a:t>
            </a:r>
          </a:p>
          <a:p>
            <a:pPr>
              <a:buFont typeface="Wingdings 3" pitchFamily="18" charset="2"/>
              <a:buNone/>
            </a:pPr>
            <a:r>
              <a:rPr lang="en-US" sz="2400" i="1" dirty="0" smtClean="0"/>
              <a:t>4. Skill Rehearsal- </a:t>
            </a:r>
            <a:r>
              <a:rPr lang="en-US" sz="2400" dirty="0" smtClean="0"/>
              <a:t>Athletes perform the skills and drills required in			 the game.</a:t>
            </a:r>
            <a:endParaRPr lang="en-AU" sz="2400" dirty="0"/>
          </a:p>
        </p:txBody>
      </p:sp>
    </p:spTree>
    <p:extLst>
      <p:ext uri="{BB962C8B-B14F-4D97-AF65-F5344CB8AC3E}">
        <p14:creationId xmlns:p14="http://schemas.microsoft.com/office/powerpoint/2010/main" val="22236583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US" sz="2800" dirty="0" smtClean="0"/>
              <a:t>The cool-down concludes the training session where body temperature, circulation and respiratory rates are returned to their pre-exercise state.</a:t>
            </a:r>
            <a:endParaRPr lang="en-US" sz="2800" dirty="0"/>
          </a:p>
        </p:txBody>
      </p:sp>
    </p:spTree>
    <p:extLst>
      <p:ext uri="{BB962C8B-B14F-4D97-AF65-F5344CB8AC3E}">
        <p14:creationId xmlns:p14="http://schemas.microsoft.com/office/powerpoint/2010/main" val="30347030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sz="2400" b="1" u="sng" dirty="0" smtClean="0"/>
              <a:t>Skill Instruction and Practice</a:t>
            </a:r>
          </a:p>
          <a:p>
            <a:r>
              <a:rPr lang="en-US" sz="2400" dirty="0" smtClean="0"/>
              <a:t>After the warm-up and stretch, the Coach explains what will happen in a series of drills to follow.</a:t>
            </a:r>
          </a:p>
          <a:p>
            <a:r>
              <a:rPr lang="en-US" sz="2400" dirty="0" smtClean="0"/>
              <a:t>Explanations need to brief so that the effect of the warm-up is not lost.</a:t>
            </a:r>
          </a:p>
          <a:p>
            <a:r>
              <a:rPr lang="en-US" sz="2400" dirty="0" smtClean="0"/>
              <a:t>The practice of skills and strategies is usually the main part of the in-season training session.</a:t>
            </a:r>
          </a:p>
        </p:txBody>
      </p:sp>
    </p:spTree>
    <p:extLst>
      <p:ext uri="{BB962C8B-B14F-4D97-AF65-F5344CB8AC3E}">
        <p14:creationId xmlns:p14="http://schemas.microsoft.com/office/powerpoint/2010/main" val="25541646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en-US" sz="2800" dirty="0"/>
              <a:t>New skills should be introduced, demonstrated and taught directly after the warm-up while the athletes are still fresh. </a:t>
            </a:r>
          </a:p>
          <a:p>
            <a:r>
              <a:rPr lang="en-US" sz="2800" dirty="0"/>
              <a:t>This section of the training session will consist of a number of skills taught in a variety of drills. These drills will resemble game like situations.</a:t>
            </a:r>
          </a:p>
          <a:p>
            <a:endParaRPr lang="en-AU" sz="2800" dirty="0"/>
          </a:p>
        </p:txBody>
      </p:sp>
    </p:spTree>
    <p:extLst>
      <p:ext uri="{BB962C8B-B14F-4D97-AF65-F5344CB8AC3E}">
        <p14:creationId xmlns:p14="http://schemas.microsoft.com/office/powerpoint/2010/main" val="13247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04664"/>
            <a:ext cx="8229600" cy="5721499"/>
          </a:xfrm>
        </p:spPr>
        <p:txBody>
          <a:bodyPr>
            <a:normAutofit/>
          </a:bodyPr>
          <a:lstStyle/>
          <a:p>
            <a:pPr>
              <a:buNone/>
            </a:pPr>
            <a:r>
              <a:rPr lang="en-US" sz="3200" i="1" u="sng" dirty="0">
                <a:solidFill>
                  <a:schemeClr val="bg1"/>
                </a:solidFill>
              </a:rPr>
              <a:t>Elastic strength (power)</a:t>
            </a:r>
          </a:p>
          <a:p>
            <a:r>
              <a:rPr lang="en-US" sz="3200" dirty="0">
                <a:solidFill>
                  <a:schemeClr val="bg1"/>
                </a:solidFill>
              </a:rPr>
              <a:t>The ability to exert maximum force in a short period of time; the product of strength and speed; common in explosive sports involving sprinting, jumping or throwing.</a:t>
            </a:r>
          </a:p>
          <a:p>
            <a:endParaRPr lang="en-US" sz="3200" dirty="0">
              <a:solidFill>
                <a:schemeClr val="bg1"/>
              </a:solidFill>
            </a:endParaRPr>
          </a:p>
          <a:p>
            <a:endParaRPr lang="en-AU" sz="3200" dirty="0"/>
          </a:p>
        </p:txBody>
      </p:sp>
      <p:sp>
        <p:nvSpPr>
          <p:cNvPr id="5" name="Content Placeholder 2"/>
          <p:cNvSpPr txBox="1">
            <a:spLocks/>
          </p:cNvSpPr>
          <p:nvPr/>
        </p:nvSpPr>
        <p:spPr>
          <a:xfrm>
            <a:off x="395536" y="3140968"/>
            <a:ext cx="8229600" cy="2376264"/>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a:buFont typeface="Wingdings 3" pitchFamily="18" charset="2"/>
              <a:buNone/>
            </a:pPr>
            <a:r>
              <a:rPr lang="en-US" sz="3200" i="1" u="sng" dirty="0" smtClean="0">
                <a:solidFill>
                  <a:schemeClr val="bg1"/>
                </a:solidFill>
              </a:rPr>
              <a:t>Endurance strength</a:t>
            </a:r>
          </a:p>
          <a:p>
            <a:r>
              <a:rPr lang="en-US" sz="3200" dirty="0" smtClean="0">
                <a:solidFill>
                  <a:schemeClr val="bg1"/>
                </a:solidFill>
              </a:rPr>
              <a:t>The capacity to exert a force repeatedly over an extended period of time. Required in activities such as rowing.</a:t>
            </a:r>
          </a:p>
          <a:p>
            <a:endParaRPr lang="en-AU" sz="2800" dirty="0"/>
          </a:p>
        </p:txBody>
      </p:sp>
    </p:spTree>
    <p:extLst>
      <p:ext uri="{BB962C8B-B14F-4D97-AF65-F5344CB8AC3E}">
        <p14:creationId xmlns:p14="http://schemas.microsoft.com/office/powerpoint/2010/main" val="5494084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Conditioning</a:t>
            </a:r>
          </a:p>
          <a:p>
            <a:r>
              <a:rPr lang="en-US" sz="2400" dirty="0" smtClean="0"/>
              <a:t>General fitness conditioning should occur after skill practice to avoid the practices being adversely affected by fatigue or poor light.</a:t>
            </a:r>
          </a:p>
          <a:p>
            <a:r>
              <a:rPr lang="en-US" sz="2400" dirty="0" smtClean="0"/>
              <a:t>Fitness conditioning should last for about 15-20 minutes.</a:t>
            </a:r>
          </a:p>
          <a:p>
            <a:r>
              <a:rPr lang="en-US" sz="2400" dirty="0" smtClean="0"/>
              <a:t>Conditioning will be specific to the components required in the sport, for example, speed, power or acceleration.</a:t>
            </a:r>
            <a:endParaRPr lang="en-US" sz="2400" dirty="0"/>
          </a:p>
        </p:txBody>
      </p:sp>
    </p:spTree>
    <p:extLst>
      <p:ext uri="{BB962C8B-B14F-4D97-AF65-F5344CB8AC3E}">
        <p14:creationId xmlns:p14="http://schemas.microsoft.com/office/powerpoint/2010/main" val="507499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Evaluation</a:t>
            </a:r>
          </a:p>
          <a:p>
            <a:r>
              <a:rPr lang="en-US" sz="2400" dirty="0" smtClean="0"/>
              <a:t>Evaluation is an appraisal of performances after the training session.</a:t>
            </a:r>
          </a:p>
          <a:p>
            <a:r>
              <a:rPr lang="en-US" sz="2400" dirty="0" smtClean="0"/>
              <a:t>It is normally carried out during and after the cool-down and involves the coach and players reporting on the value of the session.</a:t>
            </a:r>
          </a:p>
          <a:p>
            <a:endParaRPr lang="en-US" sz="2400" dirty="0">
              <a:solidFill>
                <a:schemeClr val="bg1"/>
              </a:solidFill>
            </a:endParaRPr>
          </a:p>
        </p:txBody>
      </p:sp>
    </p:spTree>
    <p:extLst>
      <p:ext uri="{BB962C8B-B14F-4D97-AF65-F5344CB8AC3E}">
        <p14:creationId xmlns:p14="http://schemas.microsoft.com/office/powerpoint/2010/main" val="35570763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en-US" sz="2800" dirty="0"/>
              <a:t>Players are given the opportunity to express their issues or opinions that may have arisen during the training session.</a:t>
            </a:r>
          </a:p>
          <a:p>
            <a:r>
              <a:rPr lang="en-US" sz="2800" dirty="0"/>
              <a:t>Evaluation of the training session is followed by a brief reminder of the date, time, venue of the next training fixture.</a:t>
            </a:r>
          </a:p>
          <a:p>
            <a:r>
              <a:rPr lang="en-US" sz="2800" dirty="0"/>
              <a:t>It is important that the training session finishes at the arranged time.</a:t>
            </a:r>
          </a:p>
          <a:p>
            <a:endParaRPr lang="en-AU" sz="2800" dirty="0"/>
          </a:p>
        </p:txBody>
      </p:sp>
    </p:spTree>
    <p:extLst>
      <p:ext uri="{BB962C8B-B14F-4D97-AF65-F5344CB8AC3E}">
        <p14:creationId xmlns:p14="http://schemas.microsoft.com/office/powerpoint/2010/main" val="4836652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Syllabus Content</a:t>
            </a:r>
            <a:endParaRPr lang="en-AU" dirty="0"/>
          </a:p>
        </p:txBody>
      </p:sp>
      <p:sp>
        <p:nvSpPr>
          <p:cNvPr id="3" name="Text Placeholder 2"/>
          <p:cNvSpPr>
            <a:spLocks noGrp="1"/>
          </p:cNvSpPr>
          <p:nvPr>
            <p:ph type="body" idx="1"/>
          </p:nvPr>
        </p:nvSpPr>
        <p:spPr/>
        <p:txBody>
          <a:bodyPr>
            <a:normAutofit/>
          </a:bodyPr>
          <a:lstStyle/>
          <a:p>
            <a:r>
              <a:rPr lang="en-AU" dirty="0" smtClean="0"/>
              <a:t>Students Learn About</a:t>
            </a:r>
            <a:endParaRPr lang="en-AU" dirty="0"/>
          </a:p>
        </p:txBody>
      </p:sp>
      <p:sp>
        <p:nvSpPr>
          <p:cNvPr id="5" name="Text Placeholder 4"/>
          <p:cNvSpPr>
            <a:spLocks noGrp="1"/>
          </p:cNvSpPr>
          <p:nvPr>
            <p:ph type="body" sz="quarter" idx="3"/>
          </p:nvPr>
        </p:nvSpPr>
        <p:spPr/>
        <p:txBody>
          <a:bodyPr/>
          <a:lstStyle/>
          <a:p>
            <a:r>
              <a:rPr lang="en-AU" dirty="0" smtClean="0"/>
              <a:t>Students Learn To</a:t>
            </a:r>
            <a:endParaRPr lang="en-AU" dirty="0"/>
          </a:p>
        </p:txBody>
      </p:sp>
      <p:sp>
        <p:nvSpPr>
          <p:cNvPr id="4" name="Content Placeholder 3"/>
          <p:cNvSpPr>
            <a:spLocks noGrp="1"/>
          </p:cNvSpPr>
          <p:nvPr>
            <p:ph sz="quarter" idx="13"/>
          </p:nvPr>
        </p:nvSpPr>
        <p:spPr/>
        <p:txBody>
          <a:bodyPr>
            <a:normAutofit/>
          </a:bodyPr>
          <a:lstStyle/>
          <a:p>
            <a:pPr marL="0" lvl="0" indent="0">
              <a:buNone/>
            </a:pPr>
            <a:r>
              <a:rPr lang="en-AU" dirty="0" smtClean="0"/>
              <a:t>Planning </a:t>
            </a:r>
            <a:r>
              <a:rPr lang="en-AU" dirty="0"/>
              <a:t>to avoid overtraining</a:t>
            </a:r>
          </a:p>
          <a:p>
            <a:pPr lvl="0">
              <a:buFont typeface="Calibri" pitchFamily="34" charset="0"/>
              <a:buChar char="-"/>
            </a:pPr>
            <a:r>
              <a:rPr lang="en-AU" dirty="0"/>
              <a:t>amount and intensity of training</a:t>
            </a:r>
          </a:p>
          <a:p>
            <a:pPr lvl="0">
              <a:buFont typeface="Calibri" pitchFamily="34" charset="0"/>
              <a:buChar char="-"/>
            </a:pPr>
            <a:r>
              <a:rPr lang="en-AU" dirty="0"/>
              <a:t>physiological considerations, </a:t>
            </a:r>
            <a:r>
              <a:rPr lang="en-AU" dirty="0" err="1"/>
              <a:t>eg</a:t>
            </a:r>
            <a:r>
              <a:rPr lang="en-AU" dirty="0"/>
              <a:t> lethargy, injury</a:t>
            </a:r>
          </a:p>
          <a:p>
            <a:pPr>
              <a:buFont typeface="Calibri" pitchFamily="34" charset="0"/>
              <a:buChar char="-"/>
            </a:pPr>
            <a:r>
              <a:rPr lang="en-AU" dirty="0"/>
              <a:t>psychological considerations, </a:t>
            </a:r>
            <a:r>
              <a:rPr lang="en-AU" dirty="0" err="1"/>
              <a:t>eg</a:t>
            </a:r>
            <a:r>
              <a:rPr lang="en-AU" dirty="0"/>
              <a:t> loss of motivation.</a:t>
            </a:r>
          </a:p>
        </p:txBody>
      </p:sp>
      <p:sp>
        <p:nvSpPr>
          <p:cNvPr id="6" name="Content Placeholder 5"/>
          <p:cNvSpPr>
            <a:spLocks noGrp="1"/>
          </p:cNvSpPr>
          <p:nvPr>
            <p:ph sz="quarter" idx="14"/>
          </p:nvPr>
        </p:nvSpPr>
        <p:spPr/>
        <p:txBody>
          <a:bodyPr>
            <a:normAutofit/>
          </a:bodyPr>
          <a:lstStyle/>
          <a:p>
            <a:pPr marL="0" lvl="0" indent="0">
              <a:buNone/>
            </a:pPr>
            <a:r>
              <a:rPr lang="en-AU" dirty="0" smtClean="0"/>
              <a:t>Analyse </a:t>
            </a:r>
            <a:r>
              <a:rPr lang="en-AU" dirty="0"/>
              <a:t>overtraining by considering questions such as:</a:t>
            </a:r>
          </a:p>
          <a:p>
            <a:pPr lvl="0">
              <a:buFont typeface="Calibri" pitchFamily="34" charset="0"/>
              <a:buChar char="-"/>
            </a:pPr>
            <a:r>
              <a:rPr lang="en-AU" dirty="0"/>
              <a:t>how much training is too much?</a:t>
            </a:r>
          </a:p>
          <a:p>
            <a:pPr lvl="0">
              <a:buFont typeface="Calibri" pitchFamily="34" charset="0"/>
              <a:buChar char="-"/>
            </a:pPr>
            <a:r>
              <a:rPr lang="en-AU" dirty="0"/>
              <a:t>how do you identify an overtrained athlete?</a:t>
            </a:r>
          </a:p>
          <a:p>
            <a:pPr lvl="0">
              <a:buFont typeface="Calibri" pitchFamily="34" charset="0"/>
              <a:buChar char="-"/>
            </a:pPr>
            <a:r>
              <a:rPr lang="en-AU" dirty="0"/>
              <a:t>what do you do if you identify an overtrained athlete?</a:t>
            </a:r>
          </a:p>
          <a:p>
            <a:pPr lvl="0">
              <a:buFont typeface="Calibri" pitchFamily="34" charset="0"/>
              <a:buChar char="-"/>
            </a:pPr>
            <a:r>
              <a:rPr lang="en-AU" dirty="0"/>
              <a:t>how can overtraining be avoided? </a:t>
            </a:r>
          </a:p>
          <a:p>
            <a:pPr marL="0" indent="0">
              <a:buNone/>
            </a:pPr>
            <a:endParaRPr lang="en-AU" dirty="0"/>
          </a:p>
        </p:txBody>
      </p:sp>
    </p:spTree>
    <p:extLst>
      <p:ext uri="{BB962C8B-B14F-4D97-AF65-F5344CB8AC3E}">
        <p14:creationId xmlns:p14="http://schemas.microsoft.com/office/powerpoint/2010/main" val="36590277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US" sz="2400" b="1" u="sng" dirty="0" smtClean="0"/>
              <a:t>Planning to avoid overtraining</a:t>
            </a:r>
            <a:endParaRPr lang="en-US" sz="2400" dirty="0" smtClean="0"/>
          </a:p>
          <a:p>
            <a:r>
              <a:rPr lang="en-US" sz="2400" dirty="0" smtClean="0"/>
              <a:t>Sometimes, because of poor scheduling or high levels of dedication, an athlete can suffer from chronic training stress, leading to performance deterioration.</a:t>
            </a:r>
          </a:p>
          <a:p>
            <a:r>
              <a:rPr lang="en-US" sz="2400" dirty="0" smtClean="0"/>
              <a:t>Overtraining is a chronic psychological and physiological condition caused by training loads that are too demanding for an athlete to manage.</a:t>
            </a:r>
          </a:p>
        </p:txBody>
      </p:sp>
    </p:spTree>
    <p:extLst>
      <p:ext uri="{BB962C8B-B14F-4D97-AF65-F5344CB8AC3E}">
        <p14:creationId xmlns:p14="http://schemas.microsoft.com/office/powerpoint/2010/main" val="16605498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en-US" sz="2800" dirty="0"/>
              <a:t>Overtraining develops as a result of subjecting the athlete to high intensity training practices when they are in a state of fatigue.</a:t>
            </a:r>
          </a:p>
          <a:p>
            <a:r>
              <a:rPr lang="en-US" sz="2800" dirty="0"/>
              <a:t>High-intensity training requires a longer period of regeneration and refreshment than does moderate training</a:t>
            </a:r>
            <a:r>
              <a:rPr lang="en-US" sz="2800" dirty="0" smtClean="0"/>
              <a:t>.</a:t>
            </a:r>
          </a:p>
          <a:p>
            <a:r>
              <a:rPr lang="en-US" sz="2800" dirty="0"/>
              <a:t>High intensity training + insufficient recovery = OVERTRAINING.</a:t>
            </a:r>
          </a:p>
          <a:p>
            <a:r>
              <a:rPr lang="en-US" sz="2800" dirty="0"/>
              <a:t>The onset of overtraining can be </a:t>
            </a:r>
            <a:r>
              <a:rPr lang="en-US" sz="2800" dirty="0" err="1"/>
              <a:t>recognised</a:t>
            </a:r>
            <a:r>
              <a:rPr lang="en-US" sz="2800" dirty="0"/>
              <a:t> by a lack of motivation and poorer performances.</a:t>
            </a:r>
          </a:p>
          <a:p>
            <a:endParaRPr lang="en-US" sz="2800" dirty="0"/>
          </a:p>
          <a:p>
            <a:endParaRPr lang="en-AU" sz="2800" dirty="0"/>
          </a:p>
        </p:txBody>
      </p:sp>
    </p:spTree>
    <p:extLst>
      <p:ext uri="{BB962C8B-B14F-4D97-AF65-F5344CB8AC3E}">
        <p14:creationId xmlns:p14="http://schemas.microsoft.com/office/powerpoint/2010/main" val="6029506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US" sz="2400" b="1" u="sng" dirty="0" smtClean="0"/>
              <a:t>Amount and intensity of training</a:t>
            </a:r>
          </a:p>
          <a:p>
            <a:r>
              <a:rPr lang="en-US" sz="2400" dirty="0" smtClean="0"/>
              <a:t>Overtraining is caused by too much training, so adjustments need to be made in relation to the amount and intensity of the training.</a:t>
            </a:r>
          </a:p>
          <a:p>
            <a:r>
              <a:rPr lang="en-US" sz="2400" dirty="0" smtClean="0"/>
              <a:t>Some individuals may have a lower training stress threshold and will show signs of overtraining earlier..</a:t>
            </a:r>
          </a:p>
        </p:txBody>
      </p:sp>
    </p:spTree>
    <p:extLst>
      <p:ext uri="{BB962C8B-B14F-4D97-AF65-F5344CB8AC3E}">
        <p14:creationId xmlns:p14="http://schemas.microsoft.com/office/powerpoint/2010/main" val="29602236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en-US" sz="2800" dirty="0"/>
              <a:t>Overtraining can be prevented by careful panning in terms of training volume and intensity projections that are established in the </a:t>
            </a:r>
            <a:r>
              <a:rPr lang="en-US" sz="2800" dirty="0" err="1"/>
              <a:t>periodisation</a:t>
            </a:r>
            <a:r>
              <a:rPr lang="en-US" sz="2800" dirty="0"/>
              <a:t> chart.</a:t>
            </a:r>
          </a:p>
          <a:p>
            <a:r>
              <a:rPr lang="en-US" sz="2800" dirty="0"/>
              <a:t>The intensity level needs to be varied from activity to activity and from training session to training session.</a:t>
            </a:r>
          </a:p>
          <a:p>
            <a:r>
              <a:rPr lang="en-US" sz="2800" dirty="0"/>
              <a:t>Recovery strategies need to be an integral part of training.</a:t>
            </a:r>
          </a:p>
          <a:p>
            <a:endParaRPr lang="en-AU" sz="2800" dirty="0"/>
          </a:p>
        </p:txBody>
      </p:sp>
    </p:spTree>
    <p:extLst>
      <p:ext uri="{BB962C8B-B14F-4D97-AF65-F5344CB8AC3E}">
        <p14:creationId xmlns:p14="http://schemas.microsoft.com/office/powerpoint/2010/main" val="16912419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2400" b="1" u="sng" dirty="0" smtClean="0"/>
              <a:t>Physiological considerations (lethargy, injury)</a:t>
            </a:r>
          </a:p>
          <a:p>
            <a:r>
              <a:rPr lang="en-US" sz="2400" dirty="0" smtClean="0"/>
              <a:t>Lethargy and injury need to be taken into consideration when assessing whether an athlete is overtraining.</a:t>
            </a:r>
          </a:p>
          <a:p>
            <a:r>
              <a:rPr lang="en-US" sz="2400" dirty="0" smtClean="0"/>
              <a:t>It is natural for athletes to experience periods of tiredness and fatigue during a training program. This can normally be corrected by more rest, alternative training practices (variety), good diet (high in carbohydrates).</a:t>
            </a:r>
          </a:p>
        </p:txBody>
      </p:sp>
    </p:spTree>
    <p:extLst>
      <p:ext uri="{BB962C8B-B14F-4D97-AF65-F5344CB8AC3E}">
        <p14:creationId xmlns:p14="http://schemas.microsoft.com/office/powerpoint/2010/main" val="27464356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en-US" sz="2800" dirty="0"/>
              <a:t>Overtraining should be suspected when a rapid decline is evident in performance, and has not been rectified by the above strategies after a few days.</a:t>
            </a:r>
          </a:p>
          <a:p>
            <a:r>
              <a:rPr lang="en-AU" sz="2800" dirty="0" smtClean="0"/>
              <a:t>Look at table 21.3</a:t>
            </a:r>
            <a:endParaRPr lang="en-AU" sz="2800" dirty="0"/>
          </a:p>
        </p:txBody>
      </p:sp>
    </p:spTree>
    <p:extLst>
      <p:ext uri="{BB962C8B-B14F-4D97-AF65-F5344CB8AC3E}">
        <p14:creationId xmlns:p14="http://schemas.microsoft.com/office/powerpoint/2010/main" val="408941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5144</TotalTime>
  <Words>9394</Words>
  <Application>Microsoft Office PowerPoint</Application>
  <PresentationFormat>On-screen Show (4:3)</PresentationFormat>
  <Paragraphs>638</Paragraphs>
  <Slides>144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144</vt:i4>
      </vt:variant>
    </vt:vector>
  </HeadingPairs>
  <TitlesOfParts>
    <vt:vector size="149" baseType="lpstr">
      <vt:lpstr>Adobe Fangsong Std R</vt:lpstr>
      <vt:lpstr>Calibri</vt:lpstr>
      <vt:lpstr>Gill Sans MT</vt:lpstr>
      <vt:lpstr>Wingdings 3</vt:lpstr>
      <vt:lpstr>Urban Pop</vt:lpstr>
      <vt:lpstr>Improving Performance</vt:lpstr>
      <vt:lpstr>How do athletes train for improved performance?</vt:lpstr>
      <vt:lpstr>Syllabus Content</vt:lpstr>
      <vt:lpstr>Strength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RESISTANCE TRAINING – Elastic &amp; hydraulic</vt:lpstr>
      <vt:lpstr>PowerPoint Presentation</vt:lpstr>
      <vt:lpstr>PowerPoint Presentation</vt:lpstr>
      <vt:lpstr>PowerPoint Presentation</vt:lpstr>
      <vt:lpstr>Weight Training</vt:lpstr>
      <vt:lpstr>Isometric training </vt:lpstr>
      <vt:lpstr>PowerPoint Presentation</vt:lpstr>
      <vt:lpstr>Syllabus Content</vt:lpstr>
      <vt:lpstr>Aerobic training</vt:lpstr>
      <vt:lpstr>Continuous/ _ _ _ _ _ _ _ _</vt:lpstr>
      <vt:lpstr>PowerPoint Presentation</vt:lpstr>
      <vt:lpstr>fARTLEK</vt:lpstr>
      <vt:lpstr>PowerPoint Presentation</vt:lpstr>
      <vt:lpstr>Long Interval</vt:lpstr>
      <vt:lpstr>PowerPoint Presentation</vt:lpstr>
      <vt:lpstr>Syllabus Content</vt:lpstr>
      <vt:lpstr>PowerPoint Presentation</vt:lpstr>
      <vt:lpstr>Developing power through resistance/weight training</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Syllabus Content</vt:lpstr>
      <vt:lpstr>PowerPoint Presentation</vt:lpstr>
      <vt:lpstr>Static flexibility training</vt:lpstr>
      <vt:lpstr>PowerPoint Presentation</vt:lpstr>
      <vt:lpstr>Dynamic flexibility training</vt:lpstr>
      <vt:lpstr>Ballistic flexibility training</vt:lpstr>
      <vt:lpstr>Syllabus Content</vt:lpstr>
      <vt:lpstr>PowerPoint Presentation</vt:lpstr>
      <vt:lpstr>PowerPoint Presentation</vt:lpstr>
      <vt:lpstr>PowerPoint Presentation</vt:lpstr>
      <vt:lpstr>Drills practise</vt:lpstr>
      <vt:lpstr>Modified and small-sided games</vt:lpstr>
      <vt:lpstr>Games specific outcomes</vt:lpstr>
      <vt:lpstr>PowerPoint Presentation</vt:lpstr>
      <vt:lpstr>PowerPoint Presentation</vt:lpstr>
      <vt:lpstr>PowerPoint Presentation</vt:lpstr>
      <vt:lpstr>What are the planning considerations for improving performance?</vt:lpstr>
      <vt:lpstr>Syllabus Content</vt:lpstr>
      <vt:lpstr>PowerPoint Presentation</vt:lpstr>
      <vt:lpstr>Performance and fitness needs</vt:lpstr>
      <vt:lpstr>Schedule of events/competition</vt:lpstr>
      <vt:lpstr>PowerPoint Presentation</vt:lpstr>
      <vt:lpstr>Climate and season</vt:lpstr>
      <vt:lpstr>PowerPoint Presentation</vt:lpstr>
      <vt:lpstr>Syllabus Content</vt:lpstr>
      <vt:lpstr>PowerPoint Presentation</vt:lpstr>
      <vt:lpstr>Phases of competition</vt:lpstr>
      <vt:lpstr>Post-season training</vt:lpstr>
      <vt:lpstr>PowerPoint Presentation</vt:lpstr>
      <vt:lpstr>Pre-season training</vt:lpstr>
      <vt:lpstr>In-season training</vt:lpstr>
      <vt:lpstr>Subphases: Macro &amp; microcycles</vt:lpstr>
      <vt:lpstr>PowerPoint Presentation</vt:lpstr>
      <vt:lpstr>PowerPoint Presentation</vt:lpstr>
      <vt:lpstr>Peaking</vt:lpstr>
      <vt:lpstr>PowerPoint Presentation</vt:lpstr>
      <vt:lpstr>tapering</vt:lpstr>
      <vt:lpstr>PowerPoint Presentation</vt:lpstr>
      <vt:lpstr>PowerPoint Presentation</vt:lpstr>
      <vt:lpstr>Sport specific sub-phases (fitness &amp; Skill)</vt:lpstr>
      <vt:lpstr>PowerPoint Presentation</vt:lpstr>
      <vt:lpstr>PowerPoint Presentation</vt:lpstr>
      <vt:lpstr>Syllabus Content</vt:lpstr>
      <vt:lpstr>Elements to be considered when designing a training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Syllabus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ethical issues are related to improving performance?</vt:lpstr>
      <vt:lpstr>Syllabus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Syllabus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Marian Catholic College-Griffith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Performance</dc:title>
  <dc:creator>Kelly Bannister</dc:creator>
  <cp:lastModifiedBy>Michelle Lumsden</cp:lastModifiedBy>
  <cp:revision>84</cp:revision>
  <cp:lastPrinted>2013-05-29T22:12:14Z</cp:lastPrinted>
  <dcterms:created xsi:type="dcterms:W3CDTF">2013-05-02T23:21:13Z</dcterms:created>
  <dcterms:modified xsi:type="dcterms:W3CDTF">2016-08-23T23:34:32Z</dcterms:modified>
</cp:coreProperties>
</file>