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256" r:id="rId5"/>
    <p:sldId id="258" r:id="rId6"/>
    <p:sldId id="263" r:id="rId7"/>
    <p:sldId id="262" r:id="rId8"/>
    <p:sldId id="261" r:id="rId9"/>
    <p:sldId id="266" r:id="rId10"/>
    <p:sldId id="264" r:id="rId11"/>
    <p:sldId id="265" r:id="rId12"/>
    <p:sldId id="260" r:id="rId13"/>
    <p:sldId id="259" r:id="rId14"/>
    <p:sldId id="267" r:id="rId15"/>
    <p:sldId id="272"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9" d="100"/>
          <a:sy n="69" d="100"/>
        </p:scale>
        <p:origin x="564" y="44"/>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5/18/2018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5/18/2018</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smtClean="0"/>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5/18/2018</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5/18/2018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5/18/2018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5/18/2018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5/18/2018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smtClean="0"/>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smtClean="0"/>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5/18/2018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5/18/2018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5/18/2018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5/18/2018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5/18/2018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5/18/2018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5/18/2018</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04900" y="2292095"/>
            <a:ext cx="5734050" cy="1320288"/>
          </a:xfrm>
        </p:spPr>
        <p:txBody>
          <a:bodyPr anchor="ctr"/>
          <a:lstStyle/>
          <a:p>
            <a:pPr algn="ctr"/>
            <a:r>
              <a:rPr lang="en-US" dirty="0" smtClean="0"/>
              <a:t>Physical Preparation</a:t>
            </a:r>
            <a:endParaRPr lang="en-US" dirty="0"/>
          </a:p>
        </p:txBody>
      </p:sp>
      <p:sp>
        <p:nvSpPr>
          <p:cNvPr id="7" name="Subtitle 6"/>
          <p:cNvSpPr>
            <a:spLocks noGrp="1"/>
          </p:cNvSpPr>
          <p:nvPr>
            <p:ph type="subTitle" idx="1"/>
          </p:nvPr>
        </p:nvSpPr>
        <p:spPr>
          <a:xfrm>
            <a:off x="1104900" y="3612383"/>
            <a:ext cx="5734050" cy="1863969"/>
          </a:xfrm>
        </p:spPr>
        <p:txBody>
          <a:bodyPr numCol="2">
            <a:normAutofit/>
          </a:bodyPr>
          <a:lstStyle/>
          <a:p>
            <a:pPr algn="ctr"/>
            <a:r>
              <a:rPr lang="en-US" sz="1400" b="1" dirty="0" smtClean="0"/>
              <a:t>Students learn about:</a:t>
            </a:r>
          </a:p>
          <a:p>
            <a:pPr marL="285750" indent="-285750">
              <a:buFont typeface="Arial" panose="020B0604020202020204" pitchFamily="34" charset="0"/>
              <a:buChar char="•"/>
            </a:pPr>
            <a:r>
              <a:rPr lang="en-US" sz="1400" dirty="0" smtClean="0"/>
              <a:t>Pre-screening</a:t>
            </a:r>
          </a:p>
          <a:p>
            <a:pPr marL="285750" indent="-285750">
              <a:buFont typeface="Arial" panose="020B0604020202020204" pitchFamily="34" charset="0"/>
              <a:buChar char="•"/>
            </a:pPr>
            <a:r>
              <a:rPr lang="en-US" sz="1400" dirty="0" smtClean="0"/>
              <a:t>Skill and technique</a:t>
            </a:r>
          </a:p>
          <a:p>
            <a:pPr marL="285750" indent="-285750">
              <a:buFont typeface="Arial" panose="020B0604020202020204" pitchFamily="34" charset="0"/>
              <a:buChar char="•"/>
            </a:pPr>
            <a:r>
              <a:rPr lang="en-US" sz="1400" dirty="0" smtClean="0"/>
              <a:t>Physical fitness</a:t>
            </a:r>
          </a:p>
          <a:p>
            <a:pPr marL="285750" indent="-285750">
              <a:buFont typeface="Arial" panose="020B0604020202020204" pitchFamily="34" charset="0"/>
              <a:buChar char="•"/>
            </a:pPr>
            <a:r>
              <a:rPr lang="en-US" sz="1400" dirty="0" smtClean="0"/>
              <a:t>Warm up, stretching and cool down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endParaRPr lang="en-US" sz="1400" dirty="0"/>
          </a:p>
          <a:p>
            <a:pPr algn="ctr"/>
            <a:r>
              <a:rPr lang="en-US" sz="1400" b="1" dirty="0" smtClean="0"/>
              <a:t>Students learn to:</a:t>
            </a:r>
          </a:p>
          <a:p>
            <a:pPr marL="285750" indent="-285750">
              <a:buFont typeface="Arial" panose="020B0604020202020204" pitchFamily="34" charset="0"/>
              <a:buChar char="•"/>
            </a:pPr>
            <a:r>
              <a:rPr lang="en-US" sz="1400" dirty="0" err="1" smtClean="0"/>
              <a:t>Analyse</a:t>
            </a:r>
            <a:r>
              <a:rPr lang="en-US" sz="1400" dirty="0" smtClean="0"/>
              <a:t> different sports in order to determine priority preventative strategies and how adequate preparation may prevent injuries</a:t>
            </a:r>
            <a:endParaRPr lang="en-US" sz="1400" dirty="0"/>
          </a:p>
        </p:txBody>
      </p:sp>
      <p:pic>
        <p:nvPicPr>
          <p:cNvPr id="2" name="Picture 1"/>
          <p:cNvPicPr>
            <a:picLocks noChangeAspect="1"/>
          </p:cNvPicPr>
          <p:nvPr/>
        </p:nvPicPr>
        <p:blipFill>
          <a:blip r:embed="rId3"/>
          <a:stretch>
            <a:fillRect/>
          </a:stretch>
        </p:blipFill>
        <p:spPr>
          <a:xfrm>
            <a:off x="6903720" y="1249680"/>
            <a:ext cx="5288280" cy="4353537"/>
          </a:xfrm>
          <a:prstGeom prst="rect">
            <a:avLst/>
          </a:prstGeo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AU" sz="4800" b="1" dirty="0" smtClean="0"/>
              <a:t>WARM UP</a:t>
            </a:r>
            <a:endParaRPr lang="en-AU" sz="4800" b="1" dirty="0"/>
          </a:p>
        </p:txBody>
      </p:sp>
      <p:sp>
        <p:nvSpPr>
          <p:cNvPr id="3" name="Content Placeholder 2"/>
          <p:cNvSpPr>
            <a:spLocks noGrp="1"/>
          </p:cNvSpPr>
          <p:nvPr>
            <p:ph idx="1"/>
          </p:nvPr>
        </p:nvSpPr>
        <p:spPr>
          <a:xfrm>
            <a:off x="132080" y="1376680"/>
            <a:ext cx="11907520" cy="5349240"/>
          </a:xfrm>
        </p:spPr>
        <p:txBody>
          <a:bodyPr>
            <a:normAutofit/>
          </a:bodyPr>
          <a:lstStyle/>
          <a:p>
            <a:pPr>
              <a:spcBef>
                <a:spcPts val="600"/>
              </a:spcBef>
            </a:pPr>
            <a:r>
              <a:rPr lang="en-US" sz="1600" dirty="0" smtClean="0"/>
              <a:t>A </a:t>
            </a:r>
            <a:r>
              <a:rPr lang="en-US" sz="1600" dirty="0"/>
              <a:t>warm up should prepare the body for the physical activity ahead. </a:t>
            </a:r>
            <a:endParaRPr lang="en-US" sz="1600" dirty="0" smtClean="0"/>
          </a:p>
          <a:p>
            <a:pPr>
              <a:spcBef>
                <a:spcPts val="600"/>
              </a:spcBef>
            </a:pPr>
            <a:r>
              <a:rPr lang="en-US" sz="1600" dirty="0" smtClean="0"/>
              <a:t>Warm </a:t>
            </a:r>
            <a:r>
              <a:rPr lang="en-US" sz="1600" dirty="0"/>
              <a:t>up is important for safe </a:t>
            </a:r>
            <a:r>
              <a:rPr lang="en-US" sz="1600" dirty="0" smtClean="0"/>
              <a:t>participation. </a:t>
            </a:r>
          </a:p>
          <a:p>
            <a:pPr>
              <a:spcBef>
                <a:spcPts val="600"/>
              </a:spcBef>
            </a:pPr>
            <a:r>
              <a:rPr lang="en-US" sz="1600" dirty="0" smtClean="0"/>
              <a:t>Should </a:t>
            </a:r>
            <a:r>
              <a:rPr lang="en-US" sz="1600" dirty="0"/>
              <a:t>begin with general whole body movements that are low in intensity and slowly increase this intensity to what will be required during performance. </a:t>
            </a:r>
            <a:endParaRPr lang="en-US" sz="1600" dirty="0" smtClean="0"/>
          </a:p>
          <a:p>
            <a:pPr lvl="1"/>
            <a:r>
              <a:rPr lang="en-US" sz="1200" dirty="0" smtClean="0"/>
              <a:t>If </a:t>
            </a:r>
            <a:r>
              <a:rPr lang="en-US" sz="1200" dirty="0"/>
              <a:t>the </a:t>
            </a:r>
            <a:r>
              <a:rPr lang="en-US" sz="1200" dirty="0" smtClean="0"/>
              <a:t>athlete needs </a:t>
            </a:r>
            <a:r>
              <a:rPr lang="en-US" sz="1200" dirty="0"/>
              <a:t>to do a 100% flat out sprint, they should slowly progress to this intensity in the warm up: from a light jog, to running, to sprinting</a:t>
            </a:r>
            <a:r>
              <a:rPr lang="en-US" sz="1200" dirty="0" smtClean="0"/>
              <a:t>.</a:t>
            </a:r>
            <a:endParaRPr lang="en-US" sz="1600" dirty="0"/>
          </a:p>
          <a:p>
            <a:pPr>
              <a:spcBef>
                <a:spcPts val="600"/>
              </a:spcBef>
            </a:pPr>
            <a:r>
              <a:rPr lang="en-US" sz="1600" dirty="0"/>
              <a:t>A warm up </a:t>
            </a:r>
            <a:r>
              <a:rPr lang="en-US" sz="1600" dirty="0" smtClean="0"/>
              <a:t>should </a:t>
            </a:r>
            <a:r>
              <a:rPr lang="en-US" sz="1600" dirty="0"/>
              <a:t>begin without any equipment. </a:t>
            </a:r>
            <a:endParaRPr lang="en-US" sz="1600" dirty="0" smtClean="0"/>
          </a:p>
          <a:p>
            <a:pPr>
              <a:spcBef>
                <a:spcPts val="600"/>
              </a:spcBef>
            </a:pPr>
            <a:r>
              <a:rPr lang="en-US" sz="1600" dirty="0" smtClean="0"/>
              <a:t>If </a:t>
            </a:r>
            <a:r>
              <a:rPr lang="en-US" sz="1600" dirty="0"/>
              <a:t>the athlete is participating in a sport such as football, then the football should not be added into the warm up until towards the end, when the body already has blood flowing to the working muscles. </a:t>
            </a:r>
            <a:endParaRPr lang="en-US" sz="1600" dirty="0" smtClean="0"/>
          </a:p>
          <a:p>
            <a:pPr>
              <a:spcBef>
                <a:spcPts val="600"/>
              </a:spcBef>
            </a:pPr>
            <a:r>
              <a:rPr lang="en-US" sz="1600" dirty="0" smtClean="0"/>
              <a:t>Warm </a:t>
            </a:r>
            <a:r>
              <a:rPr lang="en-US" sz="1600" dirty="0"/>
              <a:t>ups will often finish with a small mini game to fully replicate the movements required in the sport</a:t>
            </a:r>
            <a:r>
              <a:rPr lang="en-US" sz="1600" dirty="0" smtClean="0"/>
              <a:t>. </a:t>
            </a:r>
          </a:p>
          <a:p>
            <a:pPr>
              <a:spcBef>
                <a:spcPts val="600"/>
              </a:spcBef>
            </a:pPr>
            <a:r>
              <a:rPr lang="en-US" sz="1600" dirty="0" smtClean="0"/>
              <a:t>Performing </a:t>
            </a:r>
            <a:r>
              <a:rPr lang="en-US" sz="1600" dirty="0"/>
              <a:t>without a proper warm up (minimum of 5-7 minutes) increases the risk of injury to the athlete.</a:t>
            </a:r>
          </a:p>
          <a:p>
            <a:endParaRPr lang="en-AU" dirty="0"/>
          </a:p>
        </p:txBody>
      </p:sp>
      <p:pic>
        <p:nvPicPr>
          <p:cNvPr id="5" name="Picture 4"/>
          <p:cNvPicPr>
            <a:picLocks noChangeAspect="1"/>
          </p:cNvPicPr>
          <p:nvPr/>
        </p:nvPicPr>
        <p:blipFill>
          <a:blip r:embed="rId2"/>
          <a:stretch>
            <a:fillRect/>
          </a:stretch>
        </p:blipFill>
        <p:spPr>
          <a:xfrm>
            <a:off x="4173490" y="4170766"/>
            <a:ext cx="3282553" cy="2461145"/>
          </a:xfrm>
          <a:prstGeom prst="rect">
            <a:avLst/>
          </a:prstGeom>
        </p:spPr>
      </p:pic>
    </p:spTree>
    <p:extLst>
      <p:ext uri="{BB962C8B-B14F-4D97-AF65-F5344CB8AC3E}">
        <p14:creationId xmlns:p14="http://schemas.microsoft.com/office/powerpoint/2010/main" val="40134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AU" sz="4800" b="1" dirty="0" smtClean="0"/>
              <a:t>STRETCHING</a:t>
            </a:r>
            <a:endParaRPr lang="en-AU" sz="4800" b="1" dirty="0"/>
          </a:p>
        </p:txBody>
      </p:sp>
      <p:sp>
        <p:nvSpPr>
          <p:cNvPr id="3" name="Content Placeholder 2"/>
          <p:cNvSpPr>
            <a:spLocks noGrp="1"/>
          </p:cNvSpPr>
          <p:nvPr>
            <p:ph idx="1"/>
          </p:nvPr>
        </p:nvSpPr>
        <p:spPr>
          <a:xfrm>
            <a:off x="132080" y="1376680"/>
            <a:ext cx="11907520" cy="5349240"/>
          </a:xfrm>
        </p:spPr>
        <p:txBody>
          <a:bodyPr>
            <a:normAutofit lnSpcReduction="10000"/>
          </a:bodyPr>
          <a:lstStyle/>
          <a:p>
            <a:pPr>
              <a:spcBef>
                <a:spcPts val="600"/>
              </a:spcBef>
            </a:pPr>
            <a:r>
              <a:rPr lang="en-US" sz="1700" dirty="0" smtClean="0"/>
              <a:t>Stretching </a:t>
            </a:r>
            <a:r>
              <a:rPr lang="en-US" sz="1700" dirty="0"/>
              <a:t>as part of a training program increases the athlete’s flexibility, which helps to prevent injury and promote wellbeing. </a:t>
            </a:r>
            <a:endParaRPr lang="en-US" sz="1700" dirty="0" smtClean="0"/>
          </a:p>
          <a:p>
            <a:pPr>
              <a:spcBef>
                <a:spcPts val="600"/>
              </a:spcBef>
            </a:pPr>
            <a:r>
              <a:rPr lang="en-US" sz="1700" dirty="0" smtClean="0"/>
              <a:t>These </a:t>
            </a:r>
            <a:r>
              <a:rPr lang="en-US" sz="1700" dirty="0"/>
              <a:t>comments are related to a flexibility program, where stretching is done routinely just like resistance training.</a:t>
            </a:r>
          </a:p>
          <a:p>
            <a:pPr>
              <a:spcBef>
                <a:spcPts val="600"/>
              </a:spcBef>
            </a:pPr>
            <a:endParaRPr lang="en-US" sz="1700" dirty="0"/>
          </a:p>
          <a:p>
            <a:pPr>
              <a:spcBef>
                <a:spcPts val="600"/>
              </a:spcBef>
            </a:pPr>
            <a:r>
              <a:rPr lang="en-US" sz="1700" b="1" dirty="0"/>
              <a:t>Warm up and Stretching</a:t>
            </a:r>
          </a:p>
          <a:p>
            <a:pPr>
              <a:spcBef>
                <a:spcPts val="600"/>
              </a:spcBef>
            </a:pPr>
            <a:r>
              <a:rPr lang="en-US" sz="1700" dirty="0" smtClean="0"/>
              <a:t>Stretching </a:t>
            </a:r>
            <a:r>
              <a:rPr lang="en-US" sz="1700" dirty="0"/>
              <a:t>in a warm up should be specific to the sport.</a:t>
            </a:r>
          </a:p>
          <a:p>
            <a:pPr>
              <a:spcBef>
                <a:spcPts val="600"/>
              </a:spcBef>
            </a:pPr>
            <a:r>
              <a:rPr lang="en-US" sz="1700" dirty="0" smtClean="0"/>
              <a:t>There </a:t>
            </a:r>
            <a:r>
              <a:rPr lang="en-US" sz="1700" dirty="0"/>
              <a:t>are many different types of stretching: </a:t>
            </a:r>
            <a:endParaRPr lang="en-US" sz="1700" dirty="0" smtClean="0"/>
          </a:p>
          <a:p>
            <a:pPr lvl="1"/>
            <a:r>
              <a:rPr lang="en-US" sz="1300" dirty="0" smtClean="0"/>
              <a:t>Ballistic</a:t>
            </a:r>
          </a:p>
          <a:p>
            <a:pPr lvl="1"/>
            <a:r>
              <a:rPr lang="en-US" sz="1300" dirty="0" smtClean="0"/>
              <a:t>Static</a:t>
            </a:r>
          </a:p>
          <a:p>
            <a:pPr lvl="1"/>
            <a:r>
              <a:rPr lang="en-US" sz="1300" dirty="0" smtClean="0"/>
              <a:t>Dynamic</a:t>
            </a:r>
          </a:p>
          <a:p>
            <a:pPr lvl="1"/>
            <a:r>
              <a:rPr lang="en-US" sz="1300" dirty="0" smtClean="0"/>
              <a:t>PNF</a:t>
            </a:r>
            <a:r>
              <a:rPr lang="en-US" sz="1300" dirty="0"/>
              <a:t>. </a:t>
            </a:r>
            <a:endParaRPr lang="en-US" sz="1300" dirty="0" smtClean="0"/>
          </a:p>
          <a:p>
            <a:r>
              <a:rPr lang="en-US" sz="1700" dirty="0" smtClean="0"/>
              <a:t>Stretching </a:t>
            </a:r>
            <a:r>
              <a:rPr lang="en-US" sz="1700" dirty="0"/>
              <a:t>in a warm up should use the correct type of stretching for the sport. If the sport requires continual movement throughout the activity, such as in football, netball, tennis </a:t>
            </a:r>
            <a:r>
              <a:rPr lang="en-US" sz="1700" dirty="0" err="1"/>
              <a:t>etc</a:t>
            </a:r>
            <a:r>
              <a:rPr lang="en-US" sz="1700" dirty="0"/>
              <a:t> then dynamic stretching is the more appropriate form.</a:t>
            </a:r>
          </a:p>
          <a:p>
            <a:pPr>
              <a:spcBef>
                <a:spcPts val="600"/>
              </a:spcBef>
            </a:pPr>
            <a:r>
              <a:rPr lang="en-US" sz="1700" dirty="0" smtClean="0"/>
              <a:t>If </a:t>
            </a:r>
            <a:r>
              <a:rPr lang="en-US" sz="1700" dirty="0"/>
              <a:t>your sport is gymnastics or dance and you are required to hold a pose such as the splits, then static stretching is preferred. </a:t>
            </a:r>
            <a:endParaRPr lang="en-US" sz="1700" dirty="0" smtClean="0"/>
          </a:p>
          <a:p>
            <a:pPr>
              <a:spcBef>
                <a:spcPts val="600"/>
              </a:spcBef>
            </a:pPr>
            <a:r>
              <a:rPr lang="en-US" sz="1700" dirty="0" smtClean="0"/>
              <a:t>This </a:t>
            </a:r>
            <a:r>
              <a:rPr lang="en-US" sz="1700" dirty="0"/>
              <a:t>is not to say that the types of stretching cannot be combined, as dance and gymnastics also frequently require movement throughout the range of motion and dynamic stretching does help performance.</a:t>
            </a:r>
          </a:p>
          <a:p>
            <a:pPr>
              <a:spcBef>
                <a:spcPts val="600"/>
              </a:spcBef>
            </a:pPr>
            <a:r>
              <a:rPr lang="en-US" sz="1700" dirty="0"/>
              <a:t>S</a:t>
            </a:r>
            <a:r>
              <a:rPr lang="en-US" sz="1700" dirty="0" smtClean="0"/>
              <a:t>tatic </a:t>
            </a:r>
            <a:r>
              <a:rPr lang="en-US" sz="1700" dirty="0"/>
              <a:t>stretching has been shown to decrease power and force output from the muscle, and can decrease performance in sports that require them.</a:t>
            </a:r>
          </a:p>
          <a:p>
            <a:endParaRPr lang="en-AU" dirty="0"/>
          </a:p>
        </p:txBody>
      </p:sp>
      <p:pic>
        <p:nvPicPr>
          <p:cNvPr id="4" name="Picture 3"/>
          <p:cNvPicPr>
            <a:picLocks noChangeAspect="1"/>
          </p:cNvPicPr>
          <p:nvPr/>
        </p:nvPicPr>
        <p:blipFill>
          <a:blip r:embed="rId2"/>
          <a:stretch>
            <a:fillRect/>
          </a:stretch>
        </p:blipFill>
        <p:spPr>
          <a:xfrm>
            <a:off x="6839468" y="2202389"/>
            <a:ext cx="2816997" cy="2111441"/>
          </a:xfrm>
          <a:prstGeom prst="rect">
            <a:avLst/>
          </a:prstGeom>
        </p:spPr>
      </p:pic>
    </p:spTree>
    <p:extLst>
      <p:ext uri="{BB962C8B-B14F-4D97-AF65-F5344CB8AC3E}">
        <p14:creationId xmlns:p14="http://schemas.microsoft.com/office/powerpoint/2010/main" val="359742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AU" sz="4800" b="1" dirty="0" smtClean="0"/>
              <a:t>STRETCHING CONT…</a:t>
            </a:r>
            <a:endParaRPr lang="en-AU" sz="4800" b="1" dirty="0"/>
          </a:p>
        </p:txBody>
      </p:sp>
      <p:sp>
        <p:nvSpPr>
          <p:cNvPr id="3" name="Content Placeholder 2"/>
          <p:cNvSpPr>
            <a:spLocks noGrp="1"/>
          </p:cNvSpPr>
          <p:nvPr>
            <p:ph idx="1"/>
          </p:nvPr>
        </p:nvSpPr>
        <p:spPr>
          <a:xfrm>
            <a:off x="132080" y="1376680"/>
            <a:ext cx="11907520" cy="5349240"/>
          </a:xfrm>
        </p:spPr>
        <p:txBody>
          <a:bodyPr>
            <a:normAutofit/>
          </a:bodyPr>
          <a:lstStyle/>
          <a:p>
            <a:r>
              <a:rPr lang="en-US" dirty="0"/>
              <a:t>Stretching should always be used as part of the cool down. </a:t>
            </a:r>
            <a:endParaRPr lang="en-US" dirty="0" smtClean="0"/>
          </a:p>
          <a:p>
            <a:r>
              <a:rPr lang="en-US" dirty="0" smtClean="0"/>
              <a:t>During </a:t>
            </a:r>
            <a:r>
              <a:rPr lang="en-US" dirty="0"/>
              <a:t>the cool down, a combination of stretching types may prove beneficial. It may help speed up recovery and decrease DOMS (Delayed Onset Of Muscle Soreness). </a:t>
            </a:r>
          </a:p>
          <a:p>
            <a:r>
              <a:rPr lang="en-US" dirty="0"/>
              <a:t>Ballistic stretching is the exception and should not generally be used in a cool down.</a:t>
            </a:r>
          </a:p>
          <a:p>
            <a:endParaRPr lang="en-AU" dirty="0"/>
          </a:p>
        </p:txBody>
      </p:sp>
      <p:pic>
        <p:nvPicPr>
          <p:cNvPr id="4" name="Picture 3"/>
          <p:cNvPicPr>
            <a:picLocks noChangeAspect="1"/>
          </p:cNvPicPr>
          <p:nvPr/>
        </p:nvPicPr>
        <p:blipFill>
          <a:blip r:embed="rId2"/>
          <a:stretch>
            <a:fillRect/>
          </a:stretch>
        </p:blipFill>
        <p:spPr>
          <a:xfrm>
            <a:off x="3974961" y="3201028"/>
            <a:ext cx="3810000" cy="2857500"/>
          </a:xfrm>
          <a:prstGeom prst="rect">
            <a:avLst/>
          </a:prstGeom>
        </p:spPr>
      </p:pic>
    </p:spTree>
    <p:extLst>
      <p:ext uri="{BB962C8B-B14F-4D97-AF65-F5344CB8AC3E}">
        <p14:creationId xmlns:p14="http://schemas.microsoft.com/office/powerpoint/2010/main" val="63412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AU" sz="4800" b="1" dirty="0" smtClean="0"/>
              <a:t>COOL DOWN</a:t>
            </a:r>
            <a:endParaRPr lang="en-AU" sz="4800" b="1" dirty="0"/>
          </a:p>
        </p:txBody>
      </p:sp>
      <p:sp>
        <p:nvSpPr>
          <p:cNvPr id="3" name="Content Placeholder 2"/>
          <p:cNvSpPr>
            <a:spLocks noGrp="1"/>
          </p:cNvSpPr>
          <p:nvPr>
            <p:ph idx="1"/>
          </p:nvPr>
        </p:nvSpPr>
        <p:spPr>
          <a:xfrm>
            <a:off x="132080" y="1376680"/>
            <a:ext cx="11907520" cy="5349240"/>
          </a:xfrm>
        </p:spPr>
        <p:txBody>
          <a:bodyPr>
            <a:normAutofit/>
          </a:bodyPr>
          <a:lstStyle/>
          <a:p>
            <a:pPr>
              <a:spcBef>
                <a:spcPts val="600"/>
              </a:spcBef>
            </a:pPr>
            <a:r>
              <a:rPr lang="en-US" dirty="0"/>
              <a:t>A cool down should slowly bring the athlete back to a pre exercise metabolic state. B</a:t>
            </a:r>
            <a:r>
              <a:rPr lang="en-US" dirty="0" smtClean="0"/>
              <a:t>egin </a:t>
            </a:r>
            <a:r>
              <a:rPr lang="en-US" dirty="0"/>
              <a:t>at a vigorous intensity and slowly decrease in intensity. </a:t>
            </a:r>
          </a:p>
          <a:p>
            <a:pPr>
              <a:spcBef>
                <a:spcPts val="600"/>
              </a:spcBef>
            </a:pPr>
            <a:r>
              <a:rPr lang="en-US" dirty="0"/>
              <a:t>The aim is to continue to move the blood back to the heart as the heart decreases in rate back to a pre exercise level</a:t>
            </a:r>
            <a:r>
              <a:rPr lang="en-US" dirty="0" smtClean="0"/>
              <a:t>.</a:t>
            </a:r>
            <a:endParaRPr lang="en-US" dirty="0"/>
          </a:p>
          <a:p>
            <a:pPr>
              <a:spcBef>
                <a:spcPts val="600"/>
              </a:spcBef>
            </a:pPr>
            <a:r>
              <a:rPr lang="en-US" dirty="0" smtClean="0"/>
              <a:t>Ensures </a:t>
            </a:r>
            <a:r>
              <a:rPr lang="en-US" dirty="0"/>
              <a:t>that waste products are removed before exercise is </a:t>
            </a:r>
            <a:r>
              <a:rPr lang="en-US" dirty="0" smtClean="0"/>
              <a:t>stopped - resulting </a:t>
            </a:r>
            <a:r>
              <a:rPr lang="en-US" dirty="0"/>
              <a:t>in less carbon-dioxide and lactic acid in the muscles. </a:t>
            </a:r>
            <a:endParaRPr lang="en-US" dirty="0" smtClean="0"/>
          </a:p>
          <a:p>
            <a:pPr>
              <a:spcBef>
                <a:spcPts val="600"/>
              </a:spcBef>
            </a:pPr>
            <a:r>
              <a:rPr lang="en-US" dirty="0" smtClean="0"/>
              <a:t>Helps </a:t>
            </a:r>
            <a:r>
              <a:rPr lang="en-US" dirty="0"/>
              <a:t>to reduce the muscle temperature and deliver nutrients required for repair.</a:t>
            </a:r>
          </a:p>
          <a:p>
            <a:pPr>
              <a:spcBef>
                <a:spcPts val="600"/>
              </a:spcBef>
            </a:pPr>
            <a:endParaRPr lang="en-US" dirty="0"/>
          </a:p>
          <a:p>
            <a:endParaRPr lang="en-AU" dirty="0"/>
          </a:p>
        </p:txBody>
      </p:sp>
      <p:pic>
        <p:nvPicPr>
          <p:cNvPr id="4" name="Picture 3"/>
          <p:cNvPicPr>
            <a:picLocks noChangeAspect="1"/>
          </p:cNvPicPr>
          <p:nvPr/>
        </p:nvPicPr>
        <p:blipFill>
          <a:blip r:embed="rId2"/>
          <a:stretch>
            <a:fillRect/>
          </a:stretch>
        </p:blipFill>
        <p:spPr>
          <a:xfrm>
            <a:off x="6219459" y="3685661"/>
            <a:ext cx="3743481" cy="2806734"/>
          </a:xfrm>
          <a:prstGeom prst="rect">
            <a:avLst/>
          </a:prstGeom>
        </p:spPr>
      </p:pic>
      <p:pic>
        <p:nvPicPr>
          <p:cNvPr id="5" name="Picture 4"/>
          <p:cNvPicPr>
            <a:picLocks noChangeAspect="1"/>
          </p:cNvPicPr>
          <p:nvPr/>
        </p:nvPicPr>
        <p:blipFill>
          <a:blip r:embed="rId3"/>
          <a:stretch>
            <a:fillRect/>
          </a:stretch>
        </p:blipFill>
        <p:spPr>
          <a:xfrm>
            <a:off x="1757990" y="3685661"/>
            <a:ext cx="3743482" cy="2806734"/>
          </a:xfrm>
          <a:prstGeom prst="rect">
            <a:avLst/>
          </a:prstGeom>
        </p:spPr>
      </p:pic>
    </p:spTree>
    <p:extLst>
      <p:ext uri="{BB962C8B-B14F-4D97-AF65-F5344CB8AC3E}">
        <p14:creationId xmlns:p14="http://schemas.microsoft.com/office/powerpoint/2010/main" val="304419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AU" sz="4000" b="1" dirty="0" smtClean="0"/>
              <a:t>PHYSICAL PREPARATION - OVERVIEW</a:t>
            </a:r>
            <a:endParaRPr lang="en-AU" sz="4000" b="1" dirty="0"/>
          </a:p>
        </p:txBody>
      </p:sp>
      <p:sp>
        <p:nvSpPr>
          <p:cNvPr id="3" name="Content Placeholder 2"/>
          <p:cNvSpPr>
            <a:spLocks noGrp="1"/>
          </p:cNvSpPr>
          <p:nvPr>
            <p:ph idx="1"/>
          </p:nvPr>
        </p:nvSpPr>
        <p:spPr>
          <a:xfrm>
            <a:off x="132080" y="1376680"/>
            <a:ext cx="11907520" cy="5349240"/>
          </a:xfrm>
        </p:spPr>
        <p:txBody>
          <a:bodyPr>
            <a:normAutofit/>
          </a:bodyPr>
          <a:lstStyle/>
          <a:p>
            <a:pPr>
              <a:spcBef>
                <a:spcPts val="600"/>
              </a:spcBef>
            </a:pPr>
            <a:r>
              <a:rPr lang="en-US" dirty="0"/>
              <a:t>When people think of physical preparation for sport, they normally think of a </a:t>
            </a:r>
            <a:r>
              <a:rPr lang="en-US" dirty="0" smtClean="0"/>
              <a:t>warm-up</a:t>
            </a:r>
            <a:r>
              <a:rPr lang="en-US" dirty="0"/>
              <a:t> </a:t>
            </a:r>
            <a:r>
              <a:rPr lang="en-US" dirty="0" smtClean="0"/>
              <a:t>– it is more than that</a:t>
            </a:r>
          </a:p>
          <a:p>
            <a:pPr>
              <a:spcBef>
                <a:spcPts val="600"/>
              </a:spcBef>
            </a:pPr>
            <a:r>
              <a:rPr lang="en-US" dirty="0" smtClean="0"/>
              <a:t>It </a:t>
            </a:r>
            <a:r>
              <a:rPr lang="en-US" dirty="0"/>
              <a:t>looks at whether the body is physically prepared for particular sports competitions and levels. </a:t>
            </a:r>
            <a:endParaRPr lang="en-US" dirty="0" smtClean="0"/>
          </a:p>
          <a:p>
            <a:pPr>
              <a:spcBef>
                <a:spcPts val="600"/>
              </a:spcBef>
            </a:pPr>
            <a:r>
              <a:rPr lang="en-US" dirty="0" smtClean="0"/>
              <a:t>This includes:</a:t>
            </a:r>
          </a:p>
          <a:p>
            <a:pPr lvl="1"/>
            <a:r>
              <a:rPr lang="en-US" dirty="0" smtClean="0"/>
              <a:t>The </a:t>
            </a:r>
            <a:r>
              <a:rPr lang="en-US" dirty="0"/>
              <a:t>pre-screening of would be athletes to ensure they do not have any health or medical conditions that need to be catered for in a training program</a:t>
            </a:r>
            <a:r>
              <a:rPr lang="en-US" dirty="0" smtClean="0"/>
              <a:t>.</a:t>
            </a:r>
            <a:endParaRPr lang="en-US" dirty="0"/>
          </a:p>
          <a:p>
            <a:pPr>
              <a:spcBef>
                <a:spcPts val="600"/>
              </a:spcBef>
            </a:pPr>
            <a:r>
              <a:rPr lang="en-US" dirty="0"/>
              <a:t>A</a:t>
            </a:r>
            <a:r>
              <a:rPr lang="en-US" dirty="0" smtClean="0"/>
              <a:t>lso </a:t>
            </a:r>
            <a:r>
              <a:rPr lang="en-US" dirty="0"/>
              <a:t>refers to the athlete’s skill execution and technique. </a:t>
            </a:r>
            <a:endParaRPr lang="en-US" dirty="0" smtClean="0"/>
          </a:p>
          <a:p>
            <a:pPr lvl="1"/>
            <a:r>
              <a:rPr lang="en-US" dirty="0" smtClean="0"/>
              <a:t>Can </a:t>
            </a:r>
            <a:r>
              <a:rPr lang="en-US" dirty="0"/>
              <a:t>the athlete complete the skill correctly and repeatedly? </a:t>
            </a:r>
            <a:endParaRPr lang="en-US" dirty="0" smtClean="0"/>
          </a:p>
          <a:p>
            <a:pPr lvl="1"/>
            <a:r>
              <a:rPr lang="en-US" dirty="0" smtClean="0"/>
              <a:t>Poor </a:t>
            </a:r>
            <a:r>
              <a:rPr lang="en-US" dirty="0"/>
              <a:t>technique leads to injury and needs to be corrected in order for the athlete to be prepared for training or competition. </a:t>
            </a:r>
          </a:p>
          <a:p>
            <a:pPr>
              <a:spcBef>
                <a:spcPts val="600"/>
              </a:spcBef>
            </a:pPr>
            <a:r>
              <a:rPr lang="en-US" dirty="0"/>
              <a:t>It is also important to examine the physical fitness levels required for the competition and training schedule. </a:t>
            </a:r>
            <a:endParaRPr lang="en-US" dirty="0" smtClean="0"/>
          </a:p>
          <a:p>
            <a:pPr lvl="1"/>
            <a:r>
              <a:rPr lang="en-US" dirty="0" smtClean="0"/>
              <a:t>Athlete’s </a:t>
            </a:r>
            <a:r>
              <a:rPr lang="en-US" dirty="0"/>
              <a:t>should have the right fitness levels (both health related and skill related components should be considered) for their particular sport and performance level</a:t>
            </a:r>
            <a:r>
              <a:rPr lang="en-US" dirty="0" smtClean="0"/>
              <a:t>.</a:t>
            </a:r>
            <a:endParaRPr lang="en-US" dirty="0"/>
          </a:p>
          <a:p>
            <a:pPr>
              <a:spcBef>
                <a:spcPts val="600"/>
              </a:spcBef>
            </a:pPr>
            <a:r>
              <a:rPr lang="en-US" dirty="0"/>
              <a:t>This is not to say that physical preparation does not include the warm up, stretching and cool down, it is just not limited to it.</a:t>
            </a:r>
          </a:p>
          <a:p>
            <a:pPr marL="0" indent="0">
              <a:buNone/>
            </a:pPr>
            <a:endParaRPr lang="en-AU" dirty="0"/>
          </a:p>
        </p:txBody>
      </p:sp>
    </p:spTree>
    <p:extLst>
      <p:ext uri="{BB962C8B-B14F-4D97-AF65-F5344CB8AC3E}">
        <p14:creationId xmlns:p14="http://schemas.microsoft.com/office/powerpoint/2010/main" val="295055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AU" sz="4800" b="1" dirty="0" smtClean="0"/>
              <a:t>PRE-SCREENING</a:t>
            </a:r>
            <a:endParaRPr lang="en-AU" sz="4800" b="1" dirty="0"/>
          </a:p>
        </p:txBody>
      </p:sp>
      <p:sp>
        <p:nvSpPr>
          <p:cNvPr id="3" name="Content Placeholder 2"/>
          <p:cNvSpPr>
            <a:spLocks noGrp="1"/>
          </p:cNvSpPr>
          <p:nvPr>
            <p:ph idx="1"/>
          </p:nvPr>
        </p:nvSpPr>
        <p:spPr>
          <a:xfrm>
            <a:off x="132080" y="1376680"/>
            <a:ext cx="11907520" cy="5349240"/>
          </a:xfrm>
        </p:spPr>
        <p:txBody>
          <a:bodyPr>
            <a:normAutofit/>
          </a:bodyPr>
          <a:lstStyle/>
          <a:p>
            <a:pPr>
              <a:spcBef>
                <a:spcPts val="600"/>
              </a:spcBef>
            </a:pPr>
            <a:r>
              <a:rPr lang="en-US" sz="1400" dirty="0"/>
              <a:t>Prescreening for exercise has three (3) </a:t>
            </a:r>
            <a:r>
              <a:rPr lang="en-US" sz="1400" dirty="0" smtClean="0"/>
              <a:t>stages</a:t>
            </a:r>
          </a:p>
          <a:p>
            <a:pPr lvl="1"/>
            <a:r>
              <a:rPr lang="en-US" sz="1100" dirty="0" smtClean="0"/>
              <a:t>The </a:t>
            </a:r>
            <a:r>
              <a:rPr lang="en-US" sz="1100" dirty="0"/>
              <a:t>first stage being </a:t>
            </a:r>
            <a:r>
              <a:rPr lang="en-US" sz="1100" dirty="0" smtClean="0"/>
              <a:t>compulsory</a:t>
            </a:r>
          </a:p>
          <a:p>
            <a:pPr lvl="1"/>
            <a:r>
              <a:rPr lang="en-US" sz="1100" dirty="0" smtClean="0"/>
              <a:t>The </a:t>
            </a:r>
            <a:r>
              <a:rPr lang="en-US" sz="1100" dirty="0"/>
              <a:t>other 2 optional, but recommended.</a:t>
            </a:r>
          </a:p>
          <a:p>
            <a:pPr>
              <a:spcBef>
                <a:spcPts val="600"/>
              </a:spcBef>
            </a:pPr>
            <a:endParaRPr lang="en-US" sz="1400" dirty="0"/>
          </a:p>
          <a:p>
            <a:pPr marL="0" indent="0">
              <a:spcBef>
                <a:spcPts val="600"/>
              </a:spcBef>
              <a:buNone/>
            </a:pPr>
            <a:r>
              <a:rPr lang="en-US" sz="1400" b="1" dirty="0" smtClean="0">
                <a:solidFill>
                  <a:srgbClr val="FF0000"/>
                </a:solidFill>
              </a:rPr>
              <a:t>STAGE 1 - PRE-SCREENING QUESTIONNAIRE</a:t>
            </a:r>
          </a:p>
          <a:p>
            <a:pPr>
              <a:spcBef>
                <a:spcPts val="600"/>
              </a:spcBef>
            </a:pPr>
            <a:r>
              <a:rPr lang="en-US" sz="1400" dirty="0" smtClean="0"/>
              <a:t>Can be completed </a:t>
            </a:r>
            <a:r>
              <a:rPr lang="en-US" sz="1400" dirty="0"/>
              <a:t>with a professional or self-administered. </a:t>
            </a:r>
            <a:endParaRPr lang="en-US" sz="1400" dirty="0" smtClean="0"/>
          </a:p>
          <a:p>
            <a:pPr>
              <a:spcBef>
                <a:spcPts val="600"/>
              </a:spcBef>
            </a:pPr>
            <a:r>
              <a:rPr lang="en-US" sz="1400" dirty="0" smtClean="0"/>
              <a:t>Aim is </a:t>
            </a:r>
          </a:p>
          <a:p>
            <a:pPr lvl="1"/>
            <a:r>
              <a:rPr lang="en-US" sz="1100" dirty="0" smtClean="0"/>
              <a:t>“</a:t>
            </a:r>
            <a:r>
              <a:rPr lang="en-US" sz="1100" dirty="0"/>
              <a:t>to identify those individuals with a known disease, or signs or symptoms of disease, who may be at a higher risk of an adverse event during physical activity/exercise.”</a:t>
            </a:r>
          </a:p>
          <a:p>
            <a:pPr>
              <a:spcBef>
                <a:spcPts val="600"/>
              </a:spcBef>
            </a:pPr>
            <a:endParaRPr lang="en-US" sz="1400" dirty="0"/>
          </a:p>
          <a:p>
            <a:pPr marL="0" indent="0">
              <a:spcBef>
                <a:spcPts val="600"/>
              </a:spcBef>
              <a:buNone/>
            </a:pPr>
            <a:r>
              <a:rPr lang="en-US" sz="1400" b="1" dirty="0" smtClean="0"/>
              <a:t>THE QUESTIONNAIRE CONSISTS OF SEVEN (7) QUESTIONS:</a:t>
            </a:r>
          </a:p>
          <a:p>
            <a:pPr marL="800100" lvl="1" indent="-342900">
              <a:buFont typeface="+mj-lt"/>
              <a:buAutoNum type="arabicPeriod"/>
            </a:pPr>
            <a:r>
              <a:rPr lang="en-US" sz="1100" dirty="0" smtClean="0"/>
              <a:t>Has </a:t>
            </a:r>
            <a:r>
              <a:rPr lang="en-US" sz="1100" dirty="0"/>
              <a:t>your doctor ever told you that you have a heart condition or have you ever suffered a stroke?</a:t>
            </a:r>
          </a:p>
          <a:p>
            <a:pPr marL="800100" lvl="1" indent="-342900">
              <a:buFont typeface="+mj-lt"/>
              <a:buAutoNum type="arabicPeriod"/>
            </a:pPr>
            <a:r>
              <a:rPr lang="en-US" sz="1100" dirty="0"/>
              <a:t>Do you ever experience unexplained pains in your chest at rest or during physical activity/exercise?</a:t>
            </a:r>
          </a:p>
          <a:p>
            <a:pPr marL="800100" lvl="1" indent="-342900">
              <a:buFont typeface="+mj-lt"/>
              <a:buAutoNum type="arabicPeriod"/>
            </a:pPr>
            <a:r>
              <a:rPr lang="en-US" sz="1100" dirty="0"/>
              <a:t>Do you ever feel faint or have spells of dizziness during physical activity/exercise that causes you to lose balance?</a:t>
            </a:r>
          </a:p>
          <a:p>
            <a:pPr marL="800100" lvl="1" indent="-342900">
              <a:buFont typeface="+mj-lt"/>
              <a:buAutoNum type="arabicPeriod"/>
            </a:pPr>
            <a:r>
              <a:rPr lang="en-US" sz="1100" dirty="0"/>
              <a:t>Have you had an asthma attack requiring immediate medical attention at any time over the last 12 months?</a:t>
            </a:r>
          </a:p>
          <a:p>
            <a:pPr marL="800100" lvl="1" indent="-342900">
              <a:buFont typeface="+mj-lt"/>
              <a:buAutoNum type="arabicPeriod"/>
            </a:pPr>
            <a:r>
              <a:rPr lang="en-US" sz="1100" dirty="0"/>
              <a:t>If you have diabetes (type I or type II) have you had trouble controlling your blood glucose in the last 3 months?</a:t>
            </a:r>
          </a:p>
          <a:p>
            <a:pPr marL="800100" lvl="1" indent="-342900">
              <a:buFont typeface="+mj-lt"/>
              <a:buAutoNum type="arabicPeriod"/>
            </a:pPr>
            <a:r>
              <a:rPr lang="en-US" sz="1100" dirty="0"/>
              <a:t>Do you have any diagnosed muscle, bone or joint problems that you have been told could be made worse by participating in physical activity/exercise?</a:t>
            </a:r>
          </a:p>
          <a:p>
            <a:pPr marL="800100" lvl="1" indent="-342900">
              <a:buFont typeface="+mj-lt"/>
              <a:buAutoNum type="arabicPeriod"/>
            </a:pPr>
            <a:r>
              <a:rPr lang="en-US" sz="1100" dirty="0"/>
              <a:t>Do you have any other medical condition(s) that may make it dangerous for you to participate in physical activity/exercise?</a:t>
            </a:r>
          </a:p>
          <a:p>
            <a:pPr>
              <a:spcBef>
                <a:spcPts val="600"/>
              </a:spcBef>
            </a:pPr>
            <a:endParaRPr lang="en-US" sz="1400" dirty="0"/>
          </a:p>
          <a:p>
            <a:pPr>
              <a:spcBef>
                <a:spcPts val="600"/>
              </a:spcBef>
            </a:pPr>
            <a:r>
              <a:rPr lang="en-US" sz="1400" dirty="0" smtClean="0"/>
              <a:t>YES </a:t>
            </a:r>
            <a:r>
              <a:rPr lang="en-US" sz="1400" dirty="0"/>
              <a:t>to any of these questions means the person is at high risk for undertaking exercise and needs to be cleared by a medical practitioner before training can begin.</a:t>
            </a:r>
          </a:p>
          <a:p>
            <a:endParaRPr lang="en-AU" dirty="0"/>
          </a:p>
        </p:txBody>
      </p:sp>
      <p:pic>
        <p:nvPicPr>
          <p:cNvPr id="4" name="Picture 3"/>
          <p:cNvPicPr>
            <a:picLocks noChangeAspect="1"/>
          </p:cNvPicPr>
          <p:nvPr/>
        </p:nvPicPr>
        <p:blipFill>
          <a:blip r:embed="rId2"/>
          <a:stretch>
            <a:fillRect/>
          </a:stretch>
        </p:blipFill>
        <p:spPr>
          <a:xfrm>
            <a:off x="8437636" y="884411"/>
            <a:ext cx="3178312" cy="2115022"/>
          </a:xfrm>
          <a:prstGeom prst="rect">
            <a:avLst/>
          </a:prstGeom>
        </p:spPr>
      </p:pic>
    </p:spTree>
    <p:extLst>
      <p:ext uri="{BB962C8B-B14F-4D97-AF65-F5344CB8AC3E}">
        <p14:creationId xmlns:p14="http://schemas.microsoft.com/office/powerpoint/2010/main" val="63845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AU" sz="4800" b="1" dirty="0" smtClean="0"/>
              <a:t>PRE-SCREENING CONT…</a:t>
            </a:r>
            <a:endParaRPr lang="en-AU" sz="4800" b="1" dirty="0"/>
          </a:p>
        </p:txBody>
      </p:sp>
      <p:sp>
        <p:nvSpPr>
          <p:cNvPr id="3" name="Content Placeholder 2"/>
          <p:cNvSpPr>
            <a:spLocks noGrp="1"/>
          </p:cNvSpPr>
          <p:nvPr>
            <p:ph idx="1"/>
          </p:nvPr>
        </p:nvSpPr>
        <p:spPr>
          <a:xfrm>
            <a:off x="132080" y="1376680"/>
            <a:ext cx="11907520" cy="5349240"/>
          </a:xfrm>
        </p:spPr>
        <p:txBody>
          <a:bodyPr/>
          <a:lstStyle/>
          <a:p>
            <a:pPr marL="0" indent="0">
              <a:spcBef>
                <a:spcPts val="600"/>
              </a:spcBef>
              <a:buNone/>
            </a:pPr>
            <a:r>
              <a:rPr lang="en-US" sz="1600" b="1" dirty="0" smtClean="0">
                <a:solidFill>
                  <a:srgbClr val="FF0000"/>
                </a:solidFill>
              </a:rPr>
              <a:t>STAGE 2 - PRE-SCREENING QUESTIONNAIRE</a:t>
            </a:r>
            <a:endParaRPr lang="en-US" sz="1600" dirty="0">
              <a:solidFill>
                <a:srgbClr val="FF0000"/>
              </a:solidFill>
            </a:endParaRPr>
          </a:p>
          <a:p>
            <a:pPr>
              <a:spcBef>
                <a:spcPts val="600"/>
              </a:spcBef>
            </a:pPr>
            <a:r>
              <a:rPr lang="en-US" sz="1600" dirty="0"/>
              <a:t>The second stage of the pre-screening questionnaire aims </a:t>
            </a:r>
            <a:endParaRPr lang="en-US" sz="1600" dirty="0" smtClean="0"/>
          </a:p>
          <a:p>
            <a:pPr lvl="1"/>
            <a:r>
              <a:rPr lang="en-US" sz="1200" dirty="0" smtClean="0"/>
              <a:t>“</a:t>
            </a:r>
            <a:r>
              <a:rPr lang="en-US" sz="1200" dirty="0"/>
              <a:t>to identify those individuals with risk factors or other conditions to assist with appropriate exercise prescription,” and is administered by an exercise professional such as an Exercise Physiologist. </a:t>
            </a:r>
          </a:p>
          <a:p>
            <a:pPr>
              <a:spcBef>
                <a:spcPts val="600"/>
              </a:spcBef>
            </a:pPr>
            <a:endParaRPr lang="en-US" sz="1600" dirty="0"/>
          </a:p>
          <a:p>
            <a:pPr>
              <a:spcBef>
                <a:spcPts val="600"/>
              </a:spcBef>
            </a:pPr>
            <a:r>
              <a:rPr lang="en-US" sz="1600" dirty="0"/>
              <a:t>This stage has 12 questions that look at family history, </a:t>
            </a:r>
            <a:r>
              <a:rPr lang="en-US" sz="1600" dirty="0" err="1"/>
              <a:t>behavioural</a:t>
            </a:r>
            <a:r>
              <a:rPr lang="en-US" sz="1600" dirty="0"/>
              <a:t> risk factors, and underlying medical conditions such as hypertension that could make exercise riskier.</a:t>
            </a:r>
          </a:p>
          <a:p>
            <a:pPr>
              <a:spcBef>
                <a:spcPts val="600"/>
              </a:spcBef>
            </a:pPr>
            <a:endParaRPr lang="en-US" sz="1600" dirty="0"/>
          </a:p>
          <a:p>
            <a:pPr>
              <a:spcBef>
                <a:spcPts val="600"/>
              </a:spcBef>
            </a:pPr>
            <a:r>
              <a:rPr lang="en-US" sz="1600" dirty="0"/>
              <a:t>If a person has risk factors then their training and exercise should be catered to their health needs. This often means beginning training at lower intensities and processing more slowly.</a:t>
            </a:r>
          </a:p>
          <a:p>
            <a:endParaRPr lang="en-AU" dirty="0"/>
          </a:p>
        </p:txBody>
      </p:sp>
      <p:pic>
        <p:nvPicPr>
          <p:cNvPr id="4" name="Picture 3"/>
          <p:cNvPicPr>
            <a:picLocks noChangeAspect="1"/>
          </p:cNvPicPr>
          <p:nvPr/>
        </p:nvPicPr>
        <p:blipFill>
          <a:blip r:embed="rId2"/>
          <a:stretch>
            <a:fillRect/>
          </a:stretch>
        </p:blipFill>
        <p:spPr>
          <a:xfrm>
            <a:off x="4707653" y="3993227"/>
            <a:ext cx="2522136" cy="2781421"/>
          </a:xfrm>
          <a:prstGeom prst="rect">
            <a:avLst/>
          </a:prstGeom>
        </p:spPr>
      </p:pic>
    </p:spTree>
    <p:extLst>
      <p:ext uri="{BB962C8B-B14F-4D97-AF65-F5344CB8AC3E}">
        <p14:creationId xmlns:p14="http://schemas.microsoft.com/office/powerpoint/2010/main" val="209295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AU" sz="4800" b="1" dirty="0"/>
              <a:t>PRE-SCREENING CONT…</a:t>
            </a:r>
            <a:endParaRPr lang="en-AU" sz="4800" dirty="0"/>
          </a:p>
        </p:txBody>
      </p:sp>
      <p:sp>
        <p:nvSpPr>
          <p:cNvPr id="3" name="Content Placeholder 2"/>
          <p:cNvSpPr>
            <a:spLocks noGrp="1"/>
          </p:cNvSpPr>
          <p:nvPr>
            <p:ph idx="1"/>
          </p:nvPr>
        </p:nvSpPr>
        <p:spPr>
          <a:xfrm>
            <a:off x="132080" y="1376680"/>
            <a:ext cx="11907520" cy="5349240"/>
          </a:xfrm>
        </p:spPr>
        <p:txBody>
          <a:bodyPr>
            <a:normAutofit/>
          </a:bodyPr>
          <a:lstStyle/>
          <a:p>
            <a:pPr marL="0" indent="0">
              <a:spcBef>
                <a:spcPts val="600"/>
              </a:spcBef>
              <a:buNone/>
            </a:pPr>
            <a:r>
              <a:rPr lang="en-US" sz="1800" b="1" dirty="0" smtClean="0">
                <a:solidFill>
                  <a:srgbClr val="FF0000"/>
                </a:solidFill>
              </a:rPr>
              <a:t>STAGE 3 - PRE-SCREENING MEASUREMENTS</a:t>
            </a:r>
            <a:endParaRPr lang="en-US" sz="1800" dirty="0">
              <a:solidFill>
                <a:srgbClr val="FF0000"/>
              </a:solidFill>
            </a:endParaRPr>
          </a:p>
          <a:p>
            <a:pPr>
              <a:spcBef>
                <a:spcPts val="600"/>
              </a:spcBef>
            </a:pPr>
            <a:r>
              <a:rPr lang="en-US" sz="1800" dirty="0"/>
              <a:t>The aim of the stage 3 measurements is </a:t>
            </a:r>
            <a:endParaRPr lang="en-US" sz="1800" dirty="0" smtClean="0"/>
          </a:p>
          <a:p>
            <a:pPr lvl="1"/>
            <a:r>
              <a:rPr lang="en-US" sz="1400" dirty="0" smtClean="0"/>
              <a:t>“</a:t>
            </a:r>
            <a:r>
              <a:rPr lang="en-US" sz="1400" dirty="0"/>
              <a:t>to obtain pre-exercise baseline measurements of other </a:t>
            </a:r>
            <a:r>
              <a:rPr lang="en-US" sz="1400" dirty="0" err="1"/>
              <a:t>recognised</a:t>
            </a:r>
            <a:r>
              <a:rPr lang="en-US" sz="1400" dirty="0"/>
              <a:t> cardiovascular and metabolic risk factors.” </a:t>
            </a:r>
          </a:p>
          <a:p>
            <a:pPr>
              <a:spcBef>
                <a:spcPts val="600"/>
              </a:spcBef>
            </a:pPr>
            <a:endParaRPr lang="en-US" sz="1800" dirty="0"/>
          </a:p>
          <a:p>
            <a:pPr>
              <a:spcBef>
                <a:spcPts val="600"/>
              </a:spcBef>
            </a:pPr>
            <a:r>
              <a:rPr lang="en-US" sz="1800" dirty="0"/>
              <a:t>The measurements taken include:</a:t>
            </a:r>
          </a:p>
          <a:p>
            <a:pPr marL="742950" lvl="1" indent="-285750">
              <a:buFont typeface="Arial" charset="0"/>
              <a:buChar char="•"/>
            </a:pPr>
            <a:r>
              <a:rPr lang="en-US" sz="1400" dirty="0"/>
              <a:t>BMI</a:t>
            </a:r>
          </a:p>
          <a:p>
            <a:pPr marL="742950" lvl="1" indent="-285750">
              <a:buFont typeface="Arial" charset="0"/>
              <a:buChar char="•"/>
            </a:pPr>
            <a:r>
              <a:rPr lang="en-US" sz="1400" dirty="0"/>
              <a:t>Waist girth</a:t>
            </a:r>
          </a:p>
          <a:p>
            <a:pPr marL="742950" lvl="1" indent="-285750">
              <a:buFont typeface="Arial" charset="0"/>
              <a:buChar char="•"/>
            </a:pPr>
            <a:r>
              <a:rPr lang="en-US" sz="1400" dirty="0"/>
              <a:t>Resting blood pressure</a:t>
            </a:r>
          </a:p>
          <a:p>
            <a:pPr marL="742950" lvl="1" indent="-285750">
              <a:buFont typeface="Arial" charset="0"/>
              <a:buChar char="•"/>
            </a:pPr>
            <a:r>
              <a:rPr lang="en-US" sz="1400" dirty="0"/>
              <a:t>Fasting lipid profile</a:t>
            </a:r>
          </a:p>
          <a:p>
            <a:pPr marL="742950" lvl="1" indent="-285750">
              <a:buFont typeface="Arial" charset="0"/>
              <a:buChar char="•"/>
            </a:pPr>
            <a:r>
              <a:rPr lang="en-US" sz="1400" dirty="0"/>
              <a:t>Fasting blood glucose</a:t>
            </a:r>
          </a:p>
          <a:p>
            <a:pPr marL="285750" lvl="0" indent="-285750">
              <a:spcBef>
                <a:spcPts val="600"/>
              </a:spcBef>
              <a:buFont typeface="Arial" charset="0"/>
              <a:buChar char="•"/>
            </a:pPr>
            <a:endParaRPr lang="en-US" sz="1800" dirty="0"/>
          </a:p>
          <a:p>
            <a:pPr>
              <a:spcBef>
                <a:spcPts val="600"/>
              </a:spcBef>
            </a:pPr>
            <a:r>
              <a:rPr lang="en-US" sz="1800" dirty="0"/>
              <a:t>These measurements are taken by an exercise professional and help guide the them in exercise prescription.</a:t>
            </a:r>
          </a:p>
          <a:p>
            <a:pPr>
              <a:spcBef>
                <a:spcPts val="600"/>
              </a:spcBef>
            </a:pPr>
            <a:r>
              <a:rPr lang="en-US" sz="1800" dirty="0"/>
              <a:t>Pre-screening enhances the well-being of the </a:t>
            </a:r>
            <a:r>
              <a:rPr lang="en-US" sz="1800" dirty="0" smtClean="0"/>
              <a:t>athlete </a:t>
            </a:r>
            <a:r>
              <a:rPr lang="en-US" sz="1800" dirty="0"/>
              <a:t>because it helps guide the exercise professional in exercise prescription that caters to the specific needs of the individual. </a:t>
            </a:r>
            <a:endParaRPr lang="en-US" sz="1800" dirty="0" smtClean="0"/>
          </a:p>
          <a:p>
            <a:pPr>
              <a:spcBef>
                <a:spcPts val="600"/>
              </a:spcBef>
            </a:pPr>
            <a:r>
              <a:rPr lang="en-US" sz="1800" dirty="0" smtClean="0"/>
              <a:t>Also </a:t>
            </a:r>
            <a:r>
              <a:rPr lang="en-US" sz="1800" dirty="0"/>
              <a:t>ensures those who are at high risk of suffering a heart attack or stroke during exercise are first cleared by their medical practitioner, and have correct supervision and prescription of exercise to avoid harm. </a:t>
            </a:r>
          </a:p>
          <a:p>
            <a:pPr>
              <a:spcBef>
                <a:spcPts val="600"/>
              </a:spcBef>
            </a:pPr>
            <a:r>
              <a:rPr lang="en-US" sz="1800" dirty="0"/>
              <a:t>Pre-screening is important, because physical activity is very beneficial for all people, including those of higher risk categories, and the pre-screening ensures proper precautions and liberties are taken.</a:t>
            </a:r>
          </a:p>
          <a:p>
            <a:endParaRPr lang="en-AU" dirty="0"/>
          </a:p>
        </p:txBody>
      </p:sp>
      <p:pic>
        <p:nvPicPr>
          <p:cNvPr id="4" name="Picture 3"/>
          <p:cNvPicPr>
            <a:picLocks noChangeAspect="1"/>
          </p:cNvPicPr>
          <p:nvPr/>
        </p:nvPicPr>
        <p:blipFill>
          <a:blip r:embed="rId2"/>
          <a:stretch>
            <a:fillRect/>
          </a:stretch>
        </p:blipFill>
        <p:spPr>
          <a:xfrm>
            <a:off x="9703619" y="1376680"/>
            <a:ext cx="2318241" cy="3135030"/>
          </a:xfrm>
          <a:prstGeom prst="rect">
            <a:avLst/>
          </a:prstGeom>
        </p:spPr>
      </p:pic>
    </p:spTree>
    <p:extLst>
      <p:ext uri="{BB962C8B-B14F-4D97-AF65-F5344CB8AC3E}">
        <p14:creationId xmlns:p14="http://schemas.microsoft.com/office/powerpoint/2010/main" val="93232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AU" sz="4800" b="1" dirty="0" smtClean="0"/>
              <a:t>SKILL AND TECHNIQUE</a:t>
            </a:r>
            <a:endParaRPr lang="en-AU" sz="4800" b="1" dirty="0"/>
          </a:p>
        </p:txBody>
      </p:sp>
      <p:sp>
        <p:nvSpPr>
          <p:cNvPr id="3" name="Content Placeholder 2"/>
          <p:cNvSpPr>
            <a:spLocks noGrp="1"/>
          </p:cNvSpPr>
          <p:nvPr>
            <p:ph idx="1"/>
          </p:nvPr>
        </p:nvSpPr>
        <p:spPr>
          <a:xfrm>
            <a:off x="132080" y="1376680"/>
            <a:ext cx="11907520" cy="5349240"/>
          </a:xfrm>
        </p:spPr>
        <p:txBody>
          <a:bodyPr>
            <a:normAutofit/>
          </a:bodyPr>
          <a:lstStyle/>
          <a:p>
            <a:pPr>
              <a:spcBef>
                <a:spcPts val="600"/>
              </a:spcBef>
            </a:pPr>
            <a:r>
              <a:rPr lang="en-US" sz="1400" dirty="0"/>
              <a:t>Skill and technique are vital for sports participation safety. </a:t>
            </a:r>
            <a:endParaRPr lang="en-US" sz="1400" dirty="0" smtClean="0"/>
          </a:p>
          <a:p>
            <a:pPr>
              <a:spcBef>
                <a:spcPts val="600"/>
              </a:spcBef>
            </a:pPr>
            <a:r>
              <a:rPr lang="en-US" sz="1400" dirty="0" smtClean="0"/>
              <a:t>High </a:t>
            </a:r>
            <a:r>
              <a:rPr lang="en-US" sz="1400" dirty="0"/>
              <a:t>level skill and good technique help prevent injury and enhance the well-being of the athlete.</a:t>
            </a:r>
          </a:p>
          <a:p>
            <a:pPr>
              <a:spcBef>
                <a:spcPts val="600"/>
              </a:spcBef>
            </a:pPr>
            <a:endParaRPr lang="en-US" sz="1400" dirty="0" smtClean="0"/>
          </a:p>
          <a:p>
            <a:pPr marL="0" indent="0">
              <a:spcBef>
                <a:spcPts val="600"/>
              </a:spcBef>
              <a:buNone/>
            </a:pPr>
            <a:r>
              <a:rPr lang="en-US" sz="1400" b="1" dirty="0" smtClean="0">
                <a:solidFill>
                  <a:srgbClr val="FF0000"/>
                </a:solidFill>
              </a:rPr>
              <a:t>SKILL</a:t>
            </a:r>
          </a:p>
          <a:p>
            <a:pPr>
              <a:spcBef>
                <a:spcPts val="600"/>
              </a:spcBef>
            </a:pPr>
            <a:r>
              <a:rPr lang="en-US" sz="1400" dirty="0" smtClean="0"/>
              <a:t>There are </a:t>
            </a:r>
            <a:r>
              <a:rPr lang="en-US" sz="1400" dirty="0"/>
              <a:t>three stages of skill acquisition: </a:t>
            </a:r>
            <a:endParaRPr lang="en-US" sz="1400" dirty="0" smtClean="0"/>
          </a:p>
          <a:p>
            <a:pPr lvl="1"/>
            <a:r>
              <a:rPr lang="en-US" sz="1100" dirty="0" smtClean="0"/>
              <a:t>Cognitive</a:t>
            </a:r>
          </a:p>
          <a:p>
            <a:pPr lvl="1"/>
            <a:r>
              <a:rPr lang="en-US" sz="1100" dirty="0" smtClean="0"/>
              <a:t>Associative</a:t>
            </a:r>
          </a:p>
          <a:p>
            <a:pPr lvl="1"/>
            <a:r>
              <a:rPr lang="en-US" sz="1100" dirty="0" smtClean="0"/>
              <a:t>Autonomous </a:t>
            </a:r>
            <a:endParaRPr lang="en-US" sz="1100" dirty="0"/>
          </a:p>
          <a:p>
            <a:pPr>
              <a:spcBef>
                <a:spcPts val="600"/>
              </a:spcBef>
            </a:pPr>
            <a:endParaRPr lang="en-US" sz="1400" dirty="0"/>
          </a:p>
          <a:p>
            <a:pPr>
              <a:spcBef>
                <a:spcPts val="600"/>
              </a:spcBef>
            </a:pPr>
            <a:r>
              <a:rPr lang="en-US" sz="1400" dirty="0"/>
              <a:t>At the beginning stages of skill acquisition, the athlete is focused on the skill at hand. </a:t>
            </a:r>
            <a:r>
              <a:rPr lang="en-US" sz="1400" dirty="0" smtClean="0"/>
              <a:t>Regardless </a:t>
            </a:r>
            <a:r>
              <a:rPr lang="en-US" sz="1400" dirty="0"/>
              <a:t>of the skill, if the athlete has lower skill levels then they will focus on the skill. This can result in greater </a:t>
            </a:r>
            <a:r>
              <a:rPr lang="en-US" sz="1400" dirty="0" smtClean="0"/>
              <a:t>injury.</a:t>
            </a:r>
          </a:p>
          <a:p>
            <a:pPr lvl="1"/>
            <a:r>
              <a:rPr lang="en-US" sz="1100" dirty="0" smtClean="0"/>
              <a:t>For </a:t>
            </a:r>
            <a:r>
              <a:rPr lang="en-US" sz="1100" dirty="0"/>
              <a:t>example, an unskilled football player, may be dribbling a soccer ball looking down the whole time and collide with a defender, or even his own player resulting in an injury. Or he may be distracted and step on the ball spraining his ankle.</a:t>
            </a:r>
          </a:p>
          <a:p>
            <a:pPr>
              <a:spcBef>
                <a:spcPts val="600"/>
              </a:spcBef>
            </a:pPr>
            <a:endParaRPr lang="en-US" sz="1400" dirty="0"/>
          </a:p>
          <a:p>
            <a:pPr>
              <a:spcBef>
                <a:spcPts val="600"/>
              </a:spcBef>
            </a:pPr>
            <a:r>
              <a:rPr lang="en-US" sz="1400" dirty="0"/>
              <a:t>M</a:t>
            </a:r>
            <a:r>
              <a:rPr lang="en-US" sz="1400" dirty="0" smtClean="0"/>
              <a:t>ore </a:t>
            </a:r>
            <a:r>
              <a:rPr lang="en-US" sz="1400" dirty="0"/>
              <a:t>skilled autonomous </a:t>
            </a:r>
            <a:r>
              <a:rPr lang="en-US" sz="1400" dirty="0" smtClean="0"/>
              <a:t>athlete </a:t>
            </a:r>
            <a:r>
              <a:rPr lang="en-US" sz="1400" dirty="0"/>
              <a:t>can focus on </a:t>
            </a:r>
            <a:r>
              <a:rPr lang="en-US" sz="1400" dirty="0" smtClean="0"/>
              <a:t>their </a:t>
            </a:r>
            <a:r>
              <a:rPr lang="en-US" sz="1400" dirty="0"/>
              <a:t>surroundings and still perform the skill well. </a:t>
            </a:r>
            <a:endParaRPr lang="en-US" sz="1400" dirty="0" smtClean="0"/>
          </a:p>
          <a:p>
            <a:pPr lvl="1"/>
            <a:r>
              <a:rPr lang="en-US" sz="1100" dirty="0" smtClean="0"/>
              <a:t>Can </a:t>
            </a:r>
            <a:r>
              <a:rPr lang="en-US" sz="1100" dirty="0"/>
              <a:t>dodge players and see what is coming in front of </a:t>
            </a:r>
            <a:r>
              <a:rPr lang="en-US" sz="1100" dirty="0" smtClean="0"/>
              <a:t>them. </a:t>
            </a:r>
            <a:r>
              <a:rPr lang="en-US" sz="1100" dirty="0"/>
              <a:t>If </a:t>
            </a:r>
            <a:r>
              <a:rPr lang="en-US" sz="1100" dirty="0" smtClean="0"/>
              <a:t>hitting </a:t>
            </a:r>
            <a:r>
              <a:rPr lang="en-US" sz="1100" dirty="0"/>
              <a:t>a cricket </a:t>
            </a:r>
            <a:r>
              <a:rPr lang="en-US" sz="1100" dirty="0" smtClean="0"/>
              <a:t>ball, </a:t>
            </a:r>
            <a:r>
              <a:rPr lang="en-US" sz="1100" dirty="0"/>
              <a:t>can respond quickly to the particular ball, </a:t>
            </a:r>
            <a:r>
              <a:rPr lang="en-US" sz="1100" dirty="0" smtClean="0"/>
              <a:t>adjust </a:t>
            </a:r>
            <a:r>
              <a:rPr lang="en-US" sz="1100" dirty="0"/>
              <a:t>action and perform the skill safely without being injured</a:t>
            </a:r>
            <a:r>
              <a:rPr lang="en-US" sz="1100" dirty="0" smtClean="0"/>
              <a:t>.</a:t>
            </a:r>
            <a:endParaRPr lang="en-US" sz="1100" dirty="0"/>
          </a:p>
        </p:txBody>
      </p:sp>
      <p:pic>
        <p:nvPicPr>
          <p:cNvPr id="4" name="Picture 3"/>
          <p:cNvPicPr>
            <a:picLocks noChangeAspect="1"/>
          </p:cNvPicPr>
          <p:nvPr/>
        </p:nvPicPr>
        <p:blipFill>
          <a:blip r:embed="rId2"/>
          <a:stretch>
            <a:fillRect/>
          </a:stretch>
        </p:blipFill>
        <p:spPr>
          <a:xfrm>
            <a:off x="8038681" y="949569"/>
            <a:ext cx="3578219" cy="2682826"/>
          </a:xfrm>
          <a:prstGeom prst="rect">
            <a:avLst/>
          </a:prstGeom>
        </p:spPr>
      </p:pic>
    </p:spTree>
    <p:extLst>
      <p:ext uri="{BB962C8B-B14F-4D97-AF65-F5344CB8AC3E}">
        <p14:creationId xmlns:p14="http://schemas.microsoft.com/office/powerpoint/2010/main" val="51635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AU" sz="4800" b="1" dirty="0" smtClean="0"/>
              <a:t>SKILL AND TECHNIQUE CONT…</a:t>
            </a:r>
            <a:endParaRPr lang="en-AU" sz="4800" b="1" dirty="0"/>
          </a:p>
        </p:txBody>
      </p:sp>
      <p:sp>
        <p:nvSpPr>
          <p:cNvPr id="3" name="Content Placeholder 2"/>
          <p:cNvSpPr>
            <a:spLocks noGrp="1"/>
          </p:cNvSpPr>
          <p:nvPr>
            <p:ph idx="1"/>
          </p:nvPr>
        </p:nvSpPr>
        <p:spPr>
          <a:xfrm>
            <a:off x="132080" y="1376680"/>
            <a:ext cx="11907520" cy="5349240"/>
          </a:xfrm>
        </p:spPr>
        <p:txBody>
          <a:bodyPr/>
          <a:lstStyle/>
          <a:p>
            <a:pPr marL="0" indent="0">
              <a:spcBef>
                <a:spcPts val="600"/>
              </a:spcBef>
              <a:buNone/>
            </a:pPr>
            <a:r>
              <a:rPr lang="en-US" sz="1400" b="1" dirty="0" smtClean="0">
                <a:solidFill>
                  <a:srgbClr val="FF0000"/>
                </a:solidFill>
              </a:rPr>
              <a:t>TECHNIQUE</a:t>
            </a:r>
          </a:p>
          <a:p>
            <a:pPr>
              <a:spcBef>
                <a:spcPts val="600"/>
              </a:spcBef>
            </a:pPr>
            <a:r>
              <a:rPr lang="en-US" sz="1400" dirty="0" smtClean="0"/>
              <a:t>Technique </a:t>
            </a:r>
            <a:r>
              <a:rPr lang="en-US" sz="1400" dirty="0"/>
              <a:t>is one of the greatest indicators for sports injury. </a:t>
            </a:r>
            <a:endParaRPr lang="en-US" sz="1400" dirty="0" smtClean="0"/>
          </a:p>
          <a:p>
            <a:pPr>
              <a:spcBef>
                <a:spcPts val="600"/>
              </a:spcBef>
            </a:pPr>
            <a:r>
              <a:rPr lang="en-US" sz="1400" dirty="0" smtClean="0"/>
              <a:t>Poor </a:t>
            </a:r>
            <a:r>
              <a:rPr lang="en-US" sz="1400" dirty="0"/>
              <a:t>technique leads to higher injury rates, especially overuse injuries. </a:t>
            </a:r>
          </a:p>
          <a:p>
            <a:pPr>
              <a:spcBef>
                <a:spcPts val="600"/>
              </a:spcBef>
            </a:pPr>
            <a:r>
              <a:rPr lang="en-US" sz="1400" dirty="0"/>
              <a:t>Good </a:t>
            </a:r>
            <a:r>
              <a:rPr lang="en-US" sz="1400" dirty="0" smtClean="0"/>
              <a:t>technique </a:t>
            </a:r>
            <a:r>
              <a:rPr lang="en-US" sz="1400" dirty="0"/>
              <a:t>protects against injury and produces a better performance. </a:t>
            </a:r>
            <a:endParaRPr lang="en-US" sz="1400" dirty="0" smtClean="0"/>
          </a:p>
          <a:p>
            <a:pPr>
              <a:spcBef>
                <a:spcPts val="600"/>
              </a:spcBef>
            </a:pPr>
            <a:r>
              <a:rPr lang="en-US" sz="1400" dirty="0" smtClean="0"/>
              <a:t>Someone </a:t>
            </a:r>
            <a:r>
              <a:rPr lang="en-US" sz="1400" dirty="0"/>
              <a:t>with good technique is biomechanically efficient. </a:t>
            </a:r>
            <a:endParaRPr lang="en-US" sz="1400" dirty="0" smtClean="0"/>
          </a:p>
          <a:p>
            <a:pPr lvl="1"/>
            <a:r>
              <a:rPr lang="en-US" sz="1100" dirty="0" smtClean="0"/>
              <a:t>This </a:t>
            </a:r>
            <a:r>
              <a:rPr lang="en-US" sz="1100" dirty="0"/>
              <a:t>means they can produce more power, and greater accuracy with less effort. This protects against </a:t>
            </a:r>
            <a:r>
              <a:rPr lang="en-US" sz="1100" dirty="0" smtClean="0"/>
              <a:t>injury.</a:t>
            </a:r>
          </a:p>
          <a:p>
            <a:pPr lvl="1"/>
            <a:r>
              <a:rPr lang="en-US" sz="1100" dirty="0" smtClean="0"/>
              <a:t>For </a:t>
            </a:r>
            <a:r>
              <a:rPr lang="en-US" sz="1100" dirty="0"/>
              <a:t>example, a tennis player with good technique for their serve is more consistent with their first serves, but also suffers less injury because they are putting less strain on their body. This prevents injury to the back or shoulder.</a:t>
            </a:r>
          </a:p>
          <a:p>
            <a:pPr>
              <a:spcBef>
                <a:spcPts val="600"/>
              </a:spcBef>
            </a:pPr>
            <a:endParaRPr lang="en-US" sz="1400" dirty="0"/>
          </a:p>
          <a:p>
            <a:pPr>
              <a:spcBef>
                <a:spcPts val="600"/>
              </a:spcBef>
            </a:pPr>
            <a:r>
              <a:rPr lang="en-US" sz="1400" dirty="0"/>
              <a:t>A player with poor technique generates unnatural forces that pull the body or its joints in directs they are not designed for. </a:t>
            </a:r>
            <a:endParaRPr lang="en-US" sz="1400" dirty="0" smtClean="0"/>
          </a:p>
          <a:p>
            <a:pPr>
              <a:spcBef>
                <a:spcPts val="600"/>
              </a:spcBef>
            </a:pPr>
            <a:r>
              <a:rPr lang="en-US" sz="1400" dirty="0" smtClean="0"/>
              <a:t>This </a:t>
            </a:r>
            <a:r>
              <a:rPr lang="en-US" sz="1400" dirty="0"/>
              <a:t>is non-efficient movement, requiring greater effort from the athlete and causing more injuries. </a:t>
            </a:r>
            <a:endParaRPr lang="en-US" sz="1400" dirty="0" smtClean="0"/>
          </a:p>
          <a:p>
            <a:pPr lvl="1"/>
            <a:r>
              <a:rPr lang="en-US" sz="1100" dirty="0" smtClean="0"/>
              <a:t>A </a:t>
            </a:r>
            <a:r>
              <a:rPr lang="en-US" sz="1100" dirty="0"/>
              <a:t>cricket bowler with poor technique is more likely to injure their neck, back or shoulder.</a:t>
            </a:r>
          </a:p>
          <a:p>
            <a:endParaRPr lang="en-AU" dirty="0"/>
          </a:p>
        </p:txBody>
      </p:sp>
      <p:pic>
        <p:nvPicPr>
          <p:cNvPr id="4" name="Picture 3"/>
          <p:cNvPicPr>
            <a:picLocks noChangeAspect="1"/>
          </p:cNvPicPr>
          <p:nvPr/>
        </p:nvPicPr>
        <p:blipFill>
          <a:blip r:embed="rId2"/>
          <a:stretch>
            <a:fillRect/>
          </a:stretch>
        </p:blipFill>
        <p:spPr>
          <a:xfrm>
            <a:off x="828518" y="4415336"/>
            <a:ext cx="2969759" cy="2226624"/>
          </a:xfrm>
          <a:prstGeom prst="rect">
            <a:avLst/>
          </a:prstGeom>
        </p:spPr>
      </p:pic>
      <p:pic>
        <p:nvPicPr>
          <p:cNvPr id="6" name="Picture 5"/>
          <p:cNvPicPr>
            <a:picLocks noChangeAspect="1"/>
          </p:cNvPicPr>
          <p:nvPr/>
        </p:nvPicPr>
        <p:blipFill>
          <a:blip r:embed="rId3"/>
          <a:stretch>
            <a:fillRect/>
          </a:stretch>
        </p:blipFill>
        <p:spPr>
          <a:xfrm>
            <a:off x="4637311" y="4415337"/>
            <a:ext cx="2957975" cy="2217788"/>
          </a:xfrm>
          <a:prstGeom prst="rect">
            <a:avLst/>
          </a:prstGeom>
        </p:spPr>
      </p:pic>
      <p:pic>
        <p:nvPicPr>
          <p:cNvPr id="7" name="Picture 6"/>
          <p:cNvPicPr>
            <a:picLocks noChangeAspect="1"/>
          </p:cNvPicPr>
          <p:nvPr/>
        </p:nvPicPr>
        <p:blipFill>
          <a:blip r:embed="rId4"/>
          <a:stretch>
            <a:fillRect/>
          </a:stretch>
        </p:blipFill>
        <p:spPr>
          <a:xfrm>
            <a:off x="8436855" y="4415336"/>
            <a:ext cx="2957976" cy="2217789"/>
          </a:xfrm>
          <a:prstGeom prst="rect">
            <a:avLst/>
          </a:prstGeom>
        </p:spPr>
      </p:pic>
    </p:spTree>
    <p:extLst>
      <p:ext uri="{BB962C8B-B14F-4D97-AF65-F5344CB8AC3E}">
        <p14:creationId xmlns:p14="http://schemas.microsoft.com/office/powerpoint/2010/main" val="65893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AU" sz="4800" b="1" dirty="0" smtClean="0"/>
              <a:t>PHYSICAL FITNESS</a:t>
            </a:r>
            <a:endParaRPr lang="en-AU" sz="4800" b="1" dirty="0"/>
          </a:p>
        </p:txBody>
      </p:sp>
      <p:sp>
        <p:nvSpPr>
          <p:cNvPr id="3" name="Content Placeholder 2"/>
          <p:cNvSpPr>
            <a:spLocks noGrp="1"/>
          </p:cNvSpPr>
          <p:nvPr>
            <p:ph idx="1"/>
          </p:nvPr>
        </p:nvSpPr>
        <p:spPr>
          <a:xfrm>
            <a:off x="132080" y="1376680"/>
            <a:ext cx="11907520" cy="5349240"/>
          </a:xfrm>
        </p:spPr>
        <p:txBody>
          <a:bodyPr>
            <a:normAutofit fontScale="92500" lnSpcReduction="20000"/>
          </a:bodyPr>
          <a:lstStyle/>
          <a:p>
            <a:pPr>
              <a:spcBef>
                <a:spcPts val="600"/>
              </a:spcBef>
            </a:pPr>
            <a:r>
              <a:rPr lang="en-US" dirty="0"/>
              <a:t>In order to be physically prepared for competition an athlete’s physical fitness needs to be at a level that can manage the demands of the competition. </a:t>
            </a:r>
          </a:p>
          <a:p>
            <a:pPr>
              <a:spcBef>
                <a:spcPts val="600"/>
              </a:spcBef>
            </a:pPr>
            <a:r>
              <a:rPr lang="en-US" dirty="0"/>
              <a:t>Physical fitness helps reduce injuries in sport and is specific to the sport. </a:t>
            </a:r>
            <a:r>
              <a:rPr lang="en-US" dirty="0" smtClean="0"/>
              <a:t>The </a:t>
            </a:r>
            <a:r>
              <a:rPr lang="en-US" dirty="0"/>
              <a:t>athlete needs to be physically fit in all the components of fitness as they are required in their sport.</a:t>
            </a:r>
          </a:p>
          <a:p>
            <a:pPr>
              <a:spcBef>
                <a:spcPts val="600"/>
              </a:spcBef>
            </a:pPr>
            <a:endParaRPr lang="en-US" dirty="0"/>
          </a:p>
          <a:p>
            <a:pPr>
              <a:spcBef>
                <a:spcPts val="600"/>
              </a:spcBef>
            </a:pPr>
            <a:r>
              <a:rPr lang="en-US" dirty="0"/>
              <a:t>There are eleven (11) components of physical fitness, five (5) health and six (6) skill related (from Preliminary).</a:t>
            </a:r>
          </a:p>
          <a:p>
            <a:pPr>
              <a:spcBef>
                <a:spcPts val="600"/>
              </a:spcBef>
            </a:pPr>
            <a:endParaRPr lang="en-US" b="1" dirty="0">
              <a:solidFill>
                <a:srgbClr val="FF0000"/>
              </a:solidFill>
            </a:endParaRPr>
          </a:p>
          <a:p>
            <a:pPr marL="0" indent="0">
              <a:spcBef>
                <a:spcPts val="600"/>
              </a:spcBef>
              <a:buNone/>
            </a:pPr>
            <a:r>
              <a:rPr lang="en-US" b="1" dirty="0" smtClean="0">
                <a:solidFill>
                  <a:srgbClr val="FF0000"/>
                </a:solidFill>
              </a:rPr>
              <a:t>HEALTH RELATED COMPONENTS OF PHYSICAL FITNESS</a:t>
            </a:r>
            <a:endParaRPr lang="en-US" dirty="0" smtClean="0">
              <a:solidFill>
                <a:srgbClr val="FF0000"/>
              </a:solidFill>
            </a:endParaRPr>
          </a:p>
          <a:p>
            <a:pPr marL="742950" lvl="1" indent="-285750">
              <a:buFont typeface="Arial" charset="0"/>
              <a:buChar char="•"/>
            </a:pPr>
            <a:r>
              <a:rPr lang="en-US" dirty="0" smtClean="0"/>
              <a:t>Cardiorespiratory </a:t>
            </a:r>
            <a:r>
              <a:rPr lang="en-US" dirty="0"/>
              <a:t>endurance</a:t>
            </a:r>
          </a:p>
          <a:p>
            <a:pPr marL="742950" lvl="1" indent="-285750">
              <a:buFont typeface="Arial" charset="0"/>
              <a:buChar char="•"/>
            </a:pPr>
            <a:r>
              <a:rPr lang="en-US" dirty="0"/>
              <a:t>Muscular strength</a:t>
            </a:r>
          </a:p>
          <a:p>
            <a:pPr marL="742950" lvl="1" indent="-285750">
              <a:buFont typeface="Arial" charset="0"/>
              <a:buChar char="•"/>
            </a:pPr>
            <a:r>
              <a:rPr lang="en-US" dirty="0"/>
              <a:t>Muscular endurance</a:t>
            </a:r>
          </a:p>
          <a:p>
            <a:pPr marL="742950" lvl="1" indent="-285750">
              <a:buFont typeface="Arial" charset="0"/>
              <a:buChar char="•"/>
            </a:pPr>
            <a:r>
              <a:rPr lang="en-US" dirty="0"/>
              <a:t>Flexibility</a:t>
            </a:r>
          </a:p>
          <a:p>
            <a:pPr marL="742950" lvl="1" indent="-285750">
              <a:buFont typeface="Arial" charset="0"/>
              <a:buChar char="•"/>
            </a:pPr>
            <a:r>
              <a:rPr lang="en-US" dirty="0"/>
              <a:t>Body composition</a:t>
            </a:r>
          </a:p>
          <a:p>
            <a:pPr marL="0" indent="0">
              <a:spcBef>
                <a:spcPts val="600"/>
              </a:spcBef>
              <a:buNone/>
            </a:pPr>
            <a:r>
              <a:rPr lang="en-US" b="1" dirty="0" smtClean="0">
                <a:solidFill>
                  <a:srgbClr val="FF0000"/>
                </a:solidFill>
              </a:rPr>
              <a:t>SKILL RELATED COMPONENTS OF PHYSICAL FITNESS</a:t>
            </a:r>
            <a:endParaRPr lang="en-US" dirty="0" smtClean="0">
              <a:solidFill>
                <a:srgbClr val="FF0000"/>
              </a:solidFill>
            </a:endParaRPr>
          </a:p>
          <a:p>
            <a:pPr marL="742950" lvl="1" indent="-285750">
              <a:buFont typeface="Arial" charset="0"/>
              <a:buChar char="•"/>
            </a:pPr>
            <a:r>
              <a:rPr lang="en-US" dirty="0" smtClean="0"/>
              <a:t>Power</a:t>
            </a:r>
            <a:endParaRPr lang="en-US" dirty="0"/>
          </a:p>
          <a:p>
            <a:pPr marL="742950" lvl="1" indent="-285750">
              <a:buFont typeface="Arial" charset="0"/>
              <a:buChar char="•"/>
            </a:pPr>
            <a:r>
              <a:rPr lang="en-US" dirty="0"/>
              <a:t>Speed</a:t>
            </a:r>
          </a:p>
          <a:p>
            <a:pPr marL="742950" lvl="1" indent="-285750">
              <a:buFont typeface="Arial" charset="0"/>
              <a:buChar char="•"/>
            </a:pPr>
            <a:r>
              <a:rPr lang="en-US" dirty="0" smtClean="0"/>
              <a:t>Agility	</a:t>
            </a:r>
            <a:endParaRPr lang="en-US" dirty="0"/>
          </a:p>
          <a:p>
            <a:pPr marL="742950" lvl="1" indent="-285750">
              <a:buFont typeface="Arial" charset="0"/>
              <a:buChar char="•"/>
            </a:pPr>
            <a:r>
              <a:rPr lang="en-US" dirty="0"/>
              <a:t>Coordination</a:t>
            </a:r>
          </a:p>
          <a:p>
            <a:pPr marL="742950" lvl="1" indent="-285750">
              <a:buFont typeface="Arial" charset="0"/>
              <a:buChar char="•"/>
            </a:pPr>
            <a:r>
              <a:rPr lang="en-US" dirty="0"/>
              <a:t>Balance</a:t>
            </a:r>
          </a:p>
          <a:p>
            <a:pPr marL="742950" lvl="1" indent="-285750">
              <a:buFont typeface="Arial" charset="0"/>
              <a:buChar char="•"/>
            </a:pPr>
            <a:r>
              <a:rPr lang="en-US" dirty="0"/>
              <a:t>Reaction time</a:t>
            </a:r>
          </a:p>
          <a:p>
            <a:pPr>
              <a:spcBef>
                <a:spcPts val="600"/>
              </a:spcBef>
            </a:pPr>
            <a:endParaRPr lang="en-AU" dirty="0"/>
          </a:p>
        </p:txBody>
      </p:sp>
      <p:pic>
        <p:nvPicPr>
          <p:cNvPr id="4" name="Picture 3"/>
          <p:cNvPicPr>
            <a:picLocks noChangeAspect="1"/>
          </p:cNvPicPr>
          <p:nvPr/>
        </p:nvPicPr>
        <p:blipFill>
          <a:blip r:embed="rId2"/>
          <a:stretch>
            <a:fillRect/>
          </a:stretch>
        </p:blipFill>
        <p:spPr>
          <a:xfrm>
            <a:off x="7264488" y="3231628"/>
            <a:ext cx="4346383" cy="3258769"/>
          </a:xfrm>
          <a:prstGeom prst="rect">
            <a:avLst/>
          </a:prstGeom>
        </p:spPr>
      </p:pic>
    </p:spTree>
    <p:extLst>
      <p:ext uri="{BB962C8B-B14F-4D97-AF65-F5344CB8AC3E}">
        <p14:creationId xmlns:p14="http://schemas.microsoft.com/office/powerpoint/2010/main" val="19485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AU" sz="4800" b="1" dirty="0" smtClean="0"/>
              <a:t>PHYSICAL FITNESS</a:t>
            </a:r>
            <a:endParaRPr lang="en-AU" sz="4800" b="1" dirty="0"/>
          </a:p>
        </p:txBody>
      </p:sp>
      <p:sp>
        <p:nvSpPr>
          <p:cNvPr id="3" name="Content Placeholder 2"/>
          <p:cNvSpPr>
            <a:spLocks noGrp="1"/>
          </p:cNvSpPr>
          <p:nvPr>
            <p:ph idx="1"/>
          </p:nvPr>
        </p:nvSpPr>
        <p:spPr>
          <a:xfrm>
            <a:off x="132080" y="1376680"/>
            <a:ext cx="11907520" cy="5349240"/>
          </a:xfrm>
        </p:spPr>
        <p:txBody>
          <a:bodyPr>
            <a:normAutofit/>
          </a:bodyPr>
          <a:lstStyle/>
          <a:p>
            <a:pPr>
              <a:spcBef>
                <a:spcPts val="600"/>
              </a:spcBef>
            </a:pPr>
            <a:r>
              <a:rPr lang="en-US" sz="1400" dirty="0"/>
              <a:t>Each sport has specific key components of fitness that are required for safe and good performance. </a:t>
            </a:r>
            <a:endParaRPr lang="en-US" sz="1400" dirty="0" smtClean="0"/>
          </a:p>
          <a:p>
            <a:pPr lvl="1"/>
            <a:r>
              <a:rPr lang="en-US" sz="1100" dirty="0" smtClean="0"/>
              <a:t>For </a:t>
            </a:r>
            <a:r>
              <a:rPr lang="en-US" sz="1100" dirty="0"/>
              <a:t>example, a gymnast requires excellent muscular strength, muscular endurance, coordination, balance and flexibility. If any of these are lacking they are more likely to have an injury, such as a fracture occur.</a:t>
            </a:r>
          </a:p>
          <a:p>
            <a:pPr>
              <a:spcBef>
                <a:spcPts val="600"/>
              </a:spcBef>
            </a:pPr>
            <a:endParaRPr lang="en-US" sz="1400" dirty="0"/>
          </a:p>
          <a:p>
            <a:pPr>
              <a:spcBef>
                <a:spcPts val="600"/>
              </a:spcBef>
            </a:pPr>
            <a:r>
              <a:rPr lang="en-US" sz="1400" dirty="0"/>
              <a:t>For most sports </a:t>
            </a:r>
            <a:r>
              <a:rPr lang="en-US" sz="1400" dirty="0" smtClean="0"/>
              <a:t>– good cardiorespiratory </a:t>
            </a:r>
            <a:r>
              <a:rPr lang="en-US" sz="1400" dirty="0"/>
              <a:t>base is required </a:t>
            </a:r>
            <a:r>
              <a:rPr lang="en-US" sz="1400" dirty="0" smtClean="0"/>
              <a:t>to avoid fatigue. </a:t>
            </a:r>
          </a:p>
          <a:p>
            <a:pPr>
              <a:spcBef>
                <a:spcPts val="600"/>
              </a:spcBef>
            </a:pPr>
            <a:r>
              <a:rPr lang="en-US" sz="1400" dirty="0" smtClean="0"/>
              <a:t>Fatigue affects technique – poor technique increases the likelihood of injury. </a:t>
            </a:r>
          </a:p>
          <a:p>
            <a:pPr lvl="1"/>
            <a:r>
              <a:rPr lang="en-US" sz="1100" dirty="0" smtClean="0"/>
              <a:t>For </a:t>
            </a:r>
            <a:r>
              <a:rPr lang="en-US" sz="1100" dirty="0" err="1" smtClean="0"/>
              <a:t>eg</a:t>
            </a:r>
            <a:r>
              <a:rPr lang="en-US" sz="1100" dirty="0" smtClean="0"/>
              <a:t> - an </a:t>
            </a:r>
            <a:r>
              <a:rPr lang="en-US" sz="1100" dirty="0"/>
              <a:t>athlete who is not physically fit is more likely to sprain an ankle, strain a muscle or suffer an abrasion to the skin.</a:t>
            </a:r>
          </a:p>
          <a:p>
            <a:pPr>
              <a:spcBef>
                <a:spcPts val="600"/>
              </a:spcBef>
            </a:pPr>
            <a:endParaRPr lang="en-US" sz="1400" dirty="0"/>
          </a:p>
          <a:p>
            <a:pPr>
              <a:spcBef>
                <a:spcPts val="600"/>
              </a:spcBef>
            </a:pPr>
            <a:r>
              <a:rPr lang="en-US" sz="1400" dirty="0"/>
              <a:t>Each sport is specific in its physical fitness requirements and should be </a:t>
            </a:r>
            <a:r>
              <a:rPr lang="en-US" sz="1400" dirty="0" err="1"/>
              <a:t>analysed</a:t>
            </a:r>
            <a:r>
              <a:rPr lang="en-US" sz="1400" dirty="0"/>
              <a:t> individually. </a:t>
            </a:r>
            <a:endParaRPr lang="en-US" sz="1400" dirty="0" smtClean="0"/>
          </a:p>
          <a:p>
            <a:pPr>
              <a:spcBef>
                <a:spcPts val="600"/>
              </a:spcBef>
            </a:pPr>
            <a:r>
              <a:rPr lang="en-US" sz="1400" dirty="0" smtClean="0"/>
              <a:t>This </a:t>
            </a:r>
            <a:r>
              <a:rPr lang="en-US" sz="1400" dirty="0"/>
              <a:t>is particularly important as you do the </a:t>
            </a:r>
            <a:r>
              <a:rPr lang="en-US" sz="1400" b="1" dirty="0"/>
              <a:t>learn to “</a:t>
            </a:r>
            <a:r>
              <a:rPr lang="en-US" sz="1400" b="1" dirty="0" err="1"/>
              <a:t>analyse</a:t>
            </a:r>
            <a:r>
              <a:rPr lang="en-US" sz="1400" b="1" dirty="0"/>
              <a:t> different sports in order to determine priority preventative strategies and how adequate preparation may prevent injuries.” </a:t>
            </a:r>
            <a:endParaRPr lang="en-US" sz="1400" b="1" dirty="0" smtClean="0"/>
          </a:p>
          <a:p>
            <a:pPr>
              <a:spcBef>
                <a:spcPts val="600"/>
              </a:spcBef>
            </a:pPr>
            <a:r>
              <a:rPr lang="en-US" sz="1400" dirty="0" smtClean="0"/>
              <a:t>The </a:t>
            </a:r>
            <a:r>
              <a:rPr lang="en-US" sz="1400" dirty="0"/>
              <a:t>specific components of physical fitness required will be used more frequently in training in order to look after the athletes well-being and prevent injury. </a:t>
            </a:r>
            <a:endParaRPr lang="en-US" sz="1400" dirty="0" smtClean="0"/>
          </a:p>
          <a:p>
            <a:pPr>
              <a:spcBef>
                <a:spcPts val="600"/>
              </a:spcBef>
            </a:pPr>
            <a:r>
              <a:rPr lang="en-US" sz="1400" dirty="0" smtClean="0"/>
              <a:t>This </a:t>
            </a:r>
            <a:r>
              <a:rPr lang="en-US" sz="1400" dirty="0"/>
              <a:t>would become a priority preventative strategy – ensuring the athlete has the appropriate physical fitness required for their sport of choice.</a:t>
            </a:r>
          </a:p>
          <a:p>
            <a:endParaRPr lang="en-AU" dirty="0"/>
          </a:p>
        </p:txBody>
      </p:sp>
      <p:pic>
        <p:nvPicPr>
          <p:cNvPr id="4" name="Picture 3"/>
          <p:cNvPicPr>
            <a:picLocks noChangeAspect="1"/>
          </p:cNvPicPr>
          <p:nvPr/>
        </p:nvPicPr>
        <p:blipFill>
          <a:blip r:embed="rId2"/>
          <a:stretch>
            <a:fillRect/>
          </a:stretch>
        </p:blipFill>
        <p:spPr>
          <a:xfrm>
            <a:off x="964171" y="4809664"/>
            <a:ext cx="2638164" cy="1978005"/>
          </a:xfrm>
          <a:prstGeom prst="rect">
            <a:avLst/>
          </a:prstGeom>
        </p:spPr>
      </p:pic>
      <p:pic>
        <p:nvPicPr>
          <p:cNvPr id="5" name="Picture 4"/>
          <p:cNvPicPr>
            <a:picLocks noChangeAspect="1"/>
          </p:cNvPicPr>
          <p:nvPr/>
        </p:nvPicPr>
        <p:blipFill>
          <a:blip r:embed="rId3"/>
          <a:stretch>
            <a:fillRect/>
          </a:stretch>
        </p:blipFill>
        <p:spPr>
          <a:xfrm>
            <a:off x="4717117" y="4813347"/>
            <a:ext cx="2633252" cy="1974322"/>
          </a:xfrm>
          <a:prstGeom prst="rect">
            <a:avLst/>
          </a:prstGeom>
        </p:spPr>
      </p:pic>
      <p:pic>
        <p:nvPicPr>
          <p:cNvPr id="6" name="Picture 5"/>
          <p:cNvPicPr>
            <a:picLocks noChangeAspect="1"/>
          </p:cNvPicPr>
          <p:nvPr/>
        </p:nvPicPr>
        <p:blipFill>
          <a:blip r:embed="rId4"/>
          <a:stretch>
            <a:fillRect/>
          </a:stretch>
        </p:blipFill>
        <p:spPr>
          <a:xfrm>
            <a:off x="8440151" y="4805158"/>
            <a:ext cx="2618065" cy="1962935"/>
          </a:xfrm>
          <a:prstGeom prst="rect">
            <a:avLst/>
          </a:prstGeom>
        </p:spPr>
      </p:pic>
    </p:spTree>
    <p:extLst>
      <p:ext uri="{BB962C8B-B14F-4D97-AF65-F5344CB8AC3E}">
        <p14:creationId xmlns:p14="http://schemas.microsoft.com/office/powerpoint/2010/main" val="403926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ademic Literature 16x9">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2.xml><?xml version="1.0" encoding="utf-8"?>
<ds:datastoreItem xmlns:ds="http://schemas.openxmlformats.org/officeDocument/2006/customXml" ds:itemID="{8CDDBB83-77C1-4099-A0AA-289882E745E2}">
  <ds:schemaRefs>
    <ds:schemaRef ds:uri="http://purl.org/dc/terms/"/>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http://purl.org/dc/dcmitype/"/>
    <ds:schemaRef ds:uri="4873beb7-5857-4685-be1f-d57550cc96cc"/>
    <ds:schemaRef ds:uri="http://schemas.microsoft.com/office/2006/metadata/properties"/>
  </ds:schemaRefs>
</ds:datastoreItem>
</file>

<file path=customXml/itemProps3.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204</TotalTime>
  <Words>1344</Words>
  <Application>Microsoft Office PowerPoint</Application>
  <PresentationFormat>Widescreen</PresentationFormat>
  <Paragraphs>160</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Euphemia</vt:lpstr>
      <vt:lpstr>Plantagenet Cherokee</vt:lpstr>
      <vt:lpstr>Wingdings</vt:lpstr>
      <vt:lpstr>Academic Literature 16x9</vt:lpstr>
      <vt:lpstr>Physical Preparation</vt:lpstr>
      <vt:lpstr>PHYSICAL PREPARATION - OVERVIEW</vt:lpstr>
      <vt:lpstr>PRE-SCREENING</vt:lpstr>
      <vt:lpstr>PRE-SCREENING CONT…</vt:lpstr>
      <vt:lpstr>PRE-SCREENING CONT…</vt:lpstr>
      <vt:lpstr>SKILL AND TECHNIQUE</vt:lpstr>
      <vt:lpstr>SKILL AND TECHNIQUE CONT…</vt:lpstr>
      <vt:lpstr>PHYSICAL FITNESS</vt:lpstr>
      <vt:lpstr>PHYSICAL FITNESS</vt:lpstr>
      <vt:lpstr>WARM UP</vt:lpstr>
      <vt:lpstr>STRETCHING</vt:lpstr>
      <vt:lpstr>STRETCHING CONT…</vt:lpstr>
      <vt:lpstr>COOL DOWN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With Picture Layout</dc:title>
  <dc:creator>Lenovo</dc:creator>
  <cp:lastModifiedBy>Lenovo</cp:lastModifiedBy>
  <cp:revision>10</cp:revision>
  <dcterms:created xsi:type="dcterms:W3CDTF">2018-04-09T00:26:18Z</dcterms:created>
  <dcterms:modified xsi:type="dcterms:W3CDTF">2018-05-18T02:41:09Z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