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Lst>
  <p:sldIdLst>
    <p:sldId id="257" r:id="rId13"/>
    <p:sldId id="258" r:id="rId14"/>
    <p:sldId id="259" r:id="rId15"/>
    <p:sldId id="260" r:id="rId16"/>
    <p:sldId id="261" r:id="rId17"/>
    <p:sldId id="262" r:id="rId18"/>
    <p:sldId id="263" r:id="rId19"/>
    <p:sldId id="264" r:id="rId20"/>
    <p:sldId id="265" r:id="rId21"/>
    <p:sldId id="266" r:id="rId22"/>
    <p:sldId id="267"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7" d="100"/>
          <a:sy n="47" d="100"/>
        </p:scale>
        <p:origin x="1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81035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6789753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3160911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1534207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6549060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5048010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3856298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94687384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684123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7433097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9655477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1389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7505595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4601757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5154156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3978580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291690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9626183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76904717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8727102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97148888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54242134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0450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05175434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766171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811571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7982450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92091737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3895312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5610219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105204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81525867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9383043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98420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76855821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5918389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7067446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37943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65002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99994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514018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325459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46697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5359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43126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405309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73599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263249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1377787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664540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13581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323658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353797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808011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7381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163018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718952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74599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20593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733995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9481523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30042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593267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33741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668050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2322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7843809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25694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869958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7214266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12399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199788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03115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4049923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4723365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326145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9382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422179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48690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9169062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199491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212539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007608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664976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076737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1725328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7717514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7954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251239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958003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973628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2927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620194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258501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983363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853001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2256988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9633196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55973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3355210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5843497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8040908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379151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322837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166020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911904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611582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200856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8944942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9328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444784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19587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91559876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484876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281675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4336955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8890148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9101530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460574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8973558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8092"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783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783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smtClean="0"/>
            </a:lvl1pPr>
          </a:lstStyle>
          <a:p>
            <a:pPr>
              <a:defRPr/>
            </a:pPr>
            <a:fld id="{AD7FE2B2-FDE2-4F6D-9D10-9FF5155A19C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1715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7673310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5E70CA-38CD-43B1-812B-6AFD9179F94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054650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D9A0F76-CFF6-4537-AA5E-6CFF9252388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1882605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B2043E4-8638-4C2E-A5D8-7002E67FD4A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8287683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805908B-D23E-4891-949D-FE26B540980F}"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571277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9C4057AB-B595-4A4F-9E95-06AD027E0190}"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3710264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67A08C4-1834-4C13-80E9-BA50EF2A4DAE}"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857549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77B368E-8ED5-4127-BDBC-43B95C72CE56}"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907744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0CB50361-D63D-423E-8A01-EC18467B34BD}"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84606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97BFEF7-720C-49D1-87D8-18EEB6C9435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226964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4203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F92447-FD89-4BE0-B6AE-337BA3330C48}"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4150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5056899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55265962"/>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410619702"/>
      </p:ext>
    </p:extLst>
  </p:cSld>
  <p:clrMap bg1="dk2" tx1="lt1" bg2="dk1"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753668885"/>
      </p:ext>
    </p:extLst>
  </p:cSld>
  <p:clrMap bg1="dk2" tx1="lt1" bg2="dk1"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15522434"/>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35669218"/>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90629719"/>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104115163"/>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56190835"/>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973012481"/>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475204244"/>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0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fontAlgn="base">
              <a:spcBef>
                <a:spcPct val="0"/>
              </a:spcBef>
              <a:spcAft>
                <a:spcPct val="0"/>
              </a:spcAft>
              <a:defRPr/>
            </a:pPr>
            <a:fld id="{BC5AA9C3-B2AB-4154-ADEC-174D4480E188}"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3076" name="Group 4"/>
          <p:cNvGrpSpPr>
            <a:grpSpLocks/>
          </p:cNvGrpSpPr>
          <p:nvPr/>
        </p:nvGrpSpPr>
        <p:grpSpPr bwMode="auto">
          <a:xfrm>
            <a:off x="1" y="1"/>
            <a:ext cx="12188092"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68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768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sp>
            <p:nvSpPr>
              <p:cNvPr id="768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grpSp>
        <p:sp>
          <p:nvSpPr>
            <p:cNvPr id="768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AU" sz="1800" dirty="0">
                <a:solidFill>
                  <a:srgbClr val="FFFFFF"/>
                </a:solidFill>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AU" sz="1800">
                <a:solidFill>
                  <a:srgbClr val="FFFFFF"/>
                </a:solidFill>
              </a:endParaRPr>
            </a:p>
          </p:txBody>
        </p:sp>
      </p:grpSp>
      <p:sp>
        <p:nvSpPr>
          <p:cNvPr id="7681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7681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011941403"/>
      </p:ext>
    </p:extLst>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1703388" y="620714"/>
            <a:ext cx="8915400" cy="1139825"/>
          </a:xfrm>
        </p:spPr>
        <p:txBody>
          <a:bodyPr/>
          <a:lstStyle/>
          <a:p>
            <a:pPr eaLnBrk="1" hangingPunct="1">
              <a:defRPr/>
            </a:pPr>
            <a:r>
              <a:rPr lang="en-US" dirty="0" smtClean="0"/>
              <a:t>PHYSIOLOGICAL ADAPTATIONS IN RESPONSE TO TRAINING</a:t>
            </a:r>
          </a:p>
        </p:txBody>
      </p:sp>
      <p:pic>
        <p:nvPicPr>
          <p:cNvPr id="47107" name="Picture 3" descr="bd0017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7551" y="2362200"/>
            <a:ext cx="30067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3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dirty="0" smtClean="0"/>
              <a:t>MUSCLE HYPERTROPHY</a:t>
            </a:r>
          </a:p>
        </p:txBody>
      </p:sp>
      <p:sp>
        <p:nvSpPr>
          <p:cNvPr id="3" name="Content Placeholder 2"/>
          <p:cNvSpPr>
            <a:spLocks noGrp="1"/>
          </p:cNvSpPr>
          <p:nvPr>
            <p:ph idx="1"/>
          </p:nvPr>
        </p:nvSpPr>
        <p:spPr/>
        <p:txBody>
          <a:bodyPr/>
          <a:lstStyle/>
          <a:p>
            <a:pPr eaLnBrk="1" hangingPunct="1">
              <a:defRPr/>
            </a:pPr>
            <a:r>
              <a:rPr lang="en-AU" dirty="0" smtClean="0"/>
              <a:t>This refers to an increase in muscle size.</a:t>
            </a:r>
          </a:p>
          <a:p>
            <a:pPr eaLnBrk="1" hangingPunct="1">
              <a:defRPr/>
            </a:pPr>
            <a:r>
              <a:rPr lang="en-AU" dirty="0" smtClean="0"/>
              <a:t>As an immediate response to training, the muscle fibres increase in size as more fluid goes to the muscle.</a:t>
            </a:r>
          </a:p>
          <a:p>
            <a:pPr eaLnBrk="1" hangingPunct="1">
              <a:defRPr/>
            </a:pPr>
            <a:r>
              <a:rPr lang="en-AU" dirty="0" smtClean="0"/>
              <a:t>As a response to extended training, the muscles used will increase in size again as the fibres adapt to the training load and lead to an overall increase in muscle size.</a:t>
            </a:r>
          </a:p>
        </p:txBody>
      </p:sp>
    </p:spTree>
    <p:extLst>
      <p:ext uri="{BB962C8B-B14F-4D97-AF65-F5344CB8AC3E}">
        <p14:creationId xmlns:p14="http://schemas.microsoft.com/office/powerpoint/2010/main" val="1199923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dirty="0" smtClean="0"/>
              <a:t>FAST/SLOW TWITCH MUSCLE FIBRES</a:t>
            </a:r>
          </a:p>
        </p:txBody>
      </p:sp>
      <p:sp>
        <p:nvSpPr>
          <p:cNvPr id="3" name="Content Placeholder 2"/>
          <p:cNvSpPr>
            <a:spLocks noGrp="1"/>
          </p:cNvSpPr>
          <p:nvPr>
            <p:ph idx="1"/>
          </p:nvPr>
        </p:nvSpPr>
        <p:spPr>
          <a:xfrm>
            <a:off x="1638300" y="1357313"/>
            <a:ext cx="8915400" cy="4768850"/>
          </a:xfrm>
        </p:spPr>
        <p:txBody>
          <a:bodyPr/>
          <a:lstStyle/>
          <a:p>
            <a:pPr eaLnBrk="1" hangingPunct="1">
              <a:defRPr/>
            </a:pPr>
            <a:r>
              <a:rPr lang="en-AU" dirty="0" smtClean="0"/>
              <a:t>The effect of training on the type of muscle fibre developed relates directly to specificity.</a:t>
            </a:r>
          </a:p>
          <a:p>
            <a:pPr eaLnBrk="1" hangingPunct="1">
              <a:defRPr/>
            </a:pPr>
            <a:r>
              <a:rPr lang="en-AU" dirty="0" smtClean="0"/>
              <a:t>Fast-twitch (Explosive Movement).</a:t>
            </a:r>
          </a:p>
          <a:p>
            <a:pPr eaLnBrk="1" hangingPunct="1">
              <a:defRPr/>
            </a:pPr>
            <a:r>
              <a:rPr lang="en-AU" dirty="0" smtClean="0"/>
              <a:t>Slow-twitch ( Longer Slower Contraction).</a:t>
            </a:r>
          </a:p>
          <a:p>
            <a:pPr eaLnBrk="1" hangingPunct="1">
              <a:defRPr/>
            </a:pPr>
            <a:r>
              <a:rPr lang="en-AU" dirty="0" smtClean="0"/>
              <a:t>Low to moderate activity will recruit slow-twitch fibres and increase the cross sectional area of these fibres. These fibres have a high aerobic endurance capacity and they are recruited also in our daily lifestyle.</a:t>
            </a:r>
          </a:p>
        </p:txBody>
      </p:sp>
    </p:spTree>
    <p:extLst>
      <p:ext uri="{BB962C8B-B14F-4D97-AF65-F5344CB8AC3E}">
        <p14:creationId xmlns:p14="http://schemas.microsoft.com/office/powerpoint/2010/main" val="68351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MUSCLE FIBRES</a:t>
            </a:r>
            <a:endParaRPr lang="en-AU" dirty="0"/>
          </a:p>
        </p:txBody>
      </p:sp>
      <p:sp>
        <p:nvSpPr>
          <p:cNvPr id="3" name="Content Placeholder 2"/>
          <p:cNvSpPr>
            <a:spLocks noGrp="1"/>
          </p:cNvSpPr>
          <p:nvPr>
            <p:ph idx="1"/>
          </p:nvPr>
        </p:nvSpPr>
        <p:spPr>
          <a:xfrm>
            <a:off x="1638300" y="1285875"/>
            <a:ext cx="8915400" cy="4840288"/>
          </a:xfrm>
        </p:spPr>
        <p:txBody>
          <a:bodyPr/>
          <a:lstStyle/>
          <a:p>
            <a:pPr>
              <a:defRPr/>
            </a:pPr>
            <a:r>
              <a:rPr lang="en-AU" dirty="0" smtClean="0"/>
              <a:t>Fast-twitch muscle fibres need to be specifically developed through particular types of training. E.g. speed training &amp; plyometrics.</a:t>
            </a:r>
          </a:p>
          <a:p>
            <a:pPr>
              <a:defRPr/>
            </a:pPr>
            <a:r>
              <a:rPr lang="en-AU" dirty="0" smtClean="0"/>
              <a:t>Any training athletes do for fast-twitch fibres must be maintained, otherwise the effects of training will be lost due to reversibility.</a:t>
            </a:r>
          </a:p>
          <a:p>
            <a:pPr>
              <a:defRPr/>
            </a:pPr>
            <a:r>
              <a:rPr lang="en-AU" dirty="0" smtClean="0"/>
              <a:t>It is a documented fact that athletes of dark skin origin have genetically more fast-twitch muscle fibres. </a:t>
            </a:r>
            <a:endParaRPr lang="en-AU" dirty="0"/>
          </a:p>
        </p:txBody>
      </p:sp>
    </p:spTree>
    <p:extLst>
      <p:ext uri="{BB962C8B-B14F-4D97-AF65-F5344CB8AC3E}">
        <p14:creationId xmlns:p14="http://schemas.microsoft.com/office/powerpoint/2010/main" val="2886294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1638300" y="500063"/>
            <a:ext cx="8915400" cy="1143000"/>
          </a:xfrm>
        </p:spPr>
        <p:txBody>
          <a:bodyPr/>
          <a:lstStyle/>
          <a:p>
            <a:pPr eaLnBrk="1" hangingPunct="1">
              <a:defRPr/>
            </a:pPr>
            <a:r>
              <a:rPr lang="en-US" dirty="0" smtClean="0"/>
              <a:t>RESTING HEART RATE</a:t>
            </a:r>
          </a:p>
        </p:txBody>
      </p:sp>
      <p:sp>
        <p:nvSpPr>
          <p:cNvPr id="30723" name="Rectangle 3"/>
          <p:cNvSpPr>
            <a:spLocks noGrp="1" noChangeArrowheads="1"/>
          </p:cNvSpPr>
          <p:nvPr>
            <p:ph type="body" idx="1"/>
          </p:nvPr>
        </p:nvSpPr>
        <p:spPr>
          <a:xfrm>
            <a:off x="1919288" y="1916113"/>
            <a:ext cx="8420100" cy="3600450"/>
          </a:xfrm>
        </p:spPr>
        <p:txBody>
          <a:bodyPr/>
          <a:lstStyle/>
          <a:p>
            <a:pPr eaLnBrk="1" hangingPunct="1">
              <a:buFont typeface="Wingdings" panose="05000000000000000000" pitchFamily="2" charset="2"/>
              <a:buChar char="§"/>
              <a:defRPr/>
            </a:pPr>
            <a:r>
              <a:rPr lang="en-US" dirty="0" smtClean="0"/>
              <a:t>This is a reliable indicator of how hard the heart is working</a:t>
            </a:r>
          </a:p>
          <a:p>
            <a:pPr eaLnBrk="1" hangingPunct="1">
              <a:buFont typeface="Wingdings" panose="05000000000000000000" pitchFamily="2" charset="2"/>
              <a:buChar char="§"/>
              <a:defRPr/>
            </a:pPr>
            <a:r>
              <a:rPr lang="en-US" dirty="0" smtClean="0"/>
              <a:t>A trained athlete should have a lower resting heart rate than an untrained athlete</a:t>
            </a:r>
          </a:p>
          <a:p>
            <a:pPr eaLnBrk="1" hangingPunct="1">
              <a:buFont typeface="Wingdings" panose="05000000000000000000" pitchFamily="2" charset="2"/>
              <a:buChar char="§"/>
              <a:defRPr/>
            </a:pPr>
            <a:r>
              <a:rPr lang="en-US" dirty="0" smtClean="0"/>
              <a:t>Continued aerobic training should decrease the resting heart rate</a:t>
            </a:r>
          </a:p>
          <a:p>
            <a:pPr eaLnBrk="1" hangingPunct="1">
              <a:buFont typeface="Wingdings" panose="05000000000000000000" pitchFamily="2" charset="2"/>
              <a:buChar char="§"/>
              <a:defRPr/>
            </a:pPr>
            <a:r>
              <a:rPr lang="en-US" dirty="0" smtClean="0"/>
              <a:t>Rates as low as 40 bpm are possible for highly conditioned athletes</a:t>
            </a:r>
          </a:p>
        </p:txBody>
      </p:sp>
    </p:spTree>
    <p:extLst>
      <p:ext uri="{BB962C8B-B14F-4D97-AF65-F5344CB8AC3E}">
        <p14:creationId xmlns:p14="http://schemas.microsoft.com/office/powerpoint/2010/main" val="1528646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638300" y="500064"/>
            <a:ext cx="8915400" cy="917575"/>
          </a:xfrm>
        </p:spPr>
        <p:txBody>
          <a:bodyPr/>
          <a:lstStyle/>
          <a:p>
            <a:pPr eaLnBrk="1" hangingPunct="1">
              <a:defRPr/>
            </a:pPr>
            <a:r>
              <a:rPr lang="en-US" dirty="0" smtClean="0"/>
              <a:t>STROKE VOLUME</a:t>
            </a:r>
          </a:p>
        </p:txBody>
      </p:sp>
      <p:sp>
        <p:nvSpPr>
          <p:cNvPr id="47107" name="Rectangle 3"/>
          <p:cNvSpPr>
            <a:spLocks noGrp="1" noChangeArrowheads="1"/>
          </p:cNvSpPr>
          <p:nvPr>
            <p:ph type="body" idx="1"/>
          </p:nvPr>
        </p:nvSpPr>
        <p:spPr>
          <a:xfrm>
            <a:off x="1558925" y="1357314"/>
            <a:ext cx="9074150" cy="4664075"/>
          </a:xfrm>
        </p:spPr>
        <p:txBody>
          <a:bodyPr/>
          <a:lstStyle/>
          <a:p>
            <a:pPr eaLnBrk="1" hangingPunct="1">
              <a:lnSpc>
                <a:spcPct val="80000"/>
              </a:lnSpc>
              <a:buFont typeface="Wingdings" panose="05000000000000000000" pitchFamily="2" charset="2"/>
              <a:buChar char="§"/>
              <a:defRPr/>
            </a:pPr>
            <a:r>
              <a:rPr lang="en-US" dirty="0" smtClean="0"/>
              <a:t>A substantial increase in stroke volume is a long term effect of endurance training</a:t>
            </a:r>
          </a:p>
          <a:p>
            <a:pPr eaLnBrk="1" hangingPunct="1">
              <a:lnSpc>
                <a:spcPct val="80000"/>
              </a:lnSpc>
              <a:buFont typeface="Wingdings" panose="05000000000000000000" pitchFamily="2" charset="2"/>
              <a:buChar char="§"/>
              <a:defRPr/>
            </a:pPr>
            <a:r>
              <a:rPr lang="en-US" dirty="0" smtClean="0"/>
              <a:t>As a result of an increase in blood plasma there is more blood in circulation following training( can increase by as much as ½ a litre after eight days of training). This causes the ventricles to fill more than in the untrained athlete and will also cause more forceful contractions which results in less blood remaining in the ventricles</a:t>
            </a:r>
          </a:p>
          <a:p>
            <a:pPr eaLnBrk="1" hangingPunct="1">
              <a:lnSpc>
                <a:spcPct val="80000"/>
              </a:lnSpc>
              <a:buFont typeface="Wingdings" panose="05000000000000000000" pitchFamily="2" charset="2"/>
              <a:buChar char="§"/>
              <a:defRPr/>
            </a:pPr>
            <a:r>
              <a:rPr lang="en-US" dirty="0" smtClean="0"/>
              <a:t>Regular training causes the left ventricle to more completely fill during diastole</a:t>
            </a:r>
          </a:p>
          <a:p>
            <a:pPr eaLnBrk="1" hangingPunct="1">
              <a:lnSpc>
                <a:spcPct val="80000"/>
              </a:lnSpc>
              <a:buFont typeface="Wingdings" panose="05000000000000000000" pitchFamily="2" charset="2"/>
              <a:buChar char="§"/>
              <a:defRPr/>
            </a:pPr>
            <a:r>
              <a:rPr lang="en-US" dirty="0" smtClean="0"/>
              <a:t>The increased oxygen available to working muscles results in improved performance</a:t>
            </a:r>
          </a:p>
        </p:txBody>
      </p:sp>
    </p:spTree>
    <p:extLst>
      <p:ext uri="{BB962C8B-B14F-4D97-AF65-F5344CB8AC3E}">
        <p14:creationId xmlns:p14="http://schemas.microsoft.com/office/powerpoint/2010/main" val="4179499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1638300" y="642938"/>
            <a:ext cx="8915400" cy="1071562"/>
          </a:xfrm>
        </p:spPr>
        <p:txBody>
          <a:bodyPr/>
          <a:lstStyle/>
          <a:p>
            <a:pPr eaLnBrk="1" hangingPunct="1">
              <a:defRPr/>
            </a:pPr>
            <a:r>
              <a:rPr lang="en-US" dirty="0" smtClean="0"/>
              <a:t>CARDIAC OUTPUT</a:t>
            </a:r>
          </a:p>
        </p:txBody>
      </p:sp>
      <p:sp>
        <p:nvSpPr>
          <p:cNvPr id="32771" name="Rectangle 3"/>
          <p:cNvSpPr>
            <a:spLocks noGrp="1" noChangeArrowheads="1"/>
          </p:cNvSpPr>
          <p:nvPr>
            <p:ph type="body" idx="1"/>
          </p:nvPr>
        </p:nvSpPr>
        <p:spPr>
          <a:xfrm>
            <a:off x="1774825" y="2276475"/>
            <a:ext cx="8420100" cy="3240088"/>
          </a:xfrm>
        </p:spPr>
        <p:txBody>
          <a:bodyPr/>
          <a:lstStyle/>
          <a:p>
            <a:pPr eaLnBrk="1" hangingPunct="1">
              <a:buFont typeface="Wingdings" panose="05000000000000000000" pitchFamily="2" charset="2"/>
              <a:buChar char="§"/>
              <a:defRPr/>
            </a:pPr>
            <a:r>
              <a:rPr lang="en-US" dirty="0" smtClean="0"/>
              <a:t>Cardiac output in trained individuals is much higher during exercise than untrained individuals</a:t>
            </a:r>
          </a:p>
          <a:p>
            <a:pPr eaLnBrk="1" hangingPunct="1">
              <a:buFont typeface="Wingdings" panose="05000000000000000000" pitchFamily="2" charset="2"/>
              <a:buChar char="§"/>
              <a:defRPr/>
            </a:pPr>
            <a:r>
              <a:rPr lang="en-US" dirty="0" smtClean="0"/>
              <a:t>This greater output is achieved through increases in stroke volume</a:t>
            </a:r>
          </a:p>
          <a:p>
            <a:pPr eaLnBrk="1" hangingPunct="1">
              <a:buFont typeface="Wingdings" panose="05000000000000000000" pitchFamily="2" charset="2"/>
              <a:buChar char="§"/>
              <a:defRPr/>
            </a:pPr>
            <a:r>
              <a:rPr lang="en-US" dirty="0" smtClean="0"/>
              <a:t>As we grow older decreases in stroke volume will result in decreases in cardiac output </a:t>
            </a:r>
          </a:p>
          <a:p>
            <a:pPr eaLnBrk="1" hangingPunct="1">
              <a:buFont typeface="Wingdings" panose="05000000000000000000" pitchFamily="2" charset="2"/>
              <a:buNone/>
              <a:defRPr/>
            </a:pPr>
            <a:endParaRPr lang="en-US" sz="2400" dirty="0"/>
          </a:p>
        </p:txBody>
      </p:sp>
    </p:spTree>
    <p:extLst>
      <p:ext uri="{BB962C8B-B14F-4D97-AF65-F5344CB8AC3E}">
        <p14:creationId xmlns:p14="http://schemas.microsoft.com/office/powerpoint/2010/main" val="2409543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2095500" y="428626"/>
            <a:ext cx="8420100" cy="1071563"/>
          </a:xfrm>
        </p:spPr>
        <p:txBody>
          <a:bodyPr/>
          <a:lstStyle/>
          <a:p>
            <a:pPr eaLnBrk="1" hangingPunct="1">
              <a:defRPr/>
            </a:pPr>
            <a:r>
              <a:rPr lang="en-US" dirty="0" smtClean="0"/>
              <a:t>OXYGEN UPTAKE</a:t>
            </a:r>
          </a:p>
        </p:txBody>
      </p:sp>
      <p:sp>
        <p:nvSpPr>
          <p:cNvPr id="33795" name="Rectangle 3"/>
          <p:cNvSpPr>
            <a:spLocks noGrp="1" noChangeArrowheads="1"/>
          </p:cNvSpPr>
          <p:nvPr>
            <p:ph type="body" idx="1"/>
          </p:nvPr>
        </p:nvSpPr>
        <p:spPr>
          <a:xfrm>
            <a:off x="2063750" y="1571626"/>
            <a:ext cx="8420100" cy="4143375"/>
          </a:xfrm>
        </p:spPr>
        <p:txBody>
          <a:bodyPr/>
          <a:lstStyle/>
          <a:p>
            <a:pPr eaLnBrk="1" hangingPunct="1">
              <a:buFont typeface="Wingdings" panose="05000000000000000000" pitchFamily="2" charset="2"/>
              <a:buChar char="§"/>
              <a:defRPr/>
            </a:pPr>
            <a:r>
              <a:rPr lang="en-US" dirty="0" smtClean="0"/>
              <a:t>Maximal oxygen intake (VO</a:t>
            </a:r>
            <a:r>
              <a:rPr lang="en-US" baseline="-25000" dirty="0" smtClean="0"/>
              <a:t>2 </a:t>
            </a:r>
            <a:r>
              <a:rPr lang="en-US" dirty="0" smtClean="0"/>
              <a:t>max) refers to the maximal amount of oxygen that muscles can absorb and utilise at that level of work</a:t>
            </a:r>
          </a:p>
          <a:p>
            <a:pPr eaLnBrk="1" hangingPunct="1">
              <a:buFont typeface="Wingdings" panose="05000000000000000000" pitchFamily="2" charset="2"/>
              <a:buChar char="§"/>
              <a:defRPr/>
            </a:pPr>
            <a:r>
              <a:rPr lang="en-US" dirty="0" smtClean="0"/>
              <a:t>This is relatively easy to estimate using submaximal tests such as the bicycle ergometer test or the 12 minute run</a:t>
            </a:r>
          </a:p>
          <a:p>
            <a:pPr eaLnBrk="1" hangingPunct="1">
              <a:buFont typeface="Wingdings" panose="05000000000000000000" pitchFamily="2" charset="2"/>
              <a:buChar char="§"/>
              <a:defRPr/>
            </a:pPr>
            <a:r>
              <a:rPr lang="en-US" dirty="0" smtClean="0"/>
              <a:t>Measurements are expressed in ml/kg/min I.e. How much oxygen is consumed per kilogram of weight every minute </a:t>
            </a:r>
          </a:p>
        </p:txBody>
      </p:sp>
    </p:spTree>
    <p:extLst>
      <p:ext uri="{BB962C8B-B14F-4D97-AF65-F5344CB8AC3E}">
        <p14:creationId xmlns:p14="http://schemas.microsoft.com/office/powerpoint/2010/main" val="216429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1912938" y="369889"/>
            <a:ext cx="8420100" cy="1201737"/>
          </a:xfrm>
        </p:spPr>
        <p:txBody>
          <a:bodyPr/>
          <a:lstStyle/>
          <a:p>
            <a:pPr eaLnBrk="1" hangingPunct="1">
              <a:defRPr/>
            </a:pPr>
            <a:r>
              <a:rPr lang="en-US" dirty="0" smtClean="0"/>
              <a:t>OXYGEN UPTAKE</a:t>
            </a:r>
          </a:p>
        </p:txBody>
      </p:sp>
      <p:sp>
        <p:nvSpPr>
          <p:cNvPr id="48131" name="Rectangle 3"/>
          <p:cNvSpPr>
            <a:spLocks noGrp="1" noChangeArrowheads="1"/>
          </p:cNvSpPr>
          <p:nvPr>
            <p:ph type="body" idx="1"/>
          </p:nvPr>
        </p:nvSpPr>
        <p:spPr>
          <a:xfrm>
            <a:off x="1919288" y="1214439"/>
            <a:ext cx="8420100" cy="5214937"/>
          </a:xfrm>
        </p:spPr>
        <p:txBody>
          <a:bodyPr/>
          <a:lstStyle/>
          <a:p>
            <a:pPr eaLnBrk="1" hangingPunct="1">
              <a:buFont typeface="Wingdings" panose="05000000000000000000" pitchFamily="2" charset="2"/>
              <a:buChar char="§"/>
              <a:defRPr/>
            </a:pPr>
            <a:endParaRPr lang="en-US" sz="2400" dirty="0"/>
          </a:p>
          <a:p>
            <a:pPr eaLnBrk="1" hangingPunct="1">
              <a:buFont typeface="Wingdings" panose="05000000000000000000" pitchFamily="2" charset="2"/>
              <a:buChar char="§"/>
              <a:defRPr/>
            </a:pPr>
            <a:r>
              <a:rPr lang="en-US" dirty="0" smtClean="0"/>
              <a:t>Training appreciably increases VO</a:t>
            </a:r>
            <a:r>
              <a:rPr lang="en-US" baseline="-25000" dirty="0" smtClean="0"/>
              <a:t>2 </a:t>
            </a:r>
            <a:r>
              <a:rPr lang="en-US" dirty="0" smtClean="0"/>
              <a:t>max this is most evident in untrained athletes who will see the greatest improvement</a:t>
            </a:r>
          </a:p>
          <a:p>
            <a:pPr eaLnBrk="1" hangingPunct="1">
              <a:buFont typeface="Wingdings" panose="05000000000000000000" pitchFamily="2" charset="2"/>
              <a:buChar char="§"/>
              <a:defRPr/>
            </a:pPr>
            <a:r>
              <a:rPr lang="en-US" dirty="0" smtClean="0"/>
              <a:t>The highest recorded value for a female 74ml/kg/min</a:t>
            </a:r>
          </a:p>
          <a:p>
            <a:pPr eaLnBrk="1" hangingPunct="1">
              <a:buFont typeface="Wingdings" panose="05000000000000000000" pitchFamily="2" charset="2"/>
              <a:buChar char="§"/>
              <a:defRPr/>
            </a:pPr>
            <a:r>
              <a:rPr lang="en-US" dirty="0" smtClean="0"/>
              <a:t>The highest recorded value for a male is 94ml/kg/min</a:t>
            </a:r>
          </a:p>
          <a:p>
            <a:pPr eaLnBrk="1" hangingPunct="1">
              <a:buFont typeface="Wingdings" panose="05000000000000000000" pitchFamily="2" charset="2"/>
              <a:buChar char="§"/>
              <a:defRPr/>
            </a:pPr>
            <a:r>
              <a:rPr lang="en-US" dirty="0" smtClean="0"/>
              <a:t>It would normally take an 8-12 week period of training to see an appreciable increase in VO</a:t>
            </a:r>
            <a:r>
              <a:rPr lang="en-US" baseline="-25000" dirty="0" smtClean="0"/>
              <a:t>2 </a:t>
            </a:r>
            <a:r>
              <a:rPr lang="en-US" dirty="0" smtClean="0"/>
              <a:t>max</a:t>
            </a:r>
          </a:p>
        </p:txBody>
      </p:sp>
    </p:spTree>
    <p:extLst>
      <p:ext uri="{BB962C8B-B14F-4D97-AF65-F5344CB8AC3E}">
        <p14:creationId xmlns:p14="http://schemas.microsoft.com/office/powerpoint/2010/main" val="180774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dirty="0" smtClean="0"/>
              <a:t>LUNG CAPACITY</a:t>
            </a:r>
          </a:p>
        </p:txBody>
      </p:sp>
      <p:sp>
        <p:nvSpPr>
          <p:cNvPr id="36867"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No matter how efficient the cardiovascular system is in supplying blood to the tissues, endurance is hindered if the respiratory system does not supply enough oxygen to meet demand</a:t>
            </a:r>
          </a:p>
          <a:p>
            <a:pPr eaLnBrk="1" hangingPunct="1">
              <a:buFont typeface="Wingdings" panose="05000000000000000000" pitchFamily="2" charset="2"/>
              <a:buChar char="§"/>
              <a:defRPr/>
            </a:pPr>
            <a:r>
              <a:rPr lang="en-US" dirty="0" smtClean="0"/>
              <a:t>Total lung capacity is about 6000ml in males slightly less in females</a:t>
            </a:r>
          </a:p>
          <a:p>
            <a:pPr eaLnBrk="1" hangingPunct="1">
              <a:buFont typeface="Wingdings" panose="05000000000000000000" pitchFamily="2" charset="2"/>
              <a:buChar char="§"/>
              <a:defRPr/>
            </a:pPr>
            <a:r>
              <a:rPr lang="en-US" b="1" dirty="0" smtClean="0"/>
              <a:t>Vital capacity</a:t>
            </a:r>
            <a:r>
              <a:rPr lang="en-US" dirty="0" smtClean="0"/>
              <a:t> is the amount of air that can be expended after maximal inspiration – this increases slightly with training</a:t>
            </a:r>
            <a:endParaRPr lang="en-US" b="1" dirty="0" smtClean="0"/>
          </a:p>
        </p:txBody>
      </p:sp>
    </p:spTree>
    <p:extLst>
      <p:ext uri="{BB962C8B-B14F-4D97-AF65-F5344CB8AC3E}">
        <p14:creationId xmlns:p14="http://schemas.microsoft.com/office/powerpoint/2010/main" val="2832928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LUNG CAPACITY</a:t>
            </a:r>
            <a:endParaRPr lang="en-AU" dirty="0"/>
          </a:p>
        </p:txBody>
      </p:sp>
      <p:sp>
        <p:nvSpPr>
          <p:cNvPr id="3" name="Content Placeholder 2"/>
          <p:cNvSpPr>
            <a:spLocks noGrp="1"/>
          </p:cNvSpPr>
          <p:nvPr>
            <p:ph idx="1"/>
          </p:nvPr>
        </p:nvSpPr>
        <p:spPr>
          <a:xfrm>
            <a:off x="1638300" y="1857375"/>
            <a:ext cx="8915400" cy="4268788"/>
          </a:xfrm>
        </p:spPr>
        <p:txBody>
          <a:bodyPr/>
          <a:lstStyle/>
          <a:p>
            <a:pPr eaLnBrk="1" hangingPunct="1">
              <a:buFont typeface="Wingdings" panose="05000000000000000000" pitchFamily="2" charset="2"/>
              <a:buChar char="§"/>
              <a:defRPr/>
            </a:pPr>
            <a:r>
              <a:rPr lang="en-US" b="1" dirty="0" smtClean="0"/>
              <a:t>Residual volume</a:t>
            </a:r>
            <a:r>
              <a:rPr lang="en-US" dirty="0" smtClean="0"/>
              <a:t> is the amount of air that cannot be moved out of the lungs – decreases slightly with training</a:t>
            </a:r>
          </a:p>
          <a:p>
            <a:pPr eaLnBrk="1" hangingPunct="1">
              <a:buFont typeface="Wingdings" panose="05000000000000000000" pitchFamily="2" charset="2"/>
              <a:buChar char="§"/>
              <a:defRPr/>
            </a:pPr>
            <a:r>
              <a:rPr lang="en-US" dirty="0" smtClean="0"/>
              <a:t>Tidal volume is the amount of air breathed in and out during a normal respiration – appears to increase at maximal levels of exercise but is unchanged at submaximal and rest</a:t>
            </a:r>
          </a:p>
          <a:p>
            <a:pPr eaLnBrk="1" hangingPunct="1">
              <a:buFont typeface="Wingdings" panose="05000000000000000000" pitchFamily="2" charset="2"/>
              <a:buChar char="§"/>
              <a:defRPr/>
            </a:pPr>
            <a:endParaRPr lang="en-US" sz="2000" dirty="0"/>
          </a:p>
          <a:p>
            <a:pPr>
              <a:defRPr/>
            </a:pPr>
            <a:endParaRPr lang="en-AU" dirty="0"/>
          </a:p>
        </p:txBody>
      </p:sp>
    </p:spTree>
    <p:extLst>
      <p:ext uri="{BB962C8B-B14F-4D97-AF65-F5344CB8AC3E}">
        <p14:creationId xmlns:p14="http://schemas.microsoft.com/office/powerpoint/2010/main" val="336713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dirty="0" smtClean="0"/>
              <a:t>HAEMOGLOBIN LEVEL</a:t>
            </a:r>
          </a:p>
        </p:txBody>
      </p:sp>
      <p:sp>
        <p:nvSpPr>
          <p:cNvPr id="37891" name="Rectangle 3"/>
          <p:cNvSpPr>
            <a:spLocks noGrp="1" noChangeArrowheads="1"/>
          </p:cNvSpPr>
          <p:nvPr>
            <p:ph type="body" idx="1"/>
          </p:nvPr>
        </p:nvSpPr>
        <p:spPr>
          <a:xfrm>
            <a:off x="1992313" y="1428751"/>
            <a:ext cx="8420100" cy="4448175"/>
          </a:xfrm>
        </p:spPr>
        <p:txBody>
          <a:bodyPr/>
          <a:lstStyle/>
          <a:p>
            <a:pPr eaLnBrk="1" hangingPunct="1">
              <a:lnSpc>
                <a:spcPct val="90000"/>
              </a:lnSpc>
              <a:buFont typeface="Wingdings" panose="05000000000000000000" pitchFamily="2" charset="2"/>
              <a:buChar char="§"/>
              <a:defRPr/>
            </a:pPr>
            <a:r>
              <a:rPr lang="en-US" dirty="0" smtClean="0"/>
              <a:t>Haemoglobin is contained in the red blood cells of the body. Most oxygen in the body is transported by the haemoglobin in the red blood cells</a:t>
            </a:r>
          </a:p>
          <a:p>
            <a:pPr eaLnBrk="1" hangingPunct="1">
              <a:lnSpc>
                <a:spcPct val="90000"/>
              </a:lnSpc>
              <a:buFont typeface="Wingdings" panose="05000000000000000000" pitchFamily="2" charset="2"/>
              <a:buChar char="§"/>
              <a:defRPr/>
            </a:pPr>
            <a:r>
              <a:rPr lang="en-US" dirty="0" smtClean="0"/>
              <a:t>Haemoglobin levels increase as a result of training and this increases oxygen carrying capacity</a:t>
            </a:r>
          </a:p>
          <a:p>
            <a:pPr eaLnBrk="1" hangingPunct="1">
              <a:lnSpc>
                <a:spcPct val="90000"/>
              </a:lnSpc>
              <a:buFont typeface="Wingdings" panose="05000000000000000000" pitchFamily="2" charset="2"/>
              <a:buChar char="§"/>
              <a:defRPr/>
            </a:pPr>
            <a:r>
              <a:rPr lang="en-US" dirty="0" smtClean="0"/>
              <a:t>Training increases blood plasma as well as increasing red blood cell numbers.</a:t>
            </a:r>
          </a:p>
          <a:p>
            <a:pPr eaLnBrk="1" hangingPunct="1">
              <a:lnSpc>
                <a:spcPct val="90000"/>
              </a:lnSpc>
              <a:buFont typeface="Wingdings" panose="05000000000000000000" pitchFamily="2" charset="2"/>
              <a:buNone/>
              <a:defRPr/>
            </a:pPr>
            <a:endParaRPr lang="en-US" sz="2800" dirty="0"/>
          </a:p>
        </p:txBody>
      </p:sp>
    </p:spTree>
    <p:extLst>
      <p:ext uri="{BB962C8B-B14F-4D97-AF65-F5344CB8AC3E}">
        <p14:creationId xmlns:p14="http://schemas.microsoft.com/office/powerpoint/2010/main" val="3191742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685</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12</vt:i4>
      </vt:variant>
      <vt:variant>
        <vt:lpstr>Slide Titles</vt:lpstr>
      </vt:variant>
      <vt:variant>
        <vt:i4>12</vt:i4>
      </vt:variant>
    </vt:vector>
  </HeadingPairs>
  <TitlesOfParts>
    <vt:vector size="28" baseType="lpstr">
      <vt:lpstr>Arial</vt:lpstr>
      <vt:lpstr>Calibri</vt:lpstr>
      <vt:lpstr>Garamond</vt:lpstr>
      <vt:lpstr>Wingdings</vt:lpstr>
      <vt:lpstr>Stream</vt:lpstr>
      <vt:lpstr>1_Stream</vt:lpstr>
      <vt:lpstr>2_Stream</vt:lpstr>
      <vt:lpstr>3_Stream</vt:lpstr>
      <vt:lpstr>4_Stream</vt:lpstr>
      <vt:lpstr>5_Stream</vt:lpstr>
      <vt:lpstr>6_Stream</vt:lpstr>
      <vt:lpstr>7_Stream</vt:lpstr>
      <vt:lpstr>8_Stream</vt:lpstr>
      <vt:lpstr>9_Stream</vt:lpstr>
      <vt:lpstr>10_Stream</vt:lpstr>
      <vt:lpstr>11_Stream</vt:lpstr>
      <vt:lpstr>PHYSIOLOGICAL ADAPTATIONS IN RESPONSE TO TRAINING</vt:lpstr>
      <vt:lpstr>RESTING HEART RATE</vt:lpstr>
      <vt:lpstr>STROKE VOLUME</vt:lpstr>
      <vt:lpstr>CARDIAC OUTPUT</vt:lpstr>
      <vt:lpstr>OXYGEN UPTAKE</vt:lpstr>
      <vt:lpstr>OXYGEN UPTAKE</vt:lpstr>
      <vt:lpstr>LUNG CAPACITY</vt:lpstr>
      <vt:lpstr>LUNG CAPACITY</vt:lpstr>
      <vt:lpstr>HAEMOGLOBIN LEVEL</vt:lpstr>
      <vt:lpstr>MUSCLE HYPERTROPHY</vt:lpstr>
      <vt:lpstr>FAST/SLOW TWITCH MUSCLE FIBRES</vt:lpstr>
      <vt:lpstr>MUSCLE FIBRES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PHYSIOLOGICAL ADAPTATIONS IN RESPONSE TO TRAINING</dc:title>
  <dc:creator>Michelle Lumsden</dc:creator>
  <cp:lastModifiedBy>Michelle Lumsden</cp:lastModifiedBy>
  <cp:revision>1</cp:revision>
  <dcterms:created xsi:type="dcterms:W3CDTF">2016-03-06T20:51:44Z</dcterms:created>
  <dcterms:modified xsi:type="dcterms:W3CDTF">2016-03-06T20:52:02Z</dcterms:modified>
</cp:coreProperties>
</file>