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3" r:id="rId3"/>
    <p:sldId id="257" r:id="rId4"/>
    <p:sldId id="274" r:id="rId5"/>
    <p:sldId id="276" r:id="rId6"/>
    <p:sldId id="275" r:id="rId7"/>
    <p:sldId id="277" r:id="rId8"/>
    <p:sldId id="280" r:id="rId9"/>
    <p:sldId id="279" r:id="rId10"/>
    <p:sldId id="262" r:id="rId11"/>
    <p:sldId id="278" r:id="rId12"/>
    <p:sldId id="283" r:id="rId13"/>
    <p:sldId id="282" r:id="rId14"/>
    <p:sldId id="286" r:id="rId15"/>
    <p:sldId id="285" r:id="rId16"/>
    <p:sldId id="284" r:id="rId17"/>
    <p:sldId id="271" r:id="rId18"/>
    <p:sldId id="281"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1"/>
  </p:normalViewPr>
  <p:slideViewPr>
    <p:cSldViewPr snapToGrid="0" snapToObjects="1">
      <p:cViewPr varScale="1">
        <p:scale>
          <a:sx n="121" d="100"/>
          <a:sy n="121" d="100"/>
        </p:scale>
        <p:origin x="48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A5573-68FE-46A5-A484-6D3D4CF2BF3B}" type="datetimeFigureOut">
              <a:rPr lang="en-AU" smtClean="0"/>
              <a:t>18/06/2018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1F2A2-2FAF-45E4-BD2D-24C5CCC43920}" type="slidenum">
              <a:rPr lang="en-AU" smtClean="0"/>
              <a:t>‹#›</a:t>
            </a:fld>
            <a:endParaRPr lang="en-AU"/>
          </a:p>
        </p:txBody>
      </p:sp>
    </p:spTree>
    <p:extLst>
      <p:ext uri="{BB962C8B-B14F-4D97-AF65-F5344CB8AC3E}">
        <p14:creationId xmlns:p14="http://schemas.microsoft.com/office/powerpoint/2010/main" val="3552186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CC1F2A2-2FAF-45E4-BD2D-24C5CCC43920}" type="slidenum">
              <a:rPr lang="en-AU" smtClean="0"/>
              <a:t>7</a:t>
            </a:fld>
            <a:endParaRPr lang="en-AU"/>
          </a:p>
        </p:txBody>
      </p:sp>
    </p:spTree>
    <p:extLst>
      <p:ext uri="{BB962C8B-B14F-4D97-AF65-F5344CB8AC3E}">
        <p14:creationId xmlns:p14="http://schemas.microsoft.com/office/powerpoint/2010/main" val="2332303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6/18/2018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6/18/2018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6/18/2018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6/18/2018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6/18/2018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6/18/2018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6/18/2018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6/18/2018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6/18/2018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Planning a Training Year (Periodisation)</a:t>
            </a:r>
            <a:endParaRPr lang="en-US" dirty="0"/>
          </a:p>
        </p:txBody>
      </p:sp>
      <p:sp>
        <p:nvSpPr>
          <p:cNvPr id="3" name="Subtitle 2"/>
          <p:cNvSpPr>
            <a:spLocks noGrp="1"/>
          </p:cNvSpPr>
          <p:nvPr>
            <p:ph type="subTitle" idx="1"/>
          </p:nvPr>
        </p:nvSpPr>
        <p:spPr>
          <a:xfrm>
            <a:off x="680322" y="4394039"/>
            <a:ext cx="9315016" cy="2227478"/>
          </a:xfrm>
        </p:spPr>
        <p:txBody>
          <a:bodyPr numCol="2">
            <a:noAutofit/>
          </a:bodyPr>
          <a:lstStyle/>
          <a:p>
            <a:pPr algn="l"/>
            <a:r>
              <a:rPr lang="en-US" sz="1400" b="1" dirty="0" smtClean="0"/>
              <a:t>STUDENTS LEARN ABOUT:</a:t>
            </a:r>
          </a:p>
          <a:p>
            <a:pPr marL="342900" indent="-342900" algn="l">
              <a:buFont typeface="Arial" charset="0"/>
              <a:buChar char="•"/>
            </a:pPr>
            <a:r>
              <a:rPr lang="en-US" sz="1200" dirty="0" smtClean="0"/>
              <a:t>Phases </a:t>
            </a:r>
            <a:r>
              <a:rPr lang="en-US" sz="1200" dirty="0" smtClean="0"/>
              <a:t>of competition (pre-season, in-season and off-season phases</a:t>
            </a:r>
          </a:p>
          <a:p>
            <a:pPr marL="342900" indent="-342900" algn="l">
              <a:buFont typeface="Arial" charset="0"/>
              <a:buChar char="•"/>
            </a:pPr>
            <a:r>
              <a:rPr lang="en-US" sz="1200" dirty="0" smtClean="0"/>
              <a:t>Subphases (macro and microcycles)</a:t>
            </a:r>
          </a:p>
          <a:p>
            <a:pPr marL="342900" indent="-342900" algn="l">
              <a:buFont typeface="Arial" charset="0"/>
              <a:buChar char="•"/>
            </a:pPr>
            <a:r>
              <a:rPr lang="en-US" sz="1200" dirty="0" smtClean="0"/>
              <a:t>Peaking</a:t>
            </a:r>
          </a:p>
          <a:p>
            <a:pPr marL="342900" indent="-342900" algn="l">
              <a:buFont typeface="Arial" charset="0"/>
              <a:buChar char="•"/>
            </a:pPr>
            <a:r>
              <a:rPr lang="en-US" sz="1200" dirty="0" smtClean="0"/>
              <a:t>Tapering</a:t>
            </a:r>
          </a:p>
          <a:p>
            <a:pPr marL="342900" indent="-342900" algn="l">
              <a:buFont typeface="Arial" charset="0"/>
              <a:buChar char="•"/>
            </a:pPr>
            <a:r>
              <a:rPr lang="en-US" sz="1200" dirty="0" smtClean="0"/>
              <a:t>Sport-specific subphases (fitness components, skill </a:t>
            </a:r>
            <a:r>
              <a:rPr lang="en-US" sz="1200" dirty="0" smtClean="0"/>
              <a:t>requirements</a:t>
            </a:r>
          </a:p>
          <a:p>
            <a:pPr algn="l"/>
            <a:r>
              <a:rPr lang="en-US" sz="1400" b="1" dirty="0" smtClean="0"/>
              <a:t>STUDENTS LEARN TO:</a:t>
            </a:r>
          </a:p>
          <a:p>
            <a:pPr marL="285750" indent="-285750" algn="l">
              <a:buFont typeface="Arial" panose="020B0604020202020204" pitchFamily="34" charset="0"/>
              <a:buChar char="•"/>
            </a:pPr>
            <a:r>
              <a:rPr lang="en-US" sz="1200" dirty="0" smtClean="0"/>
              <a:t>Develop and justify a </a:t>
            </a:r>
            <a:r>
              <a:rPr lang="en-US" sz="1200" dirty="0" err="1" smtClean="0"/>
              <a:t>periodisation</a:t>
            </a:r>
            <a:r>
              <a:rPr lang="en-US" sz="1200" dirty="0" smtClean="0"/>
              <a:t> chart of the fitness and skill-specific requirements of a particular sport</a:t>
            </a:r>
            <a:endParaRPr lang="en-US" sz="1200" dirty="0" smtClean="0"/>
          </a:p>
        </p:txBody>
      </p:sp>
    </p:spTree>
    <p:extLst>
      <p:ext uri="{BB962C8B-B14F-4D97-AF65-F5344CB8AC3E}">
        <p14:creationId xmlns:p14="http://schemas.microsoft.com/office/powerpoint/2010/main" val="591029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crocycle, Mesocycle, and Microcyc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1729002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PEAKING</a:t>
            </a:r>
            <a:endParaRPr lang="en-AU" b="1" dirty="0"/>
          </a:p>
        </p:txBody>
      </p:sp>
      <p:sp>
        <p:nvSpPr>
          <p:cNvPr id="3" name="Content Placeholder 2"/>
          <p:cNvSpPr>
            <a:spLocks noGrp="1"/>
          </p:cNvSpPr>
          <p:nvPr>
            <p:ph idx="1"/>
          </p:nvPr>
        </p:nvSpPr>
        <p:spPr>
          <a:xfrm>
            <a:off x="157655" y="2044262"/>
            <a:ext cx="11908221" cy="4682359"/>
          </a:xfrm>
        </p:spPr>
        <p:txBody>
          <a:bodyPr/>
          <a:lstStyle/>
          <a:p>
            <a:r>
              <a:rPr lang="en-US" dirty="0" smtClean="0"/>
              <a:t>Is </a:t>
            </a:r>
            <a:r>
              <a:rPr lang="en-US" dirty="0"/>
              <a:t>when the athlete is performing at their absolute best during competition. </a:t>
            </a:r>
            <a:endParaRPr lang="en-US" dirty="0" smtClean="0"/>
          </a:p>
          <a:p>
            <a:r>
              <a:rPr lang="en-US" dirty="0" smtClean="0"/>
              <a:t>When </a:t>
            </a:r>
            <a:r>
              <a:rPr lang="en-US" dirty="0"/>
              <a:t>planning a training year the coach or trainer attempts to have the athlete peak for the most important competitions. </a:t>
            </a:r>
            <a:endParaRPr lang="en-US" dirty="0" smtClean="0"/>
          </a:p>
          <a:p>
            <a:r>
              <a:rPr lang="en-US" dirty="0" smtClean="0"/>
              <a:t>Peaking </a:t>
            </a:r>
            <a:r>
              <a:rPr lang="en-US" dirty="0"/>
              <a:t>can be </a:t>
            </a:r>
            <a:r>
              <a:rPr lang="en-US" dirty="0" smtClean="0"/>
              <a:t>difficult - </a:t>
            </a:r>
            <a:r>
              <a:rPr lang="en-US" dirty="0"/>
              <a:t>especially in a sport that has a long in-season such as </a:t>
            </a:r>
            <a:r>
              <a:rPr lang="en-US" dirty="0" smtClean="0"/>
              <a:t>Rugby</a:t>
            </a:r>
            <a:r>
              <a:rPr lang="en-US" dirty="0"/>
              <a:t>, AFL, netball, cricket, or football</a:t>
            </a:r>
            <a:r>
              <a:rPr lang="en-US" dirty="0" smtClean="0"/>
              <a:t>.</a:t>
            </a:r>
            <a:endParaRPr lang="en-US" dirty="0"/>
          </a:p>
          <a:p>
            <a:r>
              <a:rPr lang="en-US" dirty="0"/>
              <a:t>Peaking requires the athlete to </a:t>
            </a:r>
            <a:r>
              <a:rPr lang="en-US" dirty="0" smtClean="0"/>
              <a:t>have:</a:t>
            </a:r>
          </a:p>
          <a:p>
            <a:pPr lvl="1"/>
            <a:r>
              <a:rPr lang="en-US" dirty="0" smtClean="0"/>
              <a:t>great </a:t>
            </a:r>
            <a:r>
              <a:rPr lang="en-US" dirty="0"/>
              <a:t>general body </a:t>
            </a:r>
            <a:r>
              <a:rPr lang="en-US" dirty="0" smtClean="0"/>
              <a:t>conditioning</a:t>
            </a:r>
          </a:p>
          <a:p>
            <a:pPr lvl="1"/>
            <a:r>
              <a:rPr lang="en-US" dirty="0" smtClean="0"/>
              <a:t>good </a:t>
            </a:r>
            <a:r>
              <a:rPr lang="en-US" dirty="0"/>
              <a:t>sports specific </a:t>
            </a:r>
            <a:r>
              <a:rPr lang="en-US" dirty="0" smtClean="0"/>
              <a:t>conditioning</a:t>
            </a:r>
          </a:p>
          <a:p>
            <a:pPr lvl="1"/>
            <a:r>
              <a:rPr lang="en-US" dirty="0" smtClean="0"/>
              <a:t>great </a:t>
            </a:r>
            <a:r>
              <a:rPr lang="en-US" dirty="0"/>
              <a:t>skill execution combined with strategy and tactics that enable them to perform at their best. </a:t>
            </a:r>
            <a:endParaRPr lang="en-US" dirty="0" smtClean="0"/>
          </a:p>
          <a:p>
            <a:r>
              <a:rPr lang="en-US" dirty="0" smtClean="0"/>
              <a:t>Peaking </a:t>
            </a:r>
            <a:r>
              <a:rPr lang="en-US" dirty="0"/>
              <a:t>also needs the athlete to be mentally focused and have optimum arousal levels in order to perform at their best.</a:t>
            </a:r>
          </a:p>
          <a:p>
            <a:endParaRPr lang="en-AU" dirty="0"/>
          </a:p>
        </p:txBody>
      </p:sp>
    </p:spTree>
    <p:extLst>
      <p:ext uri="{BB962C8B-B14F-4D97-AF65-F5344CB8AC3E}">
        <p14:creationId xmlns:p14="http://schemas.microsoft.com/office/powerpoint/2010/main" val="141807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PEAKING CONT…</a:t>
            </a:r>
            <a:endParaRPr lang="en-AU" b="1" dirty="0"/>
          </a:p>
        </p:txBody>
      </p:sp>
      <p:sp>
        <p:nvSpPr>
          <p:cNvPr id="3" name="Content Placeholder 2"/>
          <p:cNvSpPr>
            <a:spLocks noGrp="1"/>
          </p:cNvSpPr>
          <p:nvPr>
            <p:ph idx="1"/>
          </p:nvPr>
        </p:nvSpPr>
        <p:spPr>
          <a:xfrm>
            <a:off x="157655" y="2044262"/>
            <a:ext cx="11908221" cy="4682359"/>
          </a:xfrm>
        </p:spPr>
        <p:txBody>
          <a:bodyPr>
            <a:normAutofit fontScale="92500"/>
          </a:bodyPr>
          <a:lstStyle/>
          <a:p>
            <a:r>
              <a:rPr lang="en-US" dirty="0" smtClean="0"/>
              <a:t>Just </a:t>
            </a:r>
            <a:r>
              <a:rPr lang="en-US" dirty="0"/>
              <a:t>before the </a:t>
            </a:r>
            <a:r>
              <a:rPr lang="en-US" dirty="0" smtClean="0"/>
              <a:t>competition - training </a:t>
            </a:r>
            <a:r>
              <a:rPr lang="en-US" dirty="0"/>
              <a:t>will taper down in order to allow nutrient levels to be at the optimum levels and in order for the athlete to fully recover from training before the competition.</a:t>
            </a:r>
          </a:p>
          <a:p>
            <a:endParaRPr lang="en-US" dirty="0"/>
          </a:p>
          <a:p>
            <a:r>
              <a:rPr lang="en-US" dirty="0"/>
              <a:t>Peaking is often short lived but has a number of identifiable characteristics:</a:t>
            </a:r>
          </a:p>
          <a:p>
            <a:pPr marL="800100" lvl="1" indent="-342900">
              <a:buFont typeface="Arial" charset="0"/>
              <a:buChar char="•"/>
            </a:pPr>
            <a:r>
              <a:rPr lang="en-US" dirty="0" smtClean="0"/>
              <a:t>Aesthetically </a:t>
            </a:r>
            <a:r>
              <a:rPr lang="en-US" dirty="0"/>
              <a:t>pleasing movements</a:t>
            </a:r>
          </a:p>
          <a:p>
            <a:pPr marL="800100" lvl="1" indent="-342900">
              <a:buFont typeface="Arial" charset="0"/>
              <a:buChar char="•"/>
            </a:pPr>
            <a:r>
              <a:rPr lang="en-US" dirty="0" smtClean="0"/>
              <a:t>Speedy </a:t>
            </a:r>
            <a:r>
              <a:rPr lang="en-US" dirty="0"/>
              <a:t>recovery</a:t>
            </a:r>
          </a:p>
          <a:p>
            <a:pPr marL="800100" lvl="1" indent="-342900">
              <a:buFont typeface="Arial" charset="0"/>
              <a:buChar char="•"/>
            </a:pPr>
            <a:r>
              <a:rPr lang="en-US" dirty="0" smtClean="0"/>
              <a:t>Optimum </a:t>
            </a:r>
            <a:r>
              <a:rPr lang="en-US" dirty="0"/>
              <a:t>fitness performance</a:t>
            </a:r>
          </a:p>
          <a:p>
            <a:pPr marL="800100" lvl="1" indent="-342900">
              <a:buFont typeface="Arial" charset="0"/>
              <a:buChar char="•"/>
            </a:pPr>
            <a:r>
              <a:rPr lang="en-US" dirty="0" smtClean="0"/>
              <a:t>Great </a:t>
            </a:r>
            <a:r>
              <a:rPr lang="en-US" dirty="0"/>
              <a:t>tactical awareness and predictability</a:t>
            </a:r>
          </a:p>
          <a:p>
            <a:pPr marL="800100" lvl="1" indent="-342900">
              <a:buFont typeface="Arial" charset="0"/>
              <a:buChar char="•"/>
            </a:pPr>
            <a:r>
              <a:rPr lang="en-US" dirty="0"/>
              <a:t>S</a:t>
            </a:r>
            <a:r>
              <a:rPr lang="en-US" dirty="0" smtClean="0"/>
              <a:t>elf-confidence	</a:t>
            </a:r>
            <a:endParaRPr lang="en-US" dirty="0"/>
          </a:p>
          <a:p>
            <a:pPr marL="800100" lvl="1" indent="-342900">
              <a:buFont typeface="Arial" charset="0"/>
              <a:buChar char="•"/>
            </a:pPr>
            <a:r>
              <a:rPr lang="en-US" dirty="0" smtClean="0"/>
              <a:t>Mental </a:t>
            </a:r>
            <a:r>
              <a:rPr lang="en-US" dirty="0"/>
              <a:t>focus and toughness</a:t>
            </a:r>
          </a:p>
          <a:p>
            <a:pPr marL="342900" lvl="0" indent="-342900">
              <a:buFont typeface="Arial" charset="0"/>
              <a:buChar char="•"/>
            </a:pPr>
            <a:endParaRPr lang="en-US" dirty="0"/>
          </a:p>
          <a:p>
            <a:r>
              <a:rPr lang="en-US" dirty="0"/>
              <a:t>When all of these are present, the athlete has peaked and is ready to perform their best.</a:t>
            </a:r>
          </a:p>
          <a:p>
            <a:endParaRPr lang="en-AU" dirty="0"/>
          </a:p>
        </p:txBody>
      </p:sp>
      <p:pic>
        <p:nvPicPr>
          <p:cNvPr id="4" name="Picture 3"/>
          <p:cNvPicPr>
            <a:picLocks noChangeAspect="1"/>
          </p:cNvPicPr>
          <p:nvPr/>
        </p:nvPicPr>
        <p:blipFill>
          <a:blip r:embed="rId2"/>
          <a:stretch>
            <a:fillRect/>
          </a:stretch>
        </p:blipFill>
        <p:spPr>
          <a:xfrm>
            <a:off x="7170732" y="3966997"/>
            <a:ext cx="4113274" cy="2197319"/>
          </a:xfrm>
          <a:prstGeom prst="rect">
            <a:avLst/>
          </a:prstGeom>
        </p:spPr>
      </p:pic>
    </p:spTree>
    <p:extLst>
      <p:ext uri="{BB962C8B-B14F-4D97-AF65-F5344CB8AC3E}">
        <p14:creationId xmlns:p14="http://schemas.microsoft.com/office/powerpoint/2010/main" val="123899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TAPERING</a:t>
            </a:r>
            <a:endParaRPr lang="en-AU" b="1" dirty="0"/>
          </a:p>
        </p:txBody>
      </p:sp>
      <p:sp>
        <p:nvSpPr>
          <p:cNvPr id="3" name="Content Placeholder 2"/>
          <p:cNvSpPr>
            <a:spLocks noGrp="1"/>
          </p:cNvSpPr>
          <p:nvPr>
            <p:ph idx="1"/>
          </p:nvPr>
        </p:nvSpPr>
        <p:spPr>
          <a:xfrm>
            <a:off x="157655" y="2044262"/>
            <a:ext cx="11908221" cy="4682359"/>
          </a:xfrm>
        </p:spPr>
        <p:txBody>
          <a:bodyPr>
            <a:normAutofit fontScale="92500" lnSpcReduction="20000"/>
          </a:bodyPr>
          <a:lstStyle/>
          <a:p>
            <a:r>
              <a:rPr lang="en-US" dirty="0" smtClean="0"/>
              <a:t>Tapering - the </a:t>
            </a:r>
            <a:r>
              <a:rPr lang="en-US" dirty="0"/>
              <a:t>reduction of training volume and intensity just prior to </a:t>
            </a:r>
            <a:r>
              <a:rPr lang="en-US" dirty="0" smtClean="0"/>
              <a:t>competition - allows </a:t>
            </a:r>
            <a:r>
              <a:rPr lang="en-US" dirty="0"/>
              <a:t>peaking to occur. </a:t>
            </a:r>
            <a:endParaRPr lang="en-US" dirty="0" smtClean="0"/>
          </a:p>
          <a:p>
            <a:r>
              <a:rPr lang="en-US" dirty="0" smtClean="0"/>
              <a:t>The </a:t>
            </a:r>
            <a:r>
              <a:rPr lang="en-US" dirty="0"/>
              <a:t>high volume and intensity of </a:t>
            </a:r>
            <a:r>
              <a:rPr lang="en-US" dirty="0" smtClean="0"/>
              <a:t>training also causes </a:t>
            </a:r>
            <a:r>
              <a:rPr lang="en-US" dirty="0"/>
              <a:t>impairments in performance. </a:t>
            </a:r>
            <a:endParaRPr lang="en-US" dirty="0" smtClean="0"/>
          </a:p>
          <a:p>
            <a:pPr lvl="1"/>
            <a:r>
              <a:rPr lang="en-US" dirty="0" smtClean="0"/>
              <a:t>Strength and plyometric training causes </a:t>
            </a:r>
            <a:r>
              <a:rPr lang="en-US" dirty="0"/>
              <a:t>small muscular </a:t>
            </a:r>
            <a:r>
              <a:rPr lang="en-US" dirty="0" smtClean="0"/>
              <a:t>tears - which </a:t>
            </a:r>
            <a:r>
              <a:rPr lang="en-US" dirty="0"/>
              <a:t>result in the muscles producing less force and power. </a:t>
            </a:r>
            <a:endParaRPr lang="en-US" dirty="0" smtClean="0"/>
          </a:p>
          <a:p>
            <a:pPr lvl="1"/>
            <a:r>
              <a:rPr lang="en-US" dirty="0" smtClean="0"/>
              <a:t>Tapering</a:t>
            </a:r>
            <a:r>
              <a:rPr lang="en-US" dirty="0"/>
              <a:t> allows the body to repair these normal small “injuries” by reducing training volume and intensity. This helps the body to recover fully in order for the athlete to perform their best.</a:t>
            </a:r>
          </a:p>
          <a:p>
            <a:endParaRPr lang="en-US" dirty="0"/>
          </a:p>
          <a:p>
            <a:r>
              <a:rPr lang="en-US" dirty="0"/>
              <a:t>Coaches or trainers will taper training 2-4 weeks prior to competition. </a:t>
            </a:r>
            <a:r>
              <a:rPr lang="en-US" dirty="0" smtClean="0"/>
              <a:t>Allows </a:t>
            </a:r>
            <a:r>
              <a:rPr lang="en-US" dirty="0"/>
              <a:t>the body to repair </a:t>
            </a:r>
            <a:r>
              <a:rPr lang="en-US" dirty="0" smtClean="0"/>
              <a:t>while </a:t>
            </a:r>
            <a:r>
              <a:rPr lang="en-US" dirty="0"/>
              <a:t>at the same time not causing </a:t>
            </a:r>
            <a:r>
              <a:rPr lang="en-US" dirty="0" smtClean="0"/>
              <a:t>a </a:t>
            </a:r>
            <a:r>
              <a:rPr lang="en-US" dirty="0"/>
              <a:t>large decrease in training that there is a reduction in training benefits, such as cardiovascular endurance.</a:t>
            </a:r>
          </a:p>
          <a:p>
            <a:endParaRPr lang="en-US" dirty="0"/>
          </a:p>
          <a:p>
            <a:r>
              <a:rPr lang="en-US" dirty="0" smtClean="0"/>
              <a:t>Also allows </a:t>
            </a:r>
            <a:r>
              <a:rPr lang="en-US" dirty="0"/>
              <a:t>the body to completely replace </a:t>
            </a:r>
            <a:r>
              <a:rPr lang="en-US" dirty="0" smtClean="0"/>
              <a:t>nutrients (</a:t>
            </a:r>
            <a:r>
              <a:rPr lang="en-US" dirty="0"/>
              <a:t>carbohydrates, fats, protein, as well as vitamins and </a:t>
            </a:r>
            <a:r>
              <a:rPr lang="en-US" dirty="0" smtClean="0"/>
              <a:t>minerals) </a:t>
            </a:r>
            <a:r>
              <a:rPr lang="en-US" dirty="0"/>
              <a:t>required for competition. </a:t>
            </a:r>
            <a:r>
              <a:rPr lang="en-US" dirty="0" smtClean="0"/>
              <a:t>These are </a:t>
            </a:r>
            <a:r>
              <a:rPr lang="en-US" dirty="0"/>
              <a:t>replenished during the rest period. </a:t>
            </a:r>
            <a:endParaRPr lang="en-US" dirty="0" smtClean="0"/>
          </a:p>
          <a:p>
            <a:pPr marL="0" indent="0">
              <a:buNone/>
            </a:pPr>
            <a:endParaRPr lang="en-AU" dirty="0"/>
          </a:p>
        </p:txBody>
      </p:sp>
    </p:spTree>
    <p:extLst>
      <p:ext uri="{BB962C8B-B14F-4D97-AF65-F5344CB8AC3E}">
        <p14:creationId xmlns:p14="http://schemas.microsoft.com/office/powerpoint/2010/main" val="333315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SPORT SPECIFIC SUBPHASES</a:t>
            </a:r>
            <a:endParaRPr lang="en-AU" b="1" dirty="0"/>
          </a:p>
        </p:txBody>
      </p:sp>
      <p:sp>
        <p:nvSpPr>
          <p:cNvPr id="3" name="Content Placeholder 2"/>
          <p:cNvSpPr>
            <a:spLocks noGrp="1"/>
          </p:cNvSpPr>
          <p:nvPr>
            <p:ph idx="1"/>
          </p:nvPr>
        </p:nvSpPr>
        <p:spPr>
          <a:xfrm>
            <a:off x="157655" y="2044262"/>
            <a:ext cx="11908221" cy="4682359"/>
          </a:xfrm>
        </p:spPr>
        <p:txBody>
          <a:bodyPr>
            <a:normAutofit/>
          </a:bodyPr>
          <a:lstStyle/>
          <a:p>
            <a:r>
              <a:rPr lang="en-US" dirty="0" smtClean="0"/>
              <a:t>Refers </a:t>
            </a:r>
            <a:r>
              <a:rPr lang="en-US" dirty="0"/>
              <a:t>to the selection of what is focused on during the </a:t>
            </a:r>
            <a:r>
              <a:rPr lang="en-US" dirty="0" err="1"/>
              <a:t>subphases</a:t>
            </a:r>
            <a:r>
              <a:rPr lang="en-US" dirty="0"/>
              <a:t> of competition in order to cater specifically for the relevant sport. </a:t>
            </a:r>
            <a:endParaRPr lang="en-US" dirty="0" smtClean="0"/>
          </a:p>
          <a:p>
            <a:r>
              <a:rPr lang="en-US" dirty="0" smtClean="0"/>
              <a:t>Refers </a:t>
            </a:r>
            <a:r>
              <a:rPr lang="en-US" dirty="0"/>
              <a:t>to the </a:t>
            </a:r>
            <a:r>
              <a:rPr lang="en-US" dirty="0" err="1"/>
              <a:t>meso</a:t>
            </a:r>
            <a:r>
              <a:rPr lang="en-US" dirty="0"/>
              <a:t> and </a:t>
            </a:r>
            <a:r>
              <a:rPr lang="en-US" dirty="0" err="1"/>
              <a:t>microcycles</a:t>
            </a:r>
            <a:r>
              <a:rPr lang="en-US" dirty="0"/>
              <a:t> that combine in order to achieve the larger goals of the athlete or team. </a:t>
            </a:r>
            <a:endParaRPr lang="en-US" dirty="0" smtClean="0"/>
          </a:p>
          <a:p>
            <a:r>
              <a:rPr lang="en-US" dirty="0" smtClean="0"/>
              <a:t>Each </a:t>
            </a:r>
            <a:r>
              <a:rPr lang="en-US" dirty="0"/>
              <a:t>sport has specific components of fitness, skills tactics and other variables that need to be focused on throughout the year of training</a:t>
            </a:r>
            <a:r>
              <a:rPr lang="en-US" dirty="0" smtClean="0"/>
              <a:t>.</a:t>
            </a:r>
            <a:endParaRPr lang="en-US" dirty="0"/>
          </a:p>
          <a:p>
            <a:pPr lvl="1"/>
            <a:r>
              <a:rPr lang="en-US" dirty="0"/>
              <a:t>For </a:t>
            </a:r>
            <a:r>
              <a:rPr lang="en-US" dirty="0" err="1" smtClean="0"/>
              <a:t>eg</a:t>
            </a:r>
            <a:r>
              <a:rPr lang="en-US" dirty="0" smtClean="0"/>
              <a:t> - A </a:t>
            </a:r>
            <a:r>
              <a:rPr lang="en-US" dirty="0"/>
              <a:t>triathlete will always have a larger focus on cardiovascular endurance than a 400m sprinter, or a basketball or netball player. </a:t>
            </a:r>
            <a:endParaRPr lang="en-US" dirty="0" smtClean="0"/>
          </a:p>
          <a:p>
            <a:pPr lvl="1"/>
            <a:r>
              <a:rPr lang="en-US" dirty="0" smtClean="0"/>
              <a:t>A </a:t>
            </a:r>
            <a:r>
              <a:rPr lang="en-US" dirty="0"/>
              <a:t>netball player will need to have micro and </a:t>
            </a:r>
            <a:r>
              <a:rPr lang="en-US" dirty="0" err="1"/>
              <a:t>mesocycles</a:t>
            </a:r>
            <a:r>
              <a:rPr lang="en-US" dirty="0"/>
              <a:t> that will focus on the skills of catching, passing and shooting, along with fitness components of speed, agility and power. </a:t>
            </a:r>
            <a:endParaRPr lang="en-US" dirty="0" smtClean="0"/>
          </a:p>
          <a:p>
            <a:r>
              <a:rPr lang="en-US" dirty="0" smtClean="0"/>
              <a:t>These </a:t>
            </a:r>
            <a:r>
              <a:rPr lang="en-US" dirty="0"/>
              <a:t>differences in sports require sport-specific </a:t>
            </a:r>
            <a:r>
              <a:rPr lang="en-US" dirty="0" err="1"/>
              <a:t>subphases</a:t>
            </a:r>
            <a:r>
              <a:rPr lang="en-US" dirty="0"/>
              <a:t> to be developed by trainers and coaches in order to best prepare the athlete for competition.</a:t>
            </a:r>
          </a:p>
          <a:p>
            <a:endParaRPr lang="en-AU" dirty="0"/>
          </a:p>
        </p:txBody>
      </p:sp>
    </p:spTree>
    <p:extLst>
      <p:ext uri="{BB962C8B-B14F-4D97-AF65-F5344CB8AC3E}">
        <p14:creationId xmlns:p14="http://schemas.microsoft.com/office/powerpoint/2010/main" val="3491362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SPORT SPECIFIC SUBPHASES CONT…</a:t>
            </a:r>
            <a:endParaRPr lang="en-AU" b="1" dirty="0"/>
          </a:p>
        </p:txBody>
      </p:sp>
      <p:sp>
        <p:nvSpPr>
          <p:cNvPr id="3" name="Content Placeholder 2"/>
          <p:cNvSpPr>
            <a:spLocks noGrp="1"/>
          </p:cNvSpPr>
          <p:nvPr>
            <p:ph idx="1"/>
          </p:nvPr>
        </p:nvSpPr>
        <p:spPr>
          <a:xfrm>
            <a:off x="157655" y="2044262"/>
            <a:ext cx="11908221" cy="4682359"/>
          </a:xfrm>
        </p:spPr>
        <p:txBody>
          <a:bodyPr>
            <a:normAutofit fontScale="92500" lnSpcReduction="20000"/>
          </a:bodyPr>
          <a:lstStyle/>
          <a:p>
            <a:r>
              <a:rPr lang="en-US" dirty="0"/>
              <a:t>Sport-specific </a:t>
            </a:r>
            <a:r>
              <a:rPr lang="en-US" dirty="0" err="1"/>
              <a:t>subphases</a:t>
            </a:r>
            <a:r>
              <a:rPr lang="en-US" dirty="0"/>
              <a:t> will change throughout the year as training moves through the different phases of competition. </a:t>
            </a:r>
            <a:endParaRPr lang="en-US" dirty="0" smtClean="0"/>
          </a:p>
          <a:p>
            <a:r>
              <a:rPr lang="en-US" dirty="0" smtClean="0"/>
              <a:t>During </a:t>
            </a:r>
            <a:r>
              <a:rPr lang="en-US" dirty="0"/>
              <a:t>the </a:t>
            </a:r>
            <a:r>
              <a:rPr lang="en-US" dirty="0" smtClean="0"/>
              <a:t>pre-season:</a:t>
            </a:r>
          </a:p>
          <a:p>
            <a:pPr lvl="1"/>
            <a:r>
              <a:rPr lang="en-US" dirty="0"/>
              <a:t>O</a:t>
            </a:r>
            <a:r>
              <a:rPr lang="en-US" dirty="0" smtClean="0"/>
              <a:t>ften </a:t>
            </a:r>
            <a:r>
              <a:rPr lang="en-US" dirty="0"/>
              <a:t>a general conditioning </a:t>
            </a:r>
            <a:r>
              <a:rPr lang="en-US" dirty="0" err="1"/>
              <a:t>mesocycle</a:t>
            </a:r>
            <a:r>
              <a:rPr lang="en-US" dirty="0"/>
              <a:t> that will focus on cardiovascular endurance for most sports as well as strength and size for sports that require it, such as rugby league. </a:t>
            </a:r>
            <a:endParaRPr lang="en-US" dirty="0" smtClean="0"/>
          </a:p>
          <a:p>
            <a:pPr lvl="1"/>
            <a:r>
              <a:rPr lang="en-US" dirty="0" smtClean="0"/>
              <a:t>As </a:t>
            </a:r>
            <a:r>
              <a:rPr lang="en-US" dirty="0"/>
              <a:t>the year progresses in the specific preparation phase, the differences in sport requirements in training grow and sport-specific </a:t>
            </a:r>
            <a:r>
              <a:rPr lang="en-US" dirty="0" err="1"/>
              <a:t>subphases</a:t>
            </a:r>
            <a:r>
              <a:rPr lang="en-US" dirty="0"/>
              <a:t> are developed</a:t>
            </a:r>
            <a:r>
              <a:rPr lang="en-US" dirty="0" smtClean="0"/>
              <a:t>.</a:t>
            </a:r>
            <a:endParaRPr lang="en-US" dirty="0"/>
          </a:p>
          <a:p>
            <a:r>
              <a:rPr lang="en-US" dirty="0" smtClean="0"/>
              <a:t>During </a:t>
            </a:r>
            <a:r>
              <a:rPr lang="en-US" dirty="0"/>
              <a:t>the competition </a:t>
            </a:r>
            <a:r>
              <a:rPr lang="en-US" dirty="0" smtClean="0"/>
              <a:t>phase:</a:t>
            </a:r>
          </a:p>
          <a:p>
            <a:pPr lvl="1"/>
            <a:r>
              <a:rPr lang="en-US" dirty="0" smtClean="0"/>
              <a:t>Sports </a:t>
            </a:r>
            <a:r>
              <a:rPr lang="en-US" dirty="0"/>
              <a:t>such as football will maintain cardiovascular endurance, speed and agility, while focusing on skill development and team strategies and tactics. </a:t>
            </a:r>
            <a:endParaRPr lang="en-US" dirty="0" smtClean="0"/>
          </a:p>
          <a:p>
            <a:pPr lvl="1"/>
            <a:r>
              <a:rPr lang="en-US" dirty="0" smtClean="0"/>
              <a:t>A </a:t>
            </a:r>
            <a:r>
              <a:rPr lang="en-US" dirty="0"/>
              <a:t>rower may still spend plenty of time further developing their cardiovascular endurance and need spend only a smaller amount of time on </a:t>
            </a:r>
            <a:r>
              <a:rPr lang="en-US" dirty="0" err="1"/>
              <a:t>synchronisation</a:t>
            </a:r>
            <a:r>
              <a:rPr lang="en-US" dirty="0"/>
              <a:t> with other rowers and stroke technique.</a:t>
            </a:r>
          </a:p>
          <a:p>
            <a:pPr marL="0" indent="0">
              <a:buNone/>
            </a:pPr>
            <a:endParaRPr lang="en-US" dirty="0"/>
          </a:p>
          <a:p>
            <a:r>
              <a:rPr lang="en-US" dirty="0"/>
              <a:t>Further differences also arise as each athlete is catered for within their sport. Each athlete may have their own sport-specific </a:t>
            </a:r>
            <a:r>
              <a:rPr lang="en-US" dirty="0" err="1"/>
              <a:t>subphase</a:t>
            </a:r>
            <a:r>
              <a:rPr lang="en-US" dirty="0"/>
              <a:t> in order to develop aspect of their game or skills that are lacking compared to others.</a:t>
            </a:r>
          </a:p>
          <a:p>
            <a:endParaRPr lang="en-AU" dirty="0"/>
          </a:p>
        </p:txBody>
      </p:sp>
    </p:spTree>
    <p:extLst>
      <p:ext uri="{BB962C8B-B14F-4D97-AF65-F5344CB8AC3E}">
        <p14:creationId xmlns:p14="http://schemas.microsoft.com/office/powerpoint/2010/main" val="3850132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normAutofit/>
          </a:bodyPr>
          <a:lstStyle/>
          <a:p>
            <a:pPr algn="ctr"/>
            <a:r>
              <a:rPr lang="en-US" b="1" dirty="0" smtClean="0"/>
              <a:t>DEVELOP AND JUSTIFY A PERIODISATION CHART</a:t>
            </a:r>
            <a:endParaRPr lang="en-AU" dirty="0"/>
          </a:p>
        </p:txBody>
      </p:sp>
      <p:sp>
        <p:nvSpPr>
          <p:cNvPr id="3" name="Content Placeholder 2"/>
          <p:cNvSpPr>
            <a:spLocks noGrp="1"/>
          </p:cNvSpPr>
          <p:nvPr>
            <p:ph idx="1"/>
          </p:nvPr>
        </p:nvSpPr>
        <p:spPr>
          <a:xfrm>
            <a:off x="157655" y="2044262"/>
            <a:ext cx="11908221" cy="4682359"/>
          </a:xfrm>
        </p:spPr>
        <p:txBody>
          <a:bodyPr>
            <a:normAutofit fontScale="92500" lnSpcReduction="10000"/>
          </a:bodyPr>
          <a:lstStyle/>
          <a:p>
            <a:r>
              <a:rPr lang="en-US" dirty="0"/>
              <a:t>I</a:t>
            </a:r>
            <a:r>
              <a:rPr lang="en-US" dirty="0" smtClean="0"/>
              <a:t>n </a:t>
            </a:r>
            <a:r>
              <a:rPr lang="en-US" dirty="0"/>
              <a:t>HSC PDHPE you are required to develop and justify a </a:t>
            </a:r>
            <a:r>
              <a:rPr lang="en-US" dirty="0" err="1"/>
              <a:t>periodisation</a:t>
            </a:r>
            <a:r>
              <a:rPr lang="en-US" dirty="0"/>
              <a:t> chart of the fitness and skill-specific requirements of a particular sport. </a:t>
            </a:r>
            <a:endParaRPr lang="en-US" dirty="0" smtClean="0"/>
          </a:p>
          <a:p>
            <a:r>
              <a:rPr lang="en-US" dirty="0" smtClean="0"/>
              <a:t>The following </a:t>
            </a:r>
            <a:r>
              <a:rPr lang="en-US" dirty="0"/>
              <a:t>image is a </a:t>
            </a:r>
            <a:r>
              <a:rPr lang="en-US" dirty="0" err="1"/>
              <a:t>periodisation</a:t>
            </a:r>
            <a:r>
              <a:rPr lang="en-US" dirty="0"/>
              <a:t> chart developed for football (soccer</a:t>
            </a:r>
            <a:r>
              <a:rPr lang="en-US" dirty="0" smtClean="0"/>
              <a:t>).</a:t>
            </a:r>
            <a:endParaRPr lang="en-US" dirty="0"/>
          </a:p>
          <a:p>
            <a:r>
              <a:rPr lang="en-US" dirty="0"/>
              <a:t>The </a:t>
            </a:r>
            <a:r>
              <a:rPr lang="en-US" dirty="0" err="1"/>
              <a:t>periodisation</a:t>
            </a:r>
            <a:r>
              <a:rPr lang="en-US" dirty="0"/>
              <a:t> chart developed has specific components of fitness, both skill and health related, and identifies when each component is developed, maintained or rested. </a:t>
            </a:r>
            <a:endParaRPr lang="en-US" dirty="0" smtClean="0"/>
          </a:p>
          <a:p>
            <a:r>
              <a:rPr lang="en-US" dirty="0" smtClean="0"/>
              <a:t>The </a:t>
            </a:r>
            <a:r>
              <a:rPr lang="en-US" dirty="0"/>
              <a:t>chart focuses on the key components most relevant to football. </a:t>
            </a:r>
            <a:endParaRPr lang="en-US" dirty="0" smtClean="0"/>
          </a:p>
          <a:p>
            <a:r>
              <a:rPr lang="en-US" dirty="0" smtClean="0"/>
              <a:t>These </a:t>
            </a:r>
            <a:r>
              <a:rPr lang="en-US" dirty="0"/>
              <a:t>include the basics needed for most sports such as: </a:t>
            </a:r>
            <a:endParaRPr lang="en-US" dirty="0" smtClean="0"/>
          </a:p>
          <a:p>
            <a:pPr lvl="1"/>
            <a:r>
              <a:rPr lang="en-US" dirty="0" smtClean="0"/>
              <a:t>Strength</a:t>
            </a:r>
          </a:p>
          <a:p>
            <a:pPr lvl="1"/>
            <a:r>
              <a:rPr lang="en-US" dirty="0"/>
              <a:t>C</a:t>
            </a:r>
            <a:r>
              <a:rPr lang="en-US" dirty="0" smtClean="0"/>
              <a:t>ardiorespiratory endurance</a:t>
            </a:r>
          </a:p>
          <a:p>
            <a:pPr lvl="1"/>
            <a:r>
              <a:rPr lang="en-US" dirty="0" smtClean="0"/>
              <a:t>Muscular </a:t>
            </a:r>
            <a:r>
              <a:rPr lang="en-US" dirty="0"/>
              <a:t>endurance. </a:t>
            </a:r>
            <a:endParaRPr lang="en-US" dirty="0" smtClean="0"/>
          </a:p>
          <a:p>
            <a:r>
              <a:rPr lang="en-US" dirty="0" smtClean="0"/>
              <a:t>These </a:t>
            </a:r>
            <a:r>
              <a:rPr lang="en-US" dirty="0"/>
              <a:t>are used frequently in football as it is a sport that goes for 90 min, requiring good cardiorespiratory endurance, and involves the player shielding the ball and tackling each other requiring strength etc</a:t>
            </a:r>
            <a:r>
              <a:rPr lang="en-US" dirty="0" smtClean="0"/>
              <a:t>.</a:t>
            </a:r>
            <a:endParaRPr lang="en-US" dirty="0"/>
          </a:p>
        </p:txBody>
      </p:sp>
    </p:spTree>
    <p:extLst>
      <p:ext uri="{BB962C8B-B14F-4D97-AF65-F5344CB8AC3E}">
        <p14:creationId xmlns:p14="http://schemas.microsoft.com/office/powerpoint/2010/main" val="4267744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0950" y="533400"/>
            <a:ext cx="9690100" cy="5791200"/>
          </a:xfrm>
          <a:prstGeom prst="rect">
            <a:avLst/>
          </a:prstGeom>
        </p:spPr>
      </p:pic>
    </p:spTree>
    <p:extLst>
      <p:ext uri="{BB962C8B-B14F-4D97-AF65-F5344CB8AC3E}">
        <p14:creationId xmlns:p14="http://schemas.microsoft.com/office/powerpoint/2010/main" val="1088990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normAutofit/>
          </a:bodyPr>
          <a:lstStyle/>
          <a:p>
            <a:pPr algn="ctr"/>
            <a:r>
              <a:rPr lang="en-US" b="1" dirty="0" smtClean="0"/>
              <a:t>DEVELOP AND JUSTIFY A PERIODISATION CHART – MICROCYCLE</a:t>
            </a:r>
            <a:endParaRPr lang="en-AU" dirty="0"/>
          </a:p>
        </p:txBody>
      </p:sp>
      <p:sp>
        <p:nvSpPr>
          <p:cNvPr id="3" name="Content Placeholder 2"/>
          <p:cNvSpPr>
            <a:spLocks noGrp="1"/>
          </p:cNvSpPr>
          <p:nvPr>
            <p:ph idx="1"/>
          </p:nvPr>
        </p:nvSpPr>
        <p:spPr>
          <a:xfrm>
            <a:off x="157655" y="2044262"/>
            <a:ext cx="11908221" cy="4682359"/>
          </a:xfrm>
        </p:spPr>
        <p:txBody>
          <a:bodyPr>
            <a:normAutofit/>
          </a:bodyPr>
          <a:lstStyle/>
          <a:p>
            <a:r>
              <a:rPr lang="en-US" dirty="0" smtClean="0"/>
              <a:t>The </a:t>
            </a:r>
            <a:r>
              <a:rPr lang="en-US" dirty="0"/>
              <a:t>more specific components relevant for football include: </a:t>
            </a:r>
            <a:endParaRPr lang="en-US" dirty="0" smtClean="0"/>
          </a:p>
          <a:p>
            <a:pPr lvl="1"/>
            <a:r>
              <a:rPr lang="en-US" dirty="0" smtClean="0"/>
              <a:t>Speed – needed to get to the ball first or pass opposition</a:t>
            </a:r>
          </a:p>
          <a:p>
            <a:pPr lvl="1"/>
            <a:r>
              <a:rPr lang="en-US" dirty="0" smtClean="0"/>
              <a:t>Agility – needed to change directions frequently</a:t>
            </a:r>
          </a:p>
          <a:p>
            <a:pPr lvl="1"/>
            <a:r>
              <a:rPr lang="en-US" dirty="0" smtClean="0"/>
              <a:t>Power – needed for long passes, clearances, shooting, explosive sprints</a:t>
            </a:r>
          </a:p>
          <a:p>
            <a:r>
              <a:rPr lang="en-US" dirty="0" smtClean="0"/>
              <a:t>This </a:t>
            </a:r>
            <a:r>
              <a:rPr lang="en-US" dirty="0"/>
              <a:t>chart also has a section for focusing on skills within the sport, e.g. shooting, passing </a:t>
            </a:r>
            <a:r>
              <a:rPr lang="en-US" dirty="0" smtClean="0"/>
              <a:t>etc. </a:t>
            </a:r>
            <a:endParaRPr lang="en-US" dirty="0"/>
          </a:p>
          <a:p>
            <a:r>
              <a:rPr lang="en-US" dirty="0"/>
              <a:t>A</a:t>
            </a:r>
            <a:r>
              <a:rPr lang="en-US" dirty="0" smtClean="0"/>
              <a:t> </a:t>
            </a:r>
            <a:r>
              <a:rPr lang="en-US" dirty="0" err="1"/>
              <a:t>microcycle</a:t>
            </a:r>
            <a:r>
              <a:rPr lang="en-US" dirty="0"/>
              <a:t> (next slide) has also been planned out in a table. </a:t>
            </a:r>
            <a:endParaRPr lang="en-US" dirty="0" smtClean="0"/>
          </a:p>
          <a:p>
            <a:r>
              <a:rPr lang="en-US" dirty="0" smtClean="0"/>
              <a:t>This </a:t>
            </a:r>
            <a:r>
              <a:rPr lang="en-US" dirty="0"/>
              <a:t>is how the developed </a:t>
            </a:r>
            <a:r>
              <a:rPr lang="en-US" dirty="0" err="1"/>
              <a:t>periodisation</a:t>
            </a:r>
            <a:r>
              <a:rPr lang="en-US" dirty="0"/>
              <a:t> chart is broken down into weekly chunks that focus on the relevant fitness components as they are developed.</a:t>
            </a:r>
          </a:p>
          <a:p>
            <a:r>
              <a:rPr lang="en-US" dirty="0"/>
              <a:t>Note in the chart that the rest periods are highlighted showing how this developed </a:t>
            </a:r>
            <a:r>
              <a:rPr lang="en-US" dirty="0" err="1"/>
              <a:t>periodisation</a:t>
            </a:r>
            <a:r>
              <a:rPr lang="en-US" dirty="0"/>
              <a:t> chart avoids overtraining</a:t>
            </a:r>
            <a:r>
              <a:rPr lang="en-US" dirty="0" smtClean="0"/>
              <a:t>.</a:t>
            </a:r>
            <a:endParaRPr lang="en-US" dirty="0"/>
          </a:p>
        </p:txBody>
      </p:sp>
    </p:spTree>
    <p:extLst>
      <p:ext uri="{BB962C8B-B14F-4D97-AF65-F5344CB8AC3E}">
        <p14:creationId xmlns:p14="http://schemas.microsoft.com/office/powerpoint/2010/main" val="3625661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8289" y="347241"/>
            <a:ext cx="7738077" cy="6025424"/>
          </a:xfrm>
          <a:prstGeom prst="rect">
            <a:avLst/>
          </a:prstGeom>
        </p:spPr>
      </p:pic>
    </p:spTree>
    <p:extLst>
      <p:ext uri="{BB962C8B-B14F-4D97-AF65-F5344CB8AC3E}">
        <p14:creationId xmlns:p14="http://schemas.microsoft.com/office/powerpoint/2010/main" val="266076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PLANNING A TRAINING YEAR (PERIODISATION</a:t>
            </a:r>
            <a:r>
              <a:rPr lang="en-AU" dirty="0" smtClean="0"/>
              <a:t>)</a:t>
            </a:r>
            <a:endParaRPr lang="en-AU" dirty="0"/>
          </a:p>
        </p:txBody>
      </p:sp>
      <p:sp>
        <p:nvSpPr>
          <p:cNvPr id="3" name="Content Placeholder 2"/>
          <p:cNvSpPr>
            <a:spLocks noGrp="1"/>
          </p:cNvSpPr>
          <p:nvPr>
            <p:ph idx="1"/>
          </p:nvPr>
        </p:nvSpPr>
        <p:spPr>
          <a:xfrm>
            <a:off x="157655" y="2044262"/>
            <a:ext cx="11908221" cy="4682359"/>
          </a:xfrm>
        </p:spPr>
        <p:txBody>
          <a:bodyPr>
            <a:normAutofit/>
          </a:bodyPr>
          <a:lstStyle/>
          <a:p>
            <a:r>
              <a:rPr lang="en-US" sz="1800" dirty="0" smtClean="0"/>
              <a:t>Is important </a:t>
            </a:r>
            <a:r>
              <a:rPr lang="en-US" sz="1800" dirty="0"/>
              <a:t>to use </a:t>
            </a:r>
            <a:r>
              <a:rPr lang="en-US" sz="1800" dirty="0" smtClean="0"/>
              <a:t>periodization - to </a:t>
            </a:r>
            <a:r>
              <a:rPr lang="en-US" sz="1800" dirty="0"/>
              <a:t>structure the year </a:t>
            </a:r>
            <a:r>
              <a:rPr lang="en-US" sz="1800" dirty="0" smtClean="0"/>
              <a:t>and </a:t>
            </a:r>
            <a:r>
              <a:rPr lang="en-US" sz="1800" dirty="0"/>
              <a:t>ensure the athlete peaks in performance at the right time. </a:t>
            </a:r>
            <a:endParaRPr lang="en-US" sz="1800" dirty="0" smtClean="0"/>
          </a:p>
          <a:p>
            <a:r>
              <a:rPr lang="en-US" sz="1800" dirty="0" err="1" smtClean="0"/>
              <a:t>Periodisation</a:t>
            </a:r>
            <a:r>
              <a:rPr lang="en-US" sz="1800" dirty="0" smtClean="0"/>
              <a:t> </a:t>
            </a:r>
            <a:r>
              <a:rPr lang="en-US" sz="1800" dirty="0"/>
              <a:t>is the process of breaking the year down into smaller time periods in order to structure the training program effectively</a:t>
            </a:r>
            <a:r>
              <a:rPr lang="en-US" sz="1800" dirty="0" smtClean="0"/>
              <a:t>.</a:t>
            </a:r>
            <a:endParaRPr lang="en-US" sz="1800" dirty="0"/>
          </a:p>
          <a:p>
            <a:r>
              <a:rPr lang="en-US" sz="1800" dirty="0" err="1"/>
              <a:t>Periodisation</a:t>
            </a:r>
            <a:r>
              <a:rPr lang="en-US" sz="1800" dirty="0"/>
              <a:t> has three main </a:t>
            </a:r>
            <a:r>
              <a:rPr lang="en-US" sz="1800" dirty="0" err="1" smtClean="0"/>
              <a:t>subphases</a:t>
            </a:r>
            <a:r>
              <a:rPr lang="en-US" sz="1800" dirty="0" smtClean="0"/>
              <a:t> that combine to make the training year: </a:t>
            </a:r>
          </a:p>
          <a:p>
            <a:pPr lvl="1"/>
            <a:r>
              <a:rPr lang="en-US" sz="1600" b="1" dirty="0" smtClean="0"/>
              <a:t>Macrocycle</a:t>
            </a:r>
          </a:p>
          <a:p>
            <a:pPr lvl="1"/>
            <a:r>
              <a:rPr lang="en-US" sz="1600" b="1" dirty="0" err="1" smtClean="0"/>
              <a:t>Mesocycle</a:t>
            </a:r>
            <a:endParaRPr lang="en-US" sz="1600" b="1" dirty="0" smtClean="0"/>
          </a:p>
          <a:p>
            <a:pPr lvl="1"/>
            <a:r>
              <a:rPr lang="en-US" sz="1600" b="1" dirty="0" err="1" smtClean="0"/>
              <a:t>Microcycle</a:t>
            </a:r>
            <a:endParaRPr lang="en-US" sz="1600" b="1" dirty="0" smtClean="0"/>
          </a:p>
          <a:p>
            <a:r>
              <a:rPr lang="en-US" sz="1800" dirty="0" smtClean="0"/>
              <a:t>The </a:t>
            </a:r>
            <a:r>
              <a:rPr lang="en-US" sz="1800" dirty="0"/>
              <a:t>training year will often have the three (3) phases of </a:t>
            </a:r>
            <a:r>
              <a:rPr lang="en-US" sz="1800" dirty="0" smtClean="0"/>
              <a:t>competition:</a:t>
            </a:r>
          </a:p>
          <a:p>
            <a:pPr lvl="1"/>
            <a:r>
              <a:rPr lang="en-US" sz="1600" b="1" dirty="0" smtClean="0"/>
              <a:t>Pre-season (Preparatory)</a:t>
            </a:r>
          </a:p>
          <a:p>
            <a:pPr lvl="1"/>
            <a:r>
              <a:rPr lang="en-US" sz="1600" b="1" dirty="0" smtClean="0"/>
              <a:t>In-season (Competitive)</a:t>
            </a:r>
          </a:p>
          <a:p>
            <a:pPr lvl="1"/>
            <a:r>
              <a:rPr lang="en-US" sz="1600" b="1" dirty="0" smtClean="0"/>
              <a:t>Off-season (Transition)</a:t>
            </a:r>
            <a:endParaRPr lang="en-US" sz="1600" b="1" dirty="0"/>
          </a:p>
          <a:p>
            <a:r>
              <a:rPr lang="en-US" sz="1800" dirty="0" smtClean="0"/>
              <a:t>The development </a:t>
            </a:r>
            <a:r>
              <a:rPr lang="en-US" sz="1800" dirty="0"/>
              <a:t>of a year long training program will </a:t>
            </a:r>
            <a:r>
              <a:rPr lang="en-US" sz="1800" dirty="0" err="1"/>
              <a:t>utilise</a:t>
            </a:r>
            <a:r>
              <a:rPr lang="en-US" sz="1800" dirty="0"/>
              <a:t> the concepts of </a:t>
            </a:r>
            <a:r>
              <a:rPr lang="en-US" sz="1800" b="1" dirty="0"/>
              <a:t>peaking</a:t>
            </a:r>
            <a:r>
              <a:rPr lang="en-US" sz="1800" dirty="0"/>
              <a:t> and </a:t>
            </a:r>
            <a:r>
              <a:rPr lang="en-US" sz="1800" b="1" dirty="0"/>
              <a:t>tapering </a:t>
            </a:r>
            <a:r>
              <a:rPr lang="en-US" sz="1800" dirty="0"/>
              <a:t>to help ensure the athlete is performing their best when it is required. </a:t>
            </a:r>
            <a:endParaRPr lang="en-AU" sz="1800" dirty="0"/>
          </a:p>
        </p:txBody>
      </p:sp>
      <p:pic>
        <p:nvPicPr>
          <p:cNvPr id="4" name="Picture 3"/>
          <p:cNvPicPr>
            <a:picLocks noChangeAspect="1"/>
          </p:cNvPicPr>
          <p:nvPr/>
        </p:nvPicPr>
        <p:blipFill>
          <a:blip r:embed="rId2"/>
          <a:stretch>
            <a:fillRect/>
          </a:stretch>
        </p:blipFill>
        <p:spPr>
          <a:xfrm>
            <a:off x="7706350" y="3651524"/>
            <a:ext cx="4286282" cy="1987276"/>
          </a:xfrm>
          <a:prstGeom prst="rect">
            <a:avLst/>
          </a:prstGeom>
        </p:spPr>
      </p:pic>
    </p:spTree>
    <p:extLst>
      <p:ext uri="{BB962C8B-B14F-4D97-AF65-F5344CB8AC3E}">
        <p14:creationId xmlns:p14="http://schemas.microsoft.com/office/powerpoint/2010/main" val="124629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riodization Explain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1700" y="1219200"/>
            <a:ext cx="7848600" cy="4419600"/>
          </a:xfrm>
          <a:prstGeom prst="rect">
            <a:avLst/>
          </a:prstGeom>
        </p:spPr>
      </p:pic>
    </p:spTree>
    <p:extLst>
      <p:ext uri="{BB962C8B-B14F-4D97-AF65-F5344CB8AC3E}">
        <p14:creationId xmlns:p14="http://schemas.microsoft.com/office/powerpoint/2010/main" val="1672316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PHASES OF COMPETITION – PRE-SEASON</a:t>
            </a:r>
            <a:endParaRPr lang="en-AU" b="1" dirty="0"/>
          </a:p>
        </p:txBody>
      </p:sp>
      <p:sp>
        <p:nvSpPr>
          <p:cNvPr id="3" name="Content Placeholder 2"/>
          <p:cNvSpPr>
            <a:spLocks noGrp="1"/>
          </p:cNvSpPr>
          <p:nvPr>
            <p:ph idx="1"/>
          </p:nvPr>
        </p:nvSpPr>
        <p:spPr>
          <a:xfrm>
            <a:off x="157655" y="2044262"/>
            <a:ext cx="11908221" cy="4682359"/>
          </a:xfrm>
        </p:spPr>
        <p:txBody>
          <a:bodyPr>
            <a:normAutofit/>
          </a:bodyPr>
          <a:lstStyle/>
          <a:p>
            <a:r>
              <a:rPr lang="en-US" sz="1800" dirty="0" smtClean="0"/>
              <a:t>Also known as the</a:t>
            </a:r>
            <a:r>
              <a:rPr lang="en-US" sz="1800" dirty="0"/>
              <a:t> preparation </a:t>
            </a:r>
            <a:r>
              <a:rPr lang="en-US" sz="1800" dirty="0" smtClean="0"/>
              <a:t>phase - is </a:t>
            </a:r>
            <a:r>
              <a:rPr lang="en-US" sz="1800" dirty="0"/>
              <a:t>the period before competition where the trainer focuses on developing the basis or fundamentals required in the sport. </a:t>
            </a:r>
            <a:endParaRPr lang="en-US" sz="1800" dirty="0" smtClean="0"/>
          </a:p>
          <a:p>
            <a:r>
              <a:rPr lang="en-US" sz="1800" dirty="0" smtClean="0"/>
              <a:t>If </a:t>
            </a:r>
            <a:r>
              <a:rPr lang="en-US" sz="1800" dirty="0"/>
              <a:t>the pre-season phase is long enough (6-10 weeks) is will be broken into general and specific </a:t>
            </a:r>
            <a:r>
              <a:rPr lang="en-US" sz="1800" dirty="0" err="1"/>
              <a:t>mesocycles</a:t>
            </a:r>
            <a:r>
              <a:rPr lang="en-US" sz="1800" dirty="0" smtClean="0"/>
              <a:t>.</a:t>
            </a:r>
            <a:endParaRPr lang="en-US" sz="1800" dirty="0"/>
          </a:p>
          <a:p>
            <a:r>
              <a:rPr lang="en-US" sz="1800" dirty="0" smtClean="0"/>
              <a:t>General </a:t>
            </a:r>
            <a:r>
              <a:rPr lang="en-US" sz="1800" dirty="0" err="1" smtClean="0"/>
              <a:t>mesocycle</a:t>
            </a:r>
            <a:r>
              <a:rPr lang="en-US" sz="1800" dirty="0" smtClean="0"/>
              <a:t> - </a:t>
            </a:r>
            <a:r>
              <a:rPr lang="en-US" sz="1800" dirty="0"/>
              <a:t>training </a:t>
            </a:r>
            <a:r>
              <a:rPr lang="en-US" sz="1800" dirty="0" smtClean="0"/>
              <a:t>will </a:t>
            </a:r>
            <a:r>
              <a:rPr lang="en-US" sz="1800" dirty="0"/>
              <a:t>usually focus on general body fitness, including muscular strength, muscular endurance, cardiovascular endurance, and general body conditioning. </a:t>
            </a:r>
            <a:endParaRPr lang="en-US" sz="1800" dirty="0" smtClean="0"/>
          </a:p>
          <a:p>
            <a:r>
              <a:rPr lang="en-US" sz="1800" dirty="0" smtClean="0"/>
              <a:t>As </a:t>
            </a:r>
            <a:r>
              <a:rPr lang="en-US" sz="1800" dirty="0"/>
              <a:t>the program transitions into the specific phase of preparation, training begins to focus on more sport specific aspects of training. </a:t>
            </a:r>
            <a:endParaRPr lang="en-US" sz="1800" dirty="0" smtClean="0"/>
          </a:p>
          <a:p>
            <a:pPr lvl="1"/>
            <a:r>
              <a:rPr lang="en-US" sz="1600" dirty="0" smtClean="0"/>
              <a:t>This </a:t>
            </a:r>
            <a:r>
              <a:rPr lang="en-US" sz="1600" dirty="0"/>
              <a:t>will include the development of sport specific skills, such as power, speed, ball control, or </a:t>
            </a:r>
            <a:r>
              <a:rPr lang="en-US" sz="1600" dirty="0" err="1"/>
              <a:t>specialised</a:t>
            </a:r>
            <a:r>
              <a:rPr lang="en-US" sz="1600" dirty="0"/>
              <a:t> movements.</a:t>
            </a:r>
          </a:p>
          <a:p>
            <a:endParaRPr lang="en-AU" dirty="0"/>
          </a:p>
        </p:txBody>
      </p:sp>
      <p:pic>
        <p:nvPicPr>
          <p:cNvPr id="5" name="Picture 4"/>
          <p:cNvPicPr>
            <a:picLocks noChangeAspect="1"/>
          </p:cNvPicPr>
          <p:nvPr/>
        </p:nvPicPr>
        <p:blipFill>
          <a:blip r:embed="rId2"/>
          <a:stretch>
            <a:fillRect/>
          </a:stretch>
        </p:blipFill>
        <p:spPr>
          <a:xfrm>
            <a:off x="5239892" y="4531210"/>
            <a:ext cx="1743745" cy="2247961"/>
          </a:xfrm>
          <a:prstGeom prst="rect">
            <a:avLst/>
          </a:prstGeom>
        </p:spPr>
      </p:pic>
    </p:spTree>
    <p:extLst>
      <p:ext uri="{BB962C8B-B14F-4D97-AF65-F5344CB8AC3E}">
        <p14:creationId xmlns:p14="http://schemas.microsoft.com/office/powerpoint/2010/main" val="3663373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PHASES OF COMPETITION – IN-SEASON</a:t>
            </a:r>
            <a:endParaRPr lang="en-AU" b="1" dirty="0"/>
          </a:p>
        </p:txBody>
      </p:sp>
      <p:sp>
        <p:nvSpPr>
          <p:cNvPr id="3" name="Content Placeholder 2"/>
          <p:cNvSpPr>
            <a:spLocks noGrp="1"/>
          </p:cNvSpPr>
          <p:nvPr>
            <p:ph idx="1"/>
          </p:nvPr>
        </p:nvSpPr>
        <p:spPr>
          <a:xfrm>
            <a:off x="157655" y="2044262"/>
            <a:ext cx="11908221" cy="4682359"/>
          </a:xfrm>
        </p:spPr>
        <p:txBody>
          <a:bodyPr/>
          <a:lstStyle/>
          <a:p>
            <a:r>
              <a:rPr lang="en-US" dirty="0" smtClean="0"/>
              <a:t>In-season/competition </a:t>
            </a:r>
            <a:r>
              <a:rPr lang="en-US" dirty="0"/>
              <a:t>phase can be </a:t>
            </a:r>
            <a:r>
              <a:rPr lang="en-US" dirty="0" smtClean="0"/>
              <a:t>short or long - </a:t>
            </a:r>
            <a:r>
              <a:rPr lang="en-US" dirty="0"/>
              <a:t>depending on the type of sport. </a:t>
            </a:r>
            <a:endParaRPr lang="en-US" dirty="0" smtClean="0"/>
          </a:p>
          <a:p>
            <a:pPr lvl="1"/>
            <a:r>
              <a:rPr lang="en-US" dirty="0" smtClean="0"/>
              <a:t>For </a:t>
            </a:r>
            <a:r>
              <a:rPr lang="en-US" dirty="0" err="1" smtClean="0"/>
              <a:t>eg</a:t>
            </a:r>
            <a:r>
              <a:rPr lang="en-US" dirty="0" smtClean="0"/>
              <a:t> - Tennis </a:t>
            </a:r>
            <a:r>
              <a:rPr lang="en-US" dirty="0"/>
              <a:t>competition phase may only last 2-4 weeks during a </a:t>
            </a:r>
            <a:r>
              <a:rPr lang="en-US" dirty="0" smtClean="0"/>
              <a:t>tournament</a:t>
            </a:r>
          </a:p>
          <a:p>
            <a:pPr lvl="1"/>
            <a:r>
              <a:rPr lang="en-US" dirty="0" smtClean="0"/>
              <a:t>Netball </a:t>
            </a:r>
            <a:r>
              <a:rPr lang="en-US" dirty="0"/>
              <a:t>goes for six (6) </a:t>
            </a:r>
            <a:r>
              <a:rPr lang="en-US" dirty="0" smtClean="0"/>
              <a:t>months - during </a:t>
            </a:r>
            <a:r>
              <a:rPr lang="en-US" dirty="0"/>
              <a:t>this phase of competition, training shifts its focus to strategy and tactics, while still maintaining skill and sport specific fitness levels. </a:t>
            </a:r>
            <a:endParaRPr lang="en-US" dirty="0" smtClean="0"/>
          </a:p>
          <a:p>
            <a:pPr lvl="1"/>
            <a:r>
              <a:rPr lang="en-US" dirty="0" smtClean="0"/>
              <a:t>The </a:t>
            </a:r>
            <a:r>
              <a:rPr lang="en-US" dirty="0"/>
              <a:t>volume of training during competition often decreases, especially during competitions that have matches every 2-3 days such as a tennis tournament.</a:t>
            </a:r>
          </a:p>
          <a:p>
            <a:endParaRPr lang="en-AU" dirty="0"/>
          </a:p>
        </p:txBody>
      </p:sp>
      <p:pic>
        <p:nvPicPr>
          <p:cNvPr id="5" name="Picture 4"/>
          <p:cNvPicPr>
            <a:picLocks noChangeAspect="1"/>
          </p:cNvPicPr>
          <p:nvPr/>
        </p:nvPicPr>
        <p:blipFill>
          <a:blip r:embed="rId2"/>
          <a:stretch>
            <a:fillRect/>
          </a:stretch>
        </p:blipFill>
        <p:spPr>
          <a:xfrm>
            <a:off x="4062811" y="4147644"/>
            <a:ext cx="4323788" cy="2421321"/>
          </a:xfrm>
          <a:prstGeom prst="rect">
            <a:avLst/>
          </a:prstGeom>
        </p:spPr>
      </p:pic>
    </p:spTree>
    <p:extLst>
      <p:ext uri="{BB962C8B-B14F-4D97-AF65-F5344CB8AC3E}">
        <p14:creationId xmlns:p14="http://schemas.microsoft.com/office/powerpoint/2010/main" val="3405802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PHASES OF COMPETITION – OFF-SEASON</a:t>
            </a:r>
            <a:endParaRPr lang="en-AU" b="1" dirty="0"/>
          </a:p>
        </p:txBody>
      </p:sp>
      <p:sp>
        <p:nvSpPr>
          <p:cNvPr id="3" name="Content Placeholder 2"/>
          <p:cNvSpPr>
            <a:spLocks noGrp="1"/>
          </p:cNvSpPr>
          <p:nvPr>
            <p:ph idx="1"/>
          </p:nvPr>
        </p:nvSpPr>
        <p:spPr>
          <a:xfrm>
            <a:off x="157655" y="2044262"/>
            <a:ext cx="11908221" cy="4682359"/>
          </a:xfrm>
        </p:spPr>
        <p:txBody>
          <a:bodyPr/>
          <a:lstStyle/>
          <a:p>
            <a:r>
              <a:rPr lang="en-US" sz="2000" dirty="0" smtClean="0"/>
              <a:t>Off-season/transition </a:t>
            </a:r>
            <a:r>
              <a:rPr lang="en-US" sz="2000" dirty="0"/>
              <a:t>phase of competition immediately follows the </a:t>
            </a:r>
            <a:r>
              <a:rPr lang="en-US" sz="2000" dirty="0" smtClean="0"/>
              <a:t>competition and </a:t>
            </a:r>
            <a:r>
              <a:rPr lang="en-US" sz="2000" dirty="0"/>
              <a:t>focuses on relaxation and recovery. </a:t>
            </a:r>
            <a:endParaRPr lang="en-US" sz="2000" dirty="0" smtClean="0"/>
          </a:p>
          <a:p>
            <a:r>
              <a:rPr lang="en-US" sz="2000" dirty="0" smtClean="0"/>
              <a:t>Training </a:t>
            </a:r>
            <a:r>
              <a:rPr lang="en-US" sz="2000" dirty="0"/>
              <a:t>volume and intensity decrease, and may even become non-existent for a period of time. </a:t>
            </a:r>
            <a:endParaRPr lang="en-US" sz="2000" dirty="0" smtClean="0"/>
          </a:p>
          <a:p>
            <a:r>
              <a:rPr lang="en-US" sz="2000" dirty="0" smtClean="0"/>
              <a:t>Allows </a:t>
            </a:r>
            <a:r>
              <a:rPr lang="en-US" sz="2000" dirty="0"/>
              <a:t>the athlete to recover from the intensities of competition, before they once again begin to increase training volume and intensity in the pre-season.</a:t>
            </a:r>
          </a:p>
          <a:p>
            <a:r>
              <a:rPr lang="en-US" sz="2000" dirty="0"/>
              <a:t>These three (3) phases of competition are used by trainers and coaches in order to ensure the athlete is peaking at the correct time.</a:t>
            </a:r>
          </a:p>
          <a:p>
            <a:endParaRPr lang="en-AU" dirty="0"/>
          </a:p>
        </p:txBody>
      </p:sp>
      <p:pic>
        <p:nvPicPr>
          <p:cNvPr id="4" name="Picture 3"/>
          <p:cNvPicPr>
            <a:picLocks noChangeAspect="1"/>
          </p:cNvPicPr>
          <p:nvPr/>
        </p:nvPicPr>
        <p:blipFill>
          <a:blip r:embed="rId2"/>
          <a:stretch>
            <a:fillRect/>
          </a:stretch>
        </p:blipFill>
        <p:spPr>
          <a:xfrm>
            <a:off x="4214525" y="4474451"/>
            <a:ext cx="3848223" cy="2210128"/>
          </a:xfrm>
          <a:prstGeom prst="rect">
            <a:avLst/>
          </a:prstGeom>
        </p:spPr>
      </p:pic>
    </p:spTree>
    <p:extLst>
      <p:ext uri="{BB962C8B-B14F-4D97-AF65-F5344CB8AC3E}">
        <p14:creationId xmlns:p14="http://schemas.microsoft.com/office/powerpoint/2010/main" val="1261614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SUBPHASES - MACROCYCLE</a:t>
            </a:r>
            <a:endParaRPr lang="en-AU" b="1" dirty="0"/>
          </a:p>
        </p:txBody>
      </p:sp>
      <p:sp>
        <p:nvSpPr>
          <p:cNvPr id="3" name="Content Placeholder 2"/>
          <p:cNvSpPr>
            <a:spLocks noGrp="1"/>
          </p:cNvSpPr>
          <p:nvPr>
            <p:ph idx="1"/>
          </p:nvPr>
        </p:nvSpPr>
        <p:spPr>
          <a:xfrm>
            <a:off x="157655" y="2044262"/>
            <a:ext cx="11908221" cy="4682359"/>
          </a:xfrm>
        </p:spPr>
        <p:txBody>
          <a:bodyPr/>
          <a:lstStyle/>
          <a:p>
            <a:r>
              <a:rPr lang="en-US" b="1" dirty="0" smtClean="0"/>
              <a:t>Macrocycle - </a:t>
            </a:r>
            <a:r>
              <a:rPr lang="en-US" dirty="0" smtClean="0"/>
              <a:t>is </a:t>
            </a:r>
            <a:r>
              <a:rPr lang="en-US" dirty="0"/>
              <a:t>the larger training cycle and normally encompasses the whole year. </a:t>
            </a:r>
            <a:endParaRPr lang="en-US" dirty="0" smtClean="0"/>
          </a:p>
          <a:p>
            <a:r>
              <a:rPr lang="en-US" dirty="0" smtClean="0"/>
              <a:t>Can </a:t>
            </a:r>
            <a:r>
              <a:rPr lang="en-US" dirty="0"/>
              <a:t>be both larger or smaller than this, depending on the sport. </a:t>
            </a:r>
            <a:endParaRPr lang="en-US" dirty="0" smtClean="0"/>
          </a:p>
          <a:p>
            <a:pPr lvl="1"/>
            <a:r>
              <a:rPr lang="en-US" dirty="0" smtClean="0"/>
              <a:t>For </a:t>
            </a:r>
            <a:r>
              <a:rPr lang="en-US" dirty="0" err="1" smtClean="0"/>
              <a:t>eg</a:t>
            </a:r>
            <a:r>
              <a:rPr lang="en-US" dirty="0" smtClean="0"/>
              <a:t>, - An </a:t>
            </a:r>
            <a:r>
              <a:rPr lang="en-US" dirty="0"/>
              <a:t>athlete training to win the </a:t>
            </a:r>
            <a:r>
              <a:rPr lang="en-US" dirty="0" err="1"/>
              <a:t>olympics</a:t>
            </a:r>
            <a:r>
              <a:rPr lang="en-US" dirty="0"/>
              <a:t> will have a four (4) year macrocycle in order to qualify for and then peak during the </a:t>
            </a:r>
            <a:r>
              <a:rPr lang="en-US" dirty="0" err="1"/>
              <a:t>olympics</a:t>
            </a:r>
            <a:r>
              <a:rPr lang="en-US" dirty="0"/>
              <a:t>. </a:t>
            </a:r>
            <a:endParaRPr lang="en-US" dirty="0" smtClean="0"/>
          </a:p>
          <a:p>
            <a:pPr lvl="1"/>
            <a:r>
              <a:rPr lang="en-US" dirty="0" smtClean="0"/>
              <a:t>A football </a:t>
            </a:r>
            <a:r>
              <a:rPr lang="en-US" dirty="0"/>
              <a:t>player will focus on a single year </a:t>
            </a:r>
            <a:r>
              <a:rPr lang="en-US" dirty="0" err="1"/>
              <a:t>macrophase</a:t>
            </a:r>
            <a:r>
              <a:rPr lang="en-US" dirty="0"/>
              <a:t>. </a:t>
            </a:r>
            <a:endParaRPr lang="en-US" dirty="0" smtClean="0"/>
          </a:p>
          <a:p>
            <a:pPr lvl="1"/>
            <a:r>
              <a:rPr lang="en-US" dirty="0" smtClean="0"/>
              <a:t>Athletes </a:t>
            </a:r>
            <a:r>
              <a:rPr lang="en-US" dirty="0"/>
              <a:t>will often set macrocycle goals that they wish to achieve. </a:t>
            </a:r>
            <a:endParaRPr lang="en-US" dirty="0" smtClean="0"/>
          </a:p>
          <a:p>
            <a:endParaRPr lang="en-AU" dirty="0"/>
          </a:p>
        </p:txBody>
      </p:sp>
    </p:spTree>
    <p:extLst>
      <p:ext uri="{BB962C8B-B14F-4D97-AF65-F5344CB8AC3E}">
        <p14:creationId xmlns:p14="http://schemas.microsoft.com/office/powerpoint/2010/main" val="2295642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SUBPHASES - MESOCYCLE</a:t>
            </a:r>
            <a:endParaRPr lang="en-AU" b="1" dirty="0"/>
          </a:p>
        </p:txBody>
      </p:sp>
      <p:sp>
        <p:nvSpPr>
          <p:cNvPr id="3" name="Content Placeholder 2"/>
          <p:cNvSpPr>
            <a:spLocks noGrp="1"/>
          </p:cNvSpPr>
          <p:nvPr>
            <p:ph idx="1"/>
          </p:nvPr>
        </p:nvSpPr>
        <p:spPr>
          <a:xfrm>
            <a:off x="157655" y="2044262"/>
            <a:ext cx="11908221" cy="4682359"/>
          </a:xfrm>
        </p:spPr>
        <p:txBody>
          <a:bodyPr/>
          <a:lstStyle/>
          <a:p>
            <a:r>
              <a:rPr lang="en-US" b="1" dirty="0" err="1" smtClean="0"/>
              <a:t>Mesocycle</a:t>
            </a:r>
            <a:r>
              <a:rPr lang="en-US" b="1" dirty="0" smtClean="0"/>
              <a:t> – </a:t>
            </a:r>
            <a:r>
              <a:rPr lang="en-US" dirty="0" smtClean="0"/>
              <a:t>is</a:t>
            </a:r>
            <a:r>
              <a:rPr lang="en-US" b="1" dirty="0" smtClean="0"/>
              <a:t> </a:t>
            </a:r>
            <a:r>
              <a:rPr lang="en-US" dirty="0" smtClean="0"/>
              <a:t>a </a:t>
            </a:r>
            <a:r>
              <a:rPr lang="en-US" dirty="0"/>
              <a:t>smaller chunk of time and can consist of a few weeks or a few months. </a:t>
            </a:r>
            <a:endParaRPr lang="en-US" dirty="0" smtClean="0"/>
          </a:p>
          <a:p>
            <a:r>
              <a:rPr lang="en-US" dirty="0" smtClean="0"/>
              <a:t>Often </a:t>
            </a:r>
            <a:r>
              <a:rPr lang="en-US" dirty="0" err="1"/>
              <a:t>mesocycles</a:t>
            </a:r>
            <a:r>
              <a:rPr lang="en-US" dirty="0"/>
              <a:t> match up with the three (3) phases of competition (pre, in and off season). </a:t>
            </a:r>
            <a:endParaRPr lang="en-US" dirty="0" smtClean="0"/>
          </a:p>
          <a:p>
            <a:pPr lvl="1"/>
            <a:r>
              <a:rPr lang="en-US" dirty="0" smtClean="0"/>
              <a:t>For </a:t>
            </a:r>
            <a:r>
              <a:rPr lang="en-US" dirty="0" err="1" smtClean="0"/>
              <a:t>eg</a:t>
            </a:r>
            <a:r>
              <a:rPr lang="en-US" dirty="0" smtClean="0"/>
              <a:t>, </a:t>
            </a:r>
            <a:r>
              <a:rPr lang="en-US" dirty="0"/>
              <a:t>one </a:t>
            </a:r>
            <a:r>
              <a:rPr lang="en-US" dirty="0" err="1"/>
              <a:t>mesocycle</a:t>
            </a:r>
            <a:r>
              <a:rPr lang="en-US" dirty="0"/>
              <a:t> may be 4 weeks of general pre-season training. </a:t>
            </a:r>
            <a:endParaRPr lang="en-US" dirty="0" smtClean="0"/>
          </a:p>
          <a:p>
            <a:pPr lvl="1"/>
            <a:r>
              <a:rPr lang="en-US" dirty="0" err="1" smtClean="0"/>
              <a:t>Mesocycles</a:t>
            </a:r>
            <a:r>
              <a:rPr lang="en-US" dirty="0" smtClean="0"/>
              <a:t> </a:t>
            </a:r>
            <a:r>
              <a:rPr lang="en-US" dirty="0"/>
              <a:t>join together to create the macrocycle. </a:t>
            </a:r>
            <a:endParaRPr lang="en-US" dirty="0" smtClean="0"/>
          </a:p>
          <a:p>
            <a:pPr lvl="1"/>
            <a:r>
              <a:rPr lang="en-US" dirty="0" smtClean="0"/>
              <a:t>The </a:t>
            </a:r>
            <a:r>
              <a:rPr lang="en-US" dirty="0"/>
              <a:t>macrocycle goals are broken up into smaller goals that are to be achieved during each </a:t>
            </a:r>
            <a:r>
              <a:rPr lang="en-US" dirty="0" err="1"/>
              <a:t>mesocycle</a:t>
            </a:r>
            <a:r>
              <a:rPr lang="en-US" dirty="0"/>
              <a:t>.</a:t>
            </a:r>
          </a:p>
          <a:p>
            <a:endParaRPr lang="en-AU" dirty="0"/>
          </a:p>
        </p:txBody>
      </p:sp>
    </p:spTree>
    <p:extLst>
      <p:ext uri="{BB962C8B-B14F-4D97-AF65-F5344CB8AC3E}">
        <p14:creationId xmlns:p14="http://schemas.microsoft.com/office/powerpoint/2010/main" val="361836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753228"/>
            <a:ext cx="10136527" cy="1080938"/>
          </a:xfrm>
        </p:spPr>
        <p:txBody>
          <a:bodyPr/>
          <a:lstStyle/>
          <a:p>
            <a:pPr algn="ctr"/>
            <a:r>
              <a:rPr lang="en-AU" b="1" dirty="0" smtClean="0"/>
              <a:t>SUBPHASES - MICROCYCLE</a:t>
            </a:r>
            <a:endParaRPr lang="en-AU" b="1" dirty="0"/>
          </a:p>
        </p:txBody>
      </p:sp>
      <p:sp>
        <p:nvSpPr>
          <p:cNvPr id="3" name="Content Placeholder 2"/>
          <p:cNvSpPr>
            <a:spLocks noGrp="1"/>
          </p:cNvSpPr>
          <p:nvPr>
            <p:ph idx="1"/>
          </p:nvPr>
        </p:nvSpPr>
        <p:spPr>
          <a:xfrm>
            <a:off x="157655" y="2044262"/>
            <a:ext cx="11908221" cy="4682359"/>
          </a:xfrm>
        </p:spPr>
        <p:txBody>
          <a:bodyPr/>
          <a:lstStyle/>
          <a:p>
            <a:r>
              <a:rPr lang="en-US" b="1" dirty="0" err="1"/>
              <a:t>M</a:t>
            </a:r>
            <a:r>
              <a:rPr lang="en-US" b="1" dirty="0" err="1" smtClean="0"/>
              <a:t>icrocycle</a:t>
            </a:r>
            <a:r>
              <a:rPr lang="en-US" b="1" dirty="0" smtClean="0"/>
              <a:t> - </a:t>
            </a:r>
            <a:r>
              <a:rPr lang="en-US" dirty="0" smtClean="0"/>
              <a:t>is </a:t>
            </a:r>
            <a:r>
              <a:rPr lang="en-US" dirty="0"/>
              <a:t>smaller </a:t>
            </a:r>
            <a:r>
              <a:rPr lang="en-US" dirty="0" smtClean="0"/>
              <a:t>still - often </a:t>
            </a:r>
            <a:r>
              <a:rPr lang="en-US" dirty="0"/>
              <a:t>a single week of a training program. </a:t>
            </a:r>
            <a:endParaRPr lang="en-US" dirty="0" smtClean="0"/>
          </a:p>
          <a:p>
            <a:r>
              <a:rPr lang="en-US" dirty="0" smtClean="0"/>
              <a:t>Is </a:t>
            </a:r>
            <a:r>
              <a:rPr lang="en-US" dirty="0"/>
              <a:t>often used to focus on a singular aspect that adds together with other macrocycles in order to achieve </a:t>
            </a:r>
            <a:r>
              <a:rPr lang="en-US" dirty="0" err="1"/>
              <a:t>mesocycle</a:t>
            </a:r>
            <a:r>
              <a:rPr lang="en-US" dirty="0"/>
              <a:t> goals which accumulate to achieve the macrocycle goals. </a:t>
            </a:r>
          </a:p>
          <a:p>
            <a:r>
              <a:rPr lang="en-US" dirty="0" err="1"/>
              <a:t>Microcycle’s</a:t>
            </a:r>
            <a:r>
              <a:rPr lang="en-US" dirty="0"/>
              <a:t> are particularly important for weekly competitions as the athlete or team prepare for their next match. </a:t>
            </a:r>
            <a:endParaRPr lang="en-US" dirty="0" smtClean="0"/>
          </a:p>
          <a:p>
            <a:r>
              <a:rPr lang="en-US" dirty="0" err="1" smtClean="0"/>
              <a:t>Microcycle</a:t>
            </a:r>
            <a:r>
              <a:rPr lang="en-US" dirty="0" smtClean="0"/>
              <a:t> </a:t>
            </a:r>
            <a:r>
              <a:rPr lang="en-US" dirty="0"/>
              <a:t>that works as the building blocks to create the year long training program using </a:t>
            </a:r>
            <a:r>
              <a:rPr lang="en-US" dirty="0" err="1"/>
              <a:t>periodisation</a:t>
            </a:r>
            <a:r>
              <a:rPr lang="en-US" dirty="0"/>
              <a:t>.</a:t>
            </a:r>
          </a:p>
          <a:p>
            <a:endParaRPr lang="en-AU" dirty="0"/>
          </a:p>
        </p:txBody>
      </p:sp>
    </p:spTree>
    <p:extLst>
      <p:ext uri="{BB962C8B-B14F-4D97-AF65-F5344CB8AC3E}">
        <p14:creationId xmlns:p14="http://schemas.microsoft.com/office/powerpoint/2010/main" val="3796429534"/>
      </p:ext>
    </p:extLst>
  </p:cSld>
  <p:clrMapOvr>
    <a:masterClrMapping/>
  </p:clrMapOvr>
</p:sld>
</file>

<file path=ppt/theme/theme1.xml><?xml version="1.0" encoding="utf-8"?>
<a:theme xmlns:a="http://schemas.openxmlformats.org/drawingml/2006/main" name="Berli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1299</TotalTime>
  <Words>1149</Words>
  <Application>Microsoft Office PowerPoint</Application>
  <PresentationFormat>Widescreen</PresentationFormat>
  <Paragraphs>121</Paragraphs>
  <Slides>19</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Trebuchet MS</vt:lpstr>
      <vt:lpstr>Berlin</vt:lpstr>
      <vt:lpstr>Planning a Training Year (Periodisation)</vt:lpstr>
      <vt:lpstr>PLANNING A TRAINING YEAR (PERIODISATION)</vt:lpstr>
      <vt:lpstr>PowerPoint Presentation</vt:lpstr>
      <vt:lpstr>PHASES OF COMPETITION – PRE-SEASON</vt:lpstr>
      <vt:lpstr>PHASES OF COMPETITION – IN-SEASON</vt:lpstr>
      <vt:lpstr>PHASES OF COMPETITION – OFF-SEASON</vt:lpstr>
      <vt:lpstr>SUBPHASES - MACROCYCLE</vt:lpstr>
      <vt:lpstr>SUBPHASES - MESOCYCLE</vt:lpstr>
      <vt:lpstr>SUBPHASES - MICROCYCLE</vt:lpstr>
      <vt:lpstr>PowerPoint Presentation</vt:lpstr>
      <vt:lpstr>PEAKING</vt:lpstr>
      <vt:lpstr>PEAKING CONT…</vt:lpstr>
      <vt:lpstr>TAPERING</vt:lpstr>
      <vt:lpstr>SPORT SPECIFIC SUBPHASES</vt:lpstr>
      <vt:lpstr>SPORT SPECIFIC SUBPHASES CONT…</vt:lpstr>
      <vt:lpstr>DEVELOP AND JUSTIFY A PERIODISATION CHART</vt:lpstr>
      <vt:lpstr>PowerPoint Presentation</vt:lpstr>
      <vt:lpstr>DEVELOP AND JUSTIFY A PERIODISATION CHART – MICROCYCLE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 Training Year (Periodisation)</dc:title>
  <dc:creator>Microsoft Office User</dc:creator>
  <cp:lastModifiedBy>Lenovo</cp:lastModifiedBy>
  <cp:revision>15</cp:revision>
  <dcterms:created xsi:type="dcterms:W3CDTF">2016-07-19T09:01:09Z</dcterms:created>
  <dcterms:modified xsi:type="dcterms:W3CDTF">2018-06-18T21:49:49Z</dcterms:modified>
</cp:coreProperties>
</file>