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E7574-EE4B-4732-87AF-5225E46F45E4}" type="datetimeFigureOut">
              <a:rPr lang="en-US" altLang="en-US"/>
              <a:pPr>
                <a:defRPr/>
              </a:pPr>
              <a:t>3/3/2016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DBB05-275C-4385-B0B8-EFB421D4F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60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BE509-89F0-4A86-A694-C27FC8106E19}" type="datetimeFigureOut">
              <a:rPr lang="en-US" altLang="en-US"/>
              <a:pPr>
                <a:defRPr/>
              </a:pPr>
              <a:t>3/3/2016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97E9-5FFA-449C-9C7A-94508E78CD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2A4AF-2F93-4AD8-849A-67C0C9D858E8}" type="datetimeFigureOut">
              <a:rPr lang="en-US" altLang="en-US"/>
              <a:pPr>
                <a:defRPr/>
              </a:pPr>
              <a:t>3/3/2016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8BE11-0288-4C3A-BB82-90E5BFF14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376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5557-8BE2-4401-84B5-758F491C5DF0}" type="datetimeFigureOut">
              <a:rPr lang="en-US" altLang="en-US"/>
              <a:pPr>
                <a:defRPr/>
              </a:pPr>
              <a:t>3/3/2016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A4B55-3E35-4EA2-8570-E566BA9B84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84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81AE-3015-4680-8856-AA100DE93FFF}" type="datetimeFigureOut">
              <a:rPr lang="en-US" altLang="en-US"/>
              <a:pPr>
                <a:defRPr/>
              </a:pPr>
              <a:t>3/3/2016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DC5F-3196-435D-8413-33D1066EFA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022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63B1-2FB6-4DB5-93BA-D054AAD42503}" type="datetimeFigureOut">
              <a:rPr lang="en-US" altLang="en-US"/>
              <a:pPr>
                <a:defRPr/>
              </a:pPr>
              <a:t>3/3/2016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58CD-E15A-4B50-9980-E8477458AC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102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4A776-77A0-4328-A32B-B55A25517D13}" type="datetimeFigureOut">
              <a:rPr lang="en-US" altLang="en-US"/>
              <a:pPr>
                <a:defRPr/>
              </a:pPr>
              <a:t>3/3/2016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AA74-EEC6-40C9-9ED0-F2CB2823F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076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1BDDE-5CC2-4D2B-91AE-BAE3728638CF}" type="datetimeFigureOut">
              <a:rPr lang="en-US" altLang="en-US"/>
              <a:pPr>
                <a:defRPr/>
              </a:pPr>
              <a:t>3/3/2016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F4ADE-EA95-4DFB-AFF1-07D1533337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574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1A927-5D5C-4C51-BC56-7781020DC202}" type="datetimeFigureOut">
              <a:rPr lang="en-US" altLang="en-US"/>
              <a:pPr>
                <a:defRPr/>
              </a:pPr>
              <a:t>3/3/2016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E892-592D-4520-99A2-7D8079C59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830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F5C41-5F21-4AAB-BCE6-7C6E626291CC}" type="datetimeFigureOut">
              <a:rPr lang="en-US" altLang="en-US"/>
              <a:pPr>
                <a:defRPr/>
              </a:pPr>
              <a:t>3/3/2016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8EFF2-77BE-4732-8ECF-E818279A56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783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1A9A5-386E-4EEB-A424-C00A978F588E}" type="datetimeFigureOut">
              <a:rPr lang="en-US" altLang="en-US"/>
              <a:pPr>
                <a:defRPr/>
              </a:pPr>
              <a:t>3/3/2016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7A8B-9BD2-40FF-B0C9-5FDA43748E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11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8EA2B-C058-47E0-9F22-D689136A360F}" type="datetimeFigureOut">
              <a:rPr lang="en-US" altLang="en-US"/>
              <a:pPr>
                <a:defRPr/>
              </a:pPr>
              <a:t>3/3/2016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62385-23EC-4246-A257-D58EF54E9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551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8A6FA-414E-4FB2-80E6-245488B642AD}" type="datetimeFigureOut">
              <a:rPr lang="en-US" altLang="en-US"/>
              <a:pPr>
                <a:defRPr/>
              </a:pPr>
              <a:t>3/3/2016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30992-3ED7-4857-B462-0979CFC446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664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B6809-F7B4-4ED8-A94E-6812084C2961}" type="datetimeFigureOut">
              <a:rPr lang="en-US" altLang="en-US"/>
              <a:pPr>
                <a:defRPr/>
              </a:pPr>
              <a:t>3/3/2016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5ECD3-75A3-489A-A3D5-507F5CD242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723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52683-C496-4D8B-9B5C-44B631CD73BF}" type="datetimeFigureOut">
              <a:rPr lang="en-US" altLang="en-US"/>
              <a:pPr>
                <a:defRPr/>
              </a:pPr>
              <a:t>3/3/2016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BEE4A-82A1-44FC-B846-760748E981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48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2469E-4A78-44B9-9A22-FC7D509C0180}" type="datetimeFigureOut">
              <a:rPr lang="en-US" altLang="en-US"/>
              <a:pPr>
                <a:defRPr/>
              </a:pPr>
              <a:t>3/3/2016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5089A-DEE7-4839-AAC2-4B3655EE4A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8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B542-E5FE-4630-B862-7A1DE39999C5}" type="datetimeFigureOut">
              <a:rPr lang="en-US" altLang="en-US"/>
              <a:pPr>
                <a:defRPr/>
              </a:pPr>
              <a:t>3/3/2016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B017-F7F2-4BA2-9AD0-9AF4F213D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01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F8193-B50C-40E3-86F7-06CCF56B52F6}" type="datetimeFigureOut">
              <a:rPr lang="en-US" altLang="en-US"/>
              <a:pPr>
                <a:defRPr/>
              </a:pPr>
              <a:t>3/3/2016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9C49-22FC-42CB-A601-067E8372DF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49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18A44-9493-4801-AC6D-F2B2F25999D1}" type="datetimeFigureOut">
              <a:rPr lang="en-US" altLang="en-US"/>
              <a:pPr>
                <a:defRPr/>
              </a:pPr>
              <a:t>3/3/2016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DB61B-5677-4424-9D72-77AE60D24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44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45A7C-8168-4EC6-86B1-2F05091AF89F}" type="datetimeFigureOut">
              <a:rPr lang="en-US" altLang="en-US"/>
              <a:pPr>
                <a:defRPr/>
              </a:pPr>
              <a:t>3/3/2016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0B5C-2DF5-480E-A069-79D8E1C84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25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7CA6E-7188-486D-A65D-618EDEE51752}" type="datetimeFigureOut">
              <a:rPr lang="en-US" altLang="en-US"/>
              <a:pPr>
                <a:defRPr/>
              </a:pPr>
              <a:t>3/3/2016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7C82C-FC56-410B-B5C6-282701250B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46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0741-81F4-48CF-B18F-7351B5431752}" type="datetimeFigureOut">
              <a:rPr lang="en-US" altLang="en-US"/>
              <a:pPr>
                <a:defRPr/>
              </a:pPr>
              <a:t>3/3/2016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279AE-F641-44D5-8643-997D329B8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46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1439E12-BEF8-4D86-B820-0EC0BB80FAFC}" type="datetimeFigureOut">
              <a:rPr lang="en-US" alt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3/3/2016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90F0C82-BECE-4924-B862-C12AEB86FB44}" type="slidenum">
              <a:rPr lang="en-US" alt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884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3B7C8E5-B8EF-4D4D-8841-C39589BD600A}" type="datetimeFigureOut">
              <a:rPr lang="en-US" alt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3/3/2016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2401B3D-48D1-462C-97E1-AB53FB7663AE}" type="slidenum">
              <a:rPr lang="en-US" altLang="en-US" smtClean="0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770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0038" y="-128639"/>
            <a:ext cx="70497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Principles of Training</a:t>
            </a:r>
          </a:p>
        </p:txBody>
      </p:sp>
      <p:sp>
        <p:nvSpPr>
          <p:cNvPr id="32771" name="Content Placeholder 5"/>
          <p:cNvSpPr txBox="1">
            <a:spLocks/>
          </p:cNvSpPr>
          <p:nvPr/>
        </p:nvSpPr>
        <p:spPr bwMode="auto">
          <a:xfrm>
            <a:off x="1817688" y="484189"/>
            <a:ext cx="8648700" cy="590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2" eaLnBrk="1" hangingPunct="1">
              <a:spcBef>
                <a:spcPct val="0"/>
              </a:spcBef>
            </a:pPr>
            <a:endParaRPr lang="en-AU" altLang="en-US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AU" altLang="en-US" sz="2400"/>
          </a:p>
          <a:p>
            <a:pPr>
              <a:buFont typeface="Arial" panose="020B0604020202020204" pitchFamily="34" charset="0"/>
              <a:buNone/>
            </a:pPr>
            <a:endParaRPr lang="en-AU" altLang="en-US" sz="2400"/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2000250" y="517526"/>
            <a:ext cx="823753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400"/>
              <a:t>In order for a training program to be effective, a coach needs to consider the principles of training.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400"/>
              <a:t>The objective of training is to improve performance, and the body needs to respond to physical, psychological and environmental stressors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400">
                <a:solidFill>
                  <a:srgbClr val="FF0000"/>
                </a:solidFill>
              </a:rPr>
              <a:t>Definitions you need: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400" b="1">
                <a:solidFill>
                  <a:srgbClr val="FF0000"/>
                </a:solidFill>
              </a:rPr>
              <a:t>Maximal effort </a:t>
            </a:r>
            <a:r>
              <a:rPr lang="en-AU" altLang="en-US" sz="2400">
                <a:solidFill>
                  <a:srgbClr val="000000"/>
                </a:solidFill>
              </a:rPr>
              <a:t>- exercise at the highest intensity possible. This can only be sustained for a short period of time (sprinting)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400" b="1">
                <a:solidFill>
                  <a:srgbClr val="FF0000"/>
                </a:solidFill>
              </a:rPr>
              <a:t>Sub Maximal effort </a:t>
            </a:r>
            <a:r>
              <a:rPr lang="en-AU" altLang="en-US" sz="2400">
                <a:solidFill>
                  <a:srgbClr val="000000"/>
                </a:solidFill>
              </a:rPr>
              <a:t>- exercise at a rate less than maximal intensity which can be maintained for longer (jogging)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400">
                <a:solidFill>
                  <a:srgbClr val="000000"/>
                </a:solidFill>
              </a:rPr>
              <a:t>Most fitness tests use the sub maximal test.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327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4" y="4683125"/>
            <a:ext cx="27654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6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0038" y="-128639"/>
            <a:ext cx="70497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Application of training principles</a:t>
            </a:r>
          </a:p>
        </p:txBody>
      </p:sp>
      <p:sp>
        <p:nvSpPr>
          <p:cNvPr id="41987" name="Content Placeholder 5"/>
          <p:cNvSpPr txBox="1">
            <a:spLocks/>
          </p:cNvSpPr>
          <p:nvPr/>
        </p:nvSpPr>
        <p:spPr bwMode="auto">
          <a:xfrm>
            <a:off x="1817688" y="484189"/>
            <a:ext cx="8648700" cy="590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2" eaLnBrk="1" hangingPunct="1">
              <a:spcBef>
                <a:spcPct val="0"/>
              </a:spcBef>
            </a:pPr>
            <a:endParaRPr lang="en-AU" altLang="en-US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AU" altLang="en-US" sz="2400"/>
          </a:p>
          <a:p>
            <a:pPr>
              <a:buFont typeface="Arial" panose="020B0604020202020204" pitchFamily="34" charset="0"/>
              <a:buNone/>
            </a:pPr>
            <a:endParaRPr lang="en-AU" altLang="en-US" sz="2400"/>
          </a:p>
        </p:txBody>
      </p:sp>
      <p:sp>
        <p:nvSpPr>
          <p:cNvPr id="41988" name="TextBox 1"/>
          <p:cNvSpPr txBox="1">
            <a:spLocks noChangeArrowheads="1"/>
          </p:cNvSpPr>
          <p:nvPr/>
        </p:nvSpPr>
        <p:spPr bwMode="auto">
          <a:xfrm>
            <a:off x="2000250" y="517526"/>
            <a:ext cx="823753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2400">
                <a:solidFill>
                  <a:srgbClr val="FF0000"/>
                </a:solidFill>
              </a:rPr>
              <a:t>Anaerobically</a:t>
            </a:r>
            <a:r>
              <a:rPr lang="en-AU" altLang="en-US" sz="2400"/>
              <a:t> - training needs to be near max intensity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2400"/>
              <a:t>Short duration, but frequent sessions (maybe 4 per wk)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2400"/>
              <a:t>To overload anaerobic system, increase length of sprints or more reps of sprints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2400"/>
              <a:t>Intensity determined by HR, pace or lactate threshold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AU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AU" altLang="en-US" sz="2400">
                <a:solidFill>
                  <a:srgbClr val="FF0000"/>
                </a:solidFill>
              </a:rPr>
              <a:t>Aerobic</a:t>
            </a:r>
            <a:r>
              <a:rPr lang="en-AU" altLang="en-US" sz="2400"/>
              <a:t> – basically opposite to above but: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2400"/>
              <a:t>Lower intensity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2400"/>
              <a:t>Long duration , fewer sessions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2400"/>
              <a:t>Overload achieved by increasing distance or lowering time to complete set distance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AU" altLang="en-US" sz="2400"/>
          </a:p>
          <a:p>
            <a:pPr>
              <a:spcBef>
                <a:spcPct val="0"/>
              </a:spcBef>
            </a:pPr>
            <a:r>
              <a:rPr lang="en-AU" altLang="en-US" sz="2400">
                <a:solidFill>
                  <a:srgbClr val="FF0000"/>
                </a:solidFill>
              </a:rPr>
              <a:t>Strength</a:t>
            </a:r>
            <a:r>
              <a:rPr lang="en-AU" altLang="en-US" sz="2400"/>
              <a:t> - should be specific to the predominant energy system and for the muscles and movements used.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2400"/>
              <a:t>Gains in strength should follow progressive overload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0634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0038" y="-128639"/>
            <a:ext cx="70497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Application of training principles</a:t>
            </a:r>
          </a:p>
        </p:txBody>
      </p:sp>
      <p:sp>
        <p:nvSpPr>
          <p:cNvPr id="43011" name="Content Placeholder 5"/>
          <p:cNvSpPr txBox="1">
            <a:spLocks/>
          </p:cNvSpPr>
          <p:nvPr/>
        </p:nvSpPr>
        <p:spPr bwMode="auto">
          <a:xfrm>
            <a:off x="1817688" y="484189"/>
            <a:ext cx="8648700" cy="590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2" eaLnBrk="1" hangingPunct="1">
              <a:spcBef>
                <a:spcPct val="0"/>
              </a:spcBef>
            </a:pPr>
            <a:endParaRPr lang="en-AU" altLang="en-US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AU" altLang="en-US" sz="2400"/>
          </a:p>
          <a:p>
            <a:pPr>
              <a:buFont typeface="Arial" panose="020B0604020202020204" pitchFamily="34" charset="0"/>
              <a:buNone/>
            </a:pPr>
            <a:endParaRPr lang="en-AU" altLang="en-US" sz="2400"/>
          </a:p>
        </p:txBody>
      </p:sp>
      <p:sp>
        <p:nvSpPr>
          <p:cNvPr id="43012" name="TextBox 1"/>
          <p:cNvSpPr txBox="1">
            <a:spLocks noChangeArrowheads="1"/>
          </p:cNvSpPr>
          <p:nvPr/>
        </p:nvSpPr>
        <p:spPr bwMode="auto">
          <a:xfrm>
            <a:off x="2000250" y="517526"/>
            <a:ext cx="8237538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3600">
                <a:solidFill>
                  <a:srgbClr val="FF0000"/>
                </a:solidFill>
              </a:rPr>
              <a:t>Activity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AU" altLang="en-US" sz="3600"/>
              <a:t>Explain each principle in your own words and give an example of how they can be applied to a training program for a sport of your choice.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3013" name="Picture 1" descr="rbs1_7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4" y="3021013"/>
            <a:ext cx="2625725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0038" y="-128639"/>
            <a:ext cx="70497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Principles of Training</a:t>
            </a:r>
          </a:p>
        </p:txBody>
      </p:sp>
      <p:sp>
        <p:nvSpPr>
          <p:cNvPr id="33795" name="Content Placeholder 5"/>
          <p:cNvSpPr txBox="1">
            <a:spLocks/>
          </p:cNvSpPr>
          <p:nvPr/>
        </p:nvSpPr>
        <p:spPr bwMode="auto">
          <a:xfrm>
            <a:off x="1817688" y="484189"/>
            <a:ext cx="8648700" cy="590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2" eaLnBrk="1" hangingPunct="1">
              <a:spcBef>
                <a:spcPct val="0"/>
              </a:spcBef>
            </a:pPr>
            <a:endParaRPr lang="en-AU" altLang="en-US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AU" altLang="en-US" sz="2400"/>
          </a:p>
          <a:p>
            <a:pPr>
              <a:buFont typeface="Arial" panose="020B0604020202020204" pitchFamily="34" charset="0"/>
              <a:buNone/>
            </a:pPr>
            <a:endParaRPr lang="en-AU" altLang="en-US" sz="2400"/>
          </a:p>
        </p:txBody>
      </p:sp>
      <p:sp>
        <p:nvSpPr>
          <p:cNvPr id="8" name="Oval 7"/>
          <p:cNvSpPr/>
          <p:nvPr/>
        </p:nvSpPr>
        <p:spPr>
          <a:xfrm>
            <a:off x="4953001" y="3214689"/>
            <a:ext cx="1571625" cy="1500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5024438" y="3571876"/>
            <a:ext cx="142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Principles of Training</a:t>
            </a:r>
          </a:p>
        </p:txBody>
      </p:sp>
      <p:sp>
        <p:nvSpPr>
          <p:cNvPr id="10" name="Oval 9"/>
          <p:cNvSpPr/>
          <p:nvPr/>
        </p:nvSpPr>
        <p:spPr>
          <a:xfrm>
            <a:off x="7631114" y="1519238"/>
            <a:ext cx="2357437" cy="2500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7596188" y="4143376"/>
            <a:ext cx="2214562" cy="2214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5095875" y="571500"/>
            <a:ext cx="2571750" cy="2643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2309813" y="1071564"/>
            <a:ext cx="2214562" cy="2428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4524375" y="4857750"/>
            <a:ext cx="2928938" cy="2000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1809751" y="3929064"/>
            <a:ext cx="2500313" cy="2714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33804" name="TextBox 13"/>
          <p:cNvSpPr txBox="1">
            <a:spLocks noChangeArrowheads="1"/>
          </p:cNvSpPr>
          <p:nvPr/>
        </p:nvSpPr>
        <p:spPr bwMode="auto">
          <a:xfrm>
            <a:off x="5238751" y="869950"/>
            <a:ext cx="2214563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300" u="sng">
                <a:solidFill>
                  <a:schemeClr val="bg1"/>
                </a:solidFill>
                <a:latin typeface="Arial" panose="020B0604020202020204" pitchFamily="34" charset="0"/>
              </a:rPr>
              <a:t>Progressive Overload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300">
                <a:solidFill>
                  <a:schemeClr val="bg1"/>
                </a:solidFill>
                <a:latin typeface="Arial" panose="020B0604020202020204" pitchFamily="34" charset="0"/>
              </a:rPr>
              <a:t>The principle of progressive overload implies that a training effect is produced when the system or tissue is worked at a greater level that it is normally accustomed to working</a:t>
            </a:r>
            <a:endParaRPr lang="en-AU" altLang="en-US" sz="1300" u="sng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1800" u="sng">
              <a:latin typeface="Arial" panose="020B0604020202020204" pitchFamily="34" charset="0"/>
            </a:endParaRPr>
          </a:p>
        </p:txBody>
      </p:sp>
      <p:sp>
        <p:nvSpPr>
          <p:cNvPr id="33805" name="TextBox 14"/>
          <p:cNvSpPr txBox="1">
            <a:spLocks noChangeArrowheads="1"/>
          </p:cNvSpPr>
          <p:nvPr/>
        </p:nvSpPr>
        <p:spPr bwMode="auto">
          <a:xfrm>
            <a:off x="2667000" y="1214438"/>
            <a:ext cx="15001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u="sng">
                <a:solidFill>
                  <a:schemeClr val="bg1"/>
                </a:solidFill>
                <a:latin typeface="Arial" panose="020B0604020202020204" pitchFamily="34" charset="0"/>
              </a:rPr>
              <a:t>Reversibility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800">
                <a:solidFill>
                  <a:schemeClr val="bg1"/>
                </a:solidFill>
                <a:latin typeface="Arial" panose="020B0604020202020204" pitchFamily="34" charset="0"/>
              </a:rPr>
              <a:t>Principal of training states that the effects of training are reversible</a:t>
            </a:r>
          </a:p>
        </p:txBody>
      </p:sp>
      <p:sp>
        <p:nvSpPr>
          <p:cNvPr id="33806" name="TextBox 15"/>
          <p:cNvSpPr txBox="1">
            <a:spLocks noChangeArrowheads="1"/>
          </p:cNvSpPr>
          <p:nvPr/>
        </p:nvSpPr>
        <p:spPr bwMode="auto">
          <a:xfrm>
            <a:off x="7615239" y="1908175"/>
            <a:ext cx="23574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200" u="sng">
                <a:solidFill>
                  <a:schemeClr val="bg1"/>
                </a:solidFill>
                <a:latin typeface="Arial" panose="020B0604020202020204" pitchFamily="34" charset="0"/>
              </a:rPr>
              <a:t>Warm up &amp; Cool down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200">
                <a:solidFill>
                  <a:schemeClr val="bg1"/>
                </a:solidFill>
                <a:latin typeface="Arial" panose="020B0604020202020204" pitchFamily="34" charset="0"/>
              </a:rPr>
              <a:t>Warming up and cooling down are important components of all training and performance sessions. The warm up aims to prepare the body in readiness for the activity</a:t>
            </a:r>
            <a:endParaRPr lang="en-AU" altLang="en-US" sz="1200" u="sng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807" name="TextBox 16"/>
          <p:cNvSpPr txBox="1">
            <a:spLocks noChangeArrowheads="1"/>
          </p:cNvSpPr>
          <p:nvPr/>
        </p:nvSpPr>
        <p:spPr bwMode="auto">
          <a:xfrm>
            <a:off x="7739063" y="4321175"/>
            <a:ext cx="1890712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300" u="sng">
                <a:solidFill>
                  <a:schemeClr val="bg1"/>
                </a:solidFill>
                <a:latin typeface="Arial" panose="020B0604020202020204" pitchFamily="34" charset="0"/>
              </a:rPr>
              <a:t>Variety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300">
                <a:solidFill>
                  <a:schemeClr val="bg1"/>
                </a:solidFill>
                <a:latin typeface="Arial" panose="020B0604020202020204" pitchFamily="34" charset="0"/>
              </a:rPr>
              <a:t>The principle of variety states that athletes need to be challenged by not only the activity but also by the implementation of the activities </a:t>
            </a:r>
            <a:endParaRPr lang="en-AU" altLang="en-US" sz="1300" u="sng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808" name="TextBox 17"/>
          <p:cNvSpPr txBox="1">
            <a:spLocks noChangeArrowheads="1"/>
          </p:cNvSpPr>
          <p:nvPr/>
        </p:nvSpPr>
        <p:spPr bwMode="auto">
          <a:xfrm>
            <a:off x="1952626" y="4283076"/>
            <a:ext cx="221456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400" u="sng">
                <a:solidFill>
                  <a:schemeClr val="bg1"/>
                </a:solidFill>
                <a:latin typeface="Arial" panose="020B0604020202020204" pitchFamily="34" charset="0"/>
              </a:rPr>
              <a:t>Training Threshold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400">
                <a:solidFill>
                  <a:schemeClr val="bg1"/>
                </a:solidFill>
                <a:latin typeface="Arial" panose="020B0604020202020204" pitchFamily="34" charset="0"/>
              </a:rPr>
              <a:t>The principle of training thresholds relates to levels of exercise intensity that are sufficient to produce a training effect.</a:t>
            </a:r>
            <a:endParaRPr lang="en-AU" altLang="en-US" sz="1400" u="sng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>
              <a:latin typeface="Arial" panose="020B0604020202020204" pitchFamily="34" charset="0"/>
            </a:endParaRPr>
          </a:p>
        </p:txBody>
      </p:sp>
      <p:sp>
        <p:nvSpPr>
          <p:cNvPr id="33809" name="TextBox 7"/>
          <p:cNvSpPr txBox="1">
            <a:spLocks noChangeArrowheads="1"/>
          </p:cNvSpPr>
          <p:nvPr/>
        </p:nvSpPr>
        <p:spPr bwMode="auto">
          <a:xfrm>
            <a:off x="5238751" y="4857751"/>
            <a:ext cx="1357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u="sng">
                <a:solidFill>
                  <a:schemeClr val="bg1"/>
                </a:solidFill>
                <a:latin typeface="Arial" panose="020B0604020202020204" pitchFamily="34" charset="0"/>
              </a:rPr>
              <a:t>Specificity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 u="sng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5453063" y="2928938"/>
            <a:ext cx="500062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6310314" y="3214689"/>
            <a:ext cx="1500187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10314" y="4214814"/>
            <a:ext cx="1500187" cy="642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4"/>
          </p:cNvCxnSpPr>
          <p:nvPr/>
        </p:nvCxnSpPr>
        <p:spPr>
          <a:xfrm>
            <a:off x="5738813" y="4714875"/>
            <a:ext cx="0" cy="401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52876" y="4143376"/>
            <a:ext cx="1071563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38563" y="3000376"/>
            <a:ext cx="142875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4452938" y="5357814"/>
            <a:ext cx="3071812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1500">
                <a:solidFill>
                  <a:schemeClr val="bg1"/>
                </a:solidFill>
              </a:rPr>
              <a:t>The principle of specificity implies that the greatest gains are made when activity in the training program replicates the movements in the game or activity. </a:t>
            </a:r>
          </a:p>
        </p:txBody>
      </p:sp>
    </p:spTree>
    <p:extLst>
      <p:ext uri="{BB962C8B-B14F-4D97-AF65-F5344CB8AC3E}">
        <p14:creationId xmlns:p14="http://schemas.microsoft.com/office/powerpoint/2010/main" val="11695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0038" y="-128639"/>
            <a:ext cx="70497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Specificity</a:t>
            </a:r>
          </a:p>
        </p:txBody>
      </p:sp>
      <p:sp>
        <p:nvSpPr>
          <p:cNvPr id="34819" name="Content Placeholder 5"/>
          <p:cNvSpPr txBox="1">
            <a:spLocks/>
          </p:cNvSpPr>
          <p:nvPr/>
        </p:nvSpPr>
        <p:spPr bwMode="auto">
          <a:xfrm>
            <a:off x="1817688" y="484189"/>
            <a:ext cx="8648700" cy="590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2" eaLnBrk="1" hangingPunct="1">
              <a:spcBef>
                <a:spcPct val="0"/>
              </a:spcBef>
            </a:pPr>
            <a:endParaRPr lang="en-AU" altLang="en-US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AU" altLang="en-US" sz="2400"/>
          </a:p>
          <a:p>
            <a:pPr>
              <a:buFont typeface="Arial" panose="020B0604020202020204" pitchFamily="34" charset="0"/>
              <a:buNone/>
            </a:pPr>
            <a:endParaRPr lang="en-AU" altLang="en-US" sz="2400"/>
          </a:p>
        </p:txBody>
      </p:sp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2000250" y="517526"/>
            <a:ext cx="8237538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001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/>
              <a:t>This principle states that the training activity should be specific to the:</a:t>
            </a:r>
          </a:p>
          <a:p>
            <a:pPr lvl="2" eaLnBrk="1" hangingPunct="1">
              <a:spcBef>
                <a:spcPct val="0"/>
              </a:spcBef>
            </a:pPr>
            <a:r>
              <a:rPr lang="en-AU" altLang="en-US" sz="1800"/>
              <a:t>Task requirements</a:t>
            </a:r>
          </a:p>
          <a:p>
            <a:pPr lvl="2" eaLnBrk="1" hangingPunct="1">
              <a:spcBef>
                <a:spcPct val="0"/>
              </a:spcBef>
            </a:pPr>
            <a:r>
              <a:rPr lang="en-AU" altLang="en-US" sz="1800"/>
              <a:t>Energy systems</a:t>
            </a:r>
          </a:p>
          <a:p>
            <a:pPr lvl="2" eaLnBrk="1" hangingPunct="1">
              <a:spcBef>
                <a:spcPct val="0"/>
              </a:spcBef>
            </a:pPr>
            <a:r>
              <a:rPr lang="en-AU" altLang="en-US" sz="1800"/>
              <a:t>Muscle groups</a:t>
            </a:r>
          </a:p>
          <a:p>
            <a:pPr lvl="2" eaLnBrk="1" hangingPunct="1">
              <a:spcBef>
                <a:spcPct val="0"/>
              </a:spcBef>
            </a:pPr>
            <a:r>
              <a:rPr lang="en-AU" altLang="en-US" sz="1800"/>
              <a:t>Components of fitness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/>
              <a:t>For example, a marathon runner needs to develop </a:t>
            </a:r>
          </a:p>
          <a:p>
            <a:pPr lvl="2" eaLnBrk="1" hangingPunct="1">
              <a:spcBef>
                <a:spcPct val="0"/>
              </a:spcBef>
            </a:pPr>
            <a:r>
              <a:rPr lang="en-AU" altLang="en-US" sz="1800"/>
              <a:t>Running styles/actions</a:t>
            </a:r>
          </a:p>
          <a:p>
            <a:pPr lvl="2" eaLnBrk="1" hangingPunct="1">
              <a:spcBef>
                <a:spcPct val="0"/>
              </a:spcBef>
            </a:pPr>
            <a:r>
              <a:rPr lang="en-AU" altLang="en-US" sz="1800"/>
              <a:t>Aerobic energy system</a:t>
            </a:r>
          </a:p>
          <a:p>
            <a:pPr lvl="2" eaLnBrk="1" hangingPunct="1">
              <a:spcBef>
                <a:spcPct val="0"/>
              </a:spcBef>
            </a:pPr>
            <a:r>
              <a:rPr lang="en-AU" altLang="en-US" sz="1800"/>
              <a:t>Predominately leg muscles (not shoulders)</a:t>
            </a:r>
          </a:p>
          <a:p>
            <a:pPr lvl="2" eaLnBrk="1" hangingPunct="1">
              <a:spcBef>
                <a:spcPct val="0"/>
              </a:spcBef>
            </a:pPr>
            <a:r>
              <a:rPr lang="en-AU" altLang="en-US" sz="1800"/>
              <a:t>Train for endurance – not power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/>
              <a:t>There is a place for </a:t>
            </a:r>
            <a:r>
              <a:rPr lang="en-AU" altLang="en-US" sz="1800">
                <a:solidFill>
                  <a:srgbClr val="FF0000"/>
                </a:solidFill>
              </a:rPr>
              <a:t>cross training</a:t>
            </a:r>
            <a:r>
              <a:rPr lang="en-AU" altLang="en-US" sz="1800"/>
              <a:t>, ie training that is not always specific to the activity. This aids with motivation, helping aerobic fitness, recovering from injury, assist muscle balance. E.g. Cricketers might warm up with a game of soccer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240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</a:pPr>
            <a:endParaRPr lang="en-AU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3482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6" y="876300"/>
            <a:ext cx="176212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4416425"/>
            <a:ext cx="389413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9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0038" y="-128639"/>
            <a:ext cx="70497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A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S PGothic" panose="020B0600070205080204" pitchFamily="34" charset="-128"/>
              </a:rPr>
              <a:t>Progressive Overload</a:t>
            </a:r>
          </a:p>
        </p:txBody>
      </p:sp>
      <p:sp>
        <p:nvSpPr>
          <p:cNvPr id="35843" name="Content Placeholder 5"/>
          <p:cNvSpPr txBox="1">
            <a:spLocks/>
          </p:cNvSpPr>
          <p:nvPr/>
        </p:nvSpPr>
        <p:spPr bwMode="auto">
          <a:xfrm>
            <a:off x="1817688" y="484189"/>
            <a:ext cx="8648700" cy="590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2" defTabSz="457200" fontAlgn="base">
              <a:spcBef>
                <a:spcPct val="0"/>
              </a:spcBef>
              <a:spcAft>
                <a:spcPct val="0"/>
              </a:spcAft>
            </a:pPr>
            <a:endParaRPr lang="en-AU" altLang="en-US">
              <a:solidFill>
                <a:srgbClr val="FFFF00"/>
              </a:solidFill>
            </a:endParaRPr>
          </a:p>
          <a:p>
            <a:pPr defTabSz="457200" eaLnBrk="0" fontAlgn="base" hangingPunct="0">
              <a:spcAft>
                <a:spcPct val="0"/>
              </a:spcAft>
              <a:buNone/>
            </a:pPr>
            <a:endParaRPr lang="en-AU" altLang="en-US" sz="2400">
              <a:solidFill>
                <a:prstClr val="black"/>
              </a:solidFill>
            </a:endParaRPr>
          </a:p>
          <a:p>
            <a:pPr defTabSz="457200" eaLnBrk="0" fontAlgn="base" hangingPunct="0">
              <a:spcAft>
                <a:spcPct val="0"/>
              </a:spcAft>
              <a:buNone/>
            </a:pPr>
            <a:endParaRPr lang="en-AU" altLang="en-US" sz="2400">
              <a:solidFill>
                <a:prstClr val="black"/>
              </a:solidFill>
            </a:endParaRPr>
          </a:p>
        </p:txBody>
      </p:sp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1997075" y="841376"/>
            <a:ext cx="8237538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Progressive Overload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prstClr val="black"/>
                </a:solidFill>
              </a:rPr>
              <a:t>The overload principle implies that gains in fitness (adaptations) occur only when the training load is greater than normal and is progressively increased as improvements in fitness occur.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prstClr val="black"/>
                </a:solidFill>
              </a:rPr>
              <a:t>Examples of overload principle: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</a:rPr>
              <a:t>Aerobic Training – application of the overload principle is reflected in the heart’s ability to pump more blood to the working muscles (cardiac output)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</a:rPr>
              <a:t>Strength Training – application of the overload principle results in the hypertrophy of muscle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000" dirty="0">
                <a:solidFill>
                  <a:prstClr val="black"/>
                </a:solidFill>
              </a:rPr>
              <a:t>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000" dirty="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400" dirty="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1800" dirty="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3" name="AutoShape 9" descr="Image result for progressive overload"/>
          <p:cNvSpPr>
            <a:spLocks noChangeAspect="1" noChangeArrowheads="1"/>
          </p:cNvSpPr>
          <p:nvPr/>
        </p:nvSpPr>
        <p:spPr bwMode="auto">
          <a:xfrm>
            <a:off x="1665288" y="179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AutoShape 11" descr="Image result for progressive overload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334" y="3709615"/>
            <a:ext cx="3430778" cy="256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0038" y="-128639"/>
            <a:ext cx="70497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Variety</a:t>
            </a:r>
          </a:p>
        </p:txBody>
      </p:sp>
      <p:sp>
        <p:nvSpPr>
          <p:cNvPr id="36867" name="Content Placeholder 5"/>
          <p:cNvSpPr txBox="1">
            <a:spLocks/>
          </p:cNvSpPr>
          <p:nvPr/>
        </p:nvSpPr>
        <p:spPr bwMode="auto">
          <a:xfrm>
            <a:off x="1817688" y="484189"/>
            <a:ext cx="8648700" cy="590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2" eaLnBrk="1" hangingPunct="1">
              <a:spcBef>
                <a:spcPct val="0"/>
              </a:spcBef>
            </a:pPr>
            <a:endParaRPr lang="en-AU" altLang="en-US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AU" altLang="en-US" sz="2400"/>
          </a:p>
          <a:p>
            <a:pPr>
              <a:buFont typeface="Arial" panose="020B0604020202020204" pitchFamily="34" charset="0"/>
              <a:buNone/>
            </a:pPr>
            <a:endParaRPr lang="en-AU" altLang="en-US" sz="2400"/>
          </a:p>
        </p:txBody>
      </p:sp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2000250" y="517525"/>
            <a:ext cx="823753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Variety</a:t>
            </a:r>
            <a:r>
              <a:rPr lang="en-US" altLang="en-US" sz="2000"/>
              <a:t> – To become a professional, athletes need to train for many hrs over many years. This can become very repetitious and boring (especially in endurance events such as marathon running and swimming)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Whilst variety will not necessarily make an athlete perform better, it does make training more fun and interesting. Used for psychological purposes.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For example, Rugby League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many warm ups will use different types of sports – might play soccer to start off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different focuses for each session- some fitness, some tackling, some set plays, pool work 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coaches can take players to different venues – sand climbs for preseason, gym, overseas trips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240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</a:pPr>
            <a:endParaRPr lang="en-AU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3686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3194051"/>
            <a:ext cx="288925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67050"/>
            <a:ext cx="3259138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4348164"/>
            <a:ext cx="318135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0038" y="-128639"/>
            <a:ext cx="70497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Reversibility</a:t>
            </a:r>
          </a:p>
        </p:txBody>
      </p:sp>
      <p:sp>
        <p:nvSpPr>
          <p:cNvPr id="37891" name="Content Placeholder 5"/>
          <p:cNvSpPr txBox="1">
            <a:spLocks/>
          </p:cNvSpPr>
          <p:nvPr/>
        </p:nvSpPr>
        <p:spPr bwMode="auto">
          <a:xfrm>
            <a:off x="1817688" y="484189"/>
            <a:ext cx="8648700" cy="590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2" eaLnBrk="1" hangingPunct="1">
              <a:spcBef>
                <a:spcPct val="0"/>
              </a:spcBef>
            </a:pPr>
            <a:endParaRPr lang="en-AU" altLang="en-US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AU" altLang="en-US" sz="2400"/>
          </a:p>
          <a:p>
            <a:pPr>
              <a:buFont typeface="Arial" panose="020B0604020202020204" pitchFamily="34" charset="0"/>
              <a:buNone/>
            </a:pPr>
            <a:endParaRPr lang="en-AU" altLang="en-US" sz="2400"/>
          </a:p>
        </p:txBody>
      </p:sp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2000250" y="517526"/>
            <a:ext cx="8237538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Reversibility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effects of training are reversible. So, if a person stops exercising, or fails to train at a high enough intensity, the training effects will be lost.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speed of this principle varies. Most people will loose benefits after 2 weeks of no training. In general, the faster the gains, the faster the losses.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For most athletes, the off season is the time where reversibility occurs the most. Some athletes continue during off season to maintain some fitness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20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3789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4" y="3275013"/>
            <a:ext cx="4021137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9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0038" y="-128639"/>
            <a:ext cx="70497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Training Thresholds</a:t>
            </a:r>
          </a:p>
        </p:txBody>
      </p:sp>
      <p:sp>
        <p:nvSpPr>
          <p:cNvPr id="38915" name="Content Placeholder 5"/>
          <p:cNvSpPr txBox="1">
            <a:spLocks/>
          </p:cNvSpPr>
          <p:nvPr/>
        </p:nvSpPr>
        <p:spPr bwMode="auto">
          <a:xfrm>
            <a:off x="1817688" y="484189"/>
            <a:ext cx="8648700" cy="590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2" eaLnBrk="1" hangingPunct="1">
              <a:spcBef>
                <a:spcPct val="0"/>
              </a:spcBef>
            </a:pPr>
            <a:endParaRPr lang="en-AU" altLang="en-US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AU" altLang="en-US" sz="2400"/>
          </a:p>
          <a:p>
            <a:pPr>
              <a:buFont typeface="Arial" panose="020B0604020202020204" pitchFamily="34" charset="0"/>
              <a:buNone/>
            </a:pPr>
            <a:endParaRPr lang="en-AU" altLang="en-US" sz="2400"/>
          </a:p>
        </p:txBody>
      </p:sp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2000250" y="517525"/>
            <a:ext cx="8237538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FF0000"/>
                </a:solidFill>
              </a:rPr>
              <a:t>Training Thresholds</a:t>
            </a:r>
            <a:r>
              <a:rPr lang="en-US" altLang="en-US" sz="1800">
                <a:solidFill>
                  <a:schemeClr val="bg1"/>
                </a:solidFill>
              </a:rPr>
              <a:t> </a:t>
            </a:r>
            <a:r>
              <a:rPr lang="en-US" altLang="en-US" sz="1800">
                <a:solidFill>
                  <a:srgbClr val="000000"/>
                </a:solidFill>
              </a:rPr>
              <a:t>– are usually explained in terms of max HR in relation to volume </a:t>
            </a:r>
            <a:r>
              <a:rPr lang="en-US" altLang="en-US" sz="1800">
                <a:solidFill>
                  <a:schemeClr val="bg1"/>
                </a:solidFill>
              </a:rPr>
              <a:t>of </a:t>
            </a:r>
            <a:r>
              <a:rPr lang="en-US" altLang="en-US" sz="1800"/>
              <a:t>oxygen uptake (VO2 max).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During training, 3 factors are important in relation to thresholds: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400"/>
              <a:t>HR – beats per minute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400"/>
              <a:t>Ventilation – air breathed in 1 min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400"/>
              <a:t>Blood lactate – by product of the lactate system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All these increase in proportion to intensity of exercise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20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008188" y="2691058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157281"/>
                <a:gridCol w="900119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Anaerobic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Training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aerobic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Zone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            </a:t>
                      </a:r>
                      <a:r>
                        <a:rPr lang="en-AU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Max HR</a:t>
                      </a:r>
                    </a:p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training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anaerobic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zone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training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threshold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vert="wordArtVert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Aerobic training threshold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50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55      60       70        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80        90   100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A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Max VO2(%)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0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0038" y="-128639"/>
            <a:ext cx="70497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Training Thresholds</a:t>
            </a:r>
          </a:p>
        </p:txBody>
      </p:sp>
      <p:sp>
        <p:nvSpPr>
          <p:cNvPr id="39939" name="Content Placeholder 5"/>
          <p:cNvSpPr txBox="1">
            <a:spLocks/>
          </p:cNvSpPr>
          <p:nvPr/>
        </p:nvSpPr>
        <p:spPr bwMode="auto">
          <a:xfrm>
            <a:off x="1817688" y="484189"/>
            <a:ext cx="8648700" cy="590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2" eaLnBrk="1" hangingPunct="1">
              <a:spcBef>
                <a:spcPct val="0"/>
              </a:spcBef>
            </a:pPr>
            <a:endParaRPr lang="en-AU" altLang="en-US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AU" altLang="en-US" sz="2400"/>
          </a:p>
          <a:p>
            <a:pPr>
              <a:buFont typeface="Arial" panose="020B0604020202020204" pitchFamily="34" charset="0"/>
              <a:buNone/>
            </a:pPr>
            <a:endParaRPr lang="en-AU" altLang="en-US" sz="2400"/>
          </a:p>
        </p:txBody>
      </p:sp>
      <p:sp>
        <p:nvSpPr>
          <p:cNvPr id="39940" name="TextBox 1"/>
          <p:cNvSpPr txBox="1">
            <a:spLocks noChangeArrowheads="1"/>
          </p:cNvSpPr>
          <p:nvPr/>
        </p:nvSpPr>
        <p:spPr bwMode="auto">
          <a:xfrm>
            <a:off x="2000250" y="517525"/>
            <a:ext cx="8237538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The point where lactic acid begins to accumulate can be described as the </a:t>
            </a:r>
            <a:r>
              <a:rPr lang="en-US" altLang="en-US" sz="2000">
                <a:solidFill>
                  <a:srgbClr val="FF0000"/>
                </a:solidFill>
              </a:rPr>
              <a:t>Anaerobic Threshold. </a:t>
            </a:r>
            <a:r>
              <a:rPr lang="en-US" altLang="en-US" sz="2000">
                <a:solidFill>
                  <a:srgbClr val="000000"/>
                </a:solidFill>
              </a:rPr>
              <a:t>The threshold is the maximum intensity (speed/power</a:t>
            </a:r>
            <a:r>
              <a:rPr lang="en-US" altLang="en-US" sz="2000">
                <a:solidFill>
                  <a:schemeClr val="bg1"/>
                </a:solidFill>
              </a:rPr>
              <a:t>/</a:t>
            </a:r>
            <a:r>
              <a:rPr lang="en-US" altLang="en-US" sz="2000">
                <a:solidFill>
                  <a:srgbClr val="000000"/>
                </a:solidFill>
              </a:rPr>
              <a:t>effort) that an athlete can maintain and still have no increase of lactate acid.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Training the anaerobic threshold:</a:t>
            </a:r>
            <a:endParaRPr lang="en-AU" altLang="en-US" sz="120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rgbClr val="000000"/>
                </a:solidFill>
              </a:rPr>
              <a:t>Accelerates glycolosis (conversion of glucose to glycogen and glycogen to pyruvic acid)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rgbClr val="000000"/>
                </a:solidFill>
              </a:rPr>
              <a:t>Increased use of fast twitch muscles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rgbClr val="000000"/>
                </a:solidFill>
              </a:rPr>
              <a:t>Generally at 75-80% of VO2 max and 85% of HR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Aerobic Training thresholds </a:t>
            </a:r>
            <a:r>
              <a:rPr lang="en-US" altLang="en-US" sz="2000">
                <a:solidFill>
                  <a:srgbClr val="000000"/>
                </a:solidFill>
              </a:rPr>
              <a:t>– intensity that the body needs for improvement in the bodies ability to use oxygen during exercise.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This usually occurs at 70% of max HR and 50-60% of VO2 max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FF0000"/>
                </a:solidFill>
              </a:rPr>
              <a:t>Activity </a:t>
            </a:r>
            <a:r>
              <a:rPr lang="en-US" altLang="en-US" sz="2000">
                <a:solidFill>
                  <a:srgbClr val="000000"/>
                </a:solidFill>
              </a:rPr>
              <a:t>– in your own words, define the term </a:t>
            </a:r>
            <a:r>
              <a:rPr lang="ja-JP" altLang="en-US" sz="2000">
                <a:solidFill>
                  <a:srgbClr val="000000"/>
                </a:solidFill>
              </a:rPr>
              <a:t>‘</a:t>
            </a:r>
            <a:r>
              <a:rPr lang="en-US" altLang="ja-JP" sz="2000">
                <a:solidFill>
                  <a:srgbClr val="000000"/>
                </a:solidFill>
              </a:rPr>
              <a:t> anaerobic threshold</a:t>
            </a:r>
            <a:r>
              <a:rPr lang="ja-JP" altLang="en-US" sz="2000">
                <a:solidFill>
                  <a:srgbClr val="000000"/>
                </a:solidFill>
              </a:rPr>
              <a:t>’</a:t>
            </a:r>
            <a:r>
              <a:rPr lang="en-US" altLang="ja-JP" sz="200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0000"/>
                </a:solidFill>
              </a:rPr>
              <a:t>2. What kind of athletes want to train their anaerobic threshold?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200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39941" name="Picture 1" descr="rbs1_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1" y="4392614"/>
            <a:ext cx="277336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6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0038" y="-128639"/>
            <a:ext cx="70497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Warm Up &amp; Cool down</a:t>
            </a:r>
          </a:p>
        </p:txBody>
      </p:sp>
      <p:sp>
        <p:nvSpPr>
          <p:cNvPr id="40963" name="Content Placeholder 5"/>
          <p:cNvSpPr txBox="1">
            <a:spLocks/>
          </p:cNvSpPr>
          <p:nvPr/>
        </p:nvSpPr>
        <p:spPr bwMode="auto">
          <a:xfrm>
            <a:off x="1817688" y="484189"/>
            <a:ext cx="8648700" cy="590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2" eaLnBrk="1" hangingPunct="1">
              <a:spcBef>
                <a:spcPct val="0"/>
              </a:spcBef>
            </a:pPr>
            <a:endParaRPr lang="en-AU" altLang="en-US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AU" altLang="en-US" sz="2400"/>
          </a:p>
          <a:p>
            <a:pPr>
              <a:buFont typeface="Arial" panose="020B0604020202020204" pitchFamily="34" charset="0"/>
              <a:buNone/>
            </a:pPr>
            <a:endParaRPr lang="en-AU" altLang="en-US" sz="2400"/>
          </a:p>
        </p:txBody>
      </p: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2000250" y="517526"/>
            <a:ext cx="8237538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2000" b="1">
                <a:solidFill>
                  <a:srgbClr val="FF0000"/>
                </a:solidFill>
              </a:rPr>
              <a:t>Warm Up</a:t>
            </a:r>
            <a:r>
              <a:rPr lang="en-AU" altLang="en-US" sz="2000">
                <a:solidFill>
                  <a:srgbClr val="FF0000"/>
                </a:solidFill>
              </a:rPr>
              <a:t> </a:t>
            </a:r>
            <a:r>
              <a:rPr lang="en-AU" altLang="en-US" sz="2000"/>
              <a:t>involves getting the body ready for the training activity.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AU" altLang="en-US" sz="2000"/>
              <a:t>Warm up: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1600"/>
              <a:t> Increases blood flow to working muscles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1600"/>
              <a:t>Increases  body temperature making muscles, ligaments, tendons more elastic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1600"/>
              <a:t>Extra elasticity reduces likelihood of injury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1600"/>
              <a:t>Activates motor neurons (switches players on of the task)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1600"/>
              <a:t>Most warm ups include small aerobic activity and stretching followed by specific activity for the session or game.</a:t>
            </a:r>
            <a:endParaRPr lang="en-AU" altLang="en-US" sz="400"/>
          </a:p>
          <a:p>
            <a:pPr>
              <a:spcBef>
                <a:spcPct val="0"/>
              </a:spcBef>
              <a:buFontTx/>
              <a:buNone/>
            </a:pPr>
            <a:r>
              <a:rPr lang="en-AU" altLang="en-US" sz="2000" b="1">
                <a:solidFill>
                  <a:srgbClr val="FF0000"/>
                </a:solidFill>
              </a:rPr>
              <a:t>Cool Down </a:t>
            </a:r>
            <a:r>
              <a:rPr lang="en-AU" altLang="en-US" sz="2000"/>
              <a:t>is effectively the same as the warm up but in reverse.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AU" altLang="en-US" sz="2000"/>
              <a:t>The cool down: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1600"/>
              <a:t>Allows for active recovery (gives time for body to return blood to heart rather than blood pooling in muscles)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1600"/>
              <a:t>Allows the oxygenated blood to flush out the waste products formed during activity.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1600"/>
              <a:t>Should also incorporate a session of stretching which reduces msucle soreness and aids recovery.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AU" altLang="en-US" sz="2000" b="1">
                <a:solidFill>
                  <a:srgbClr val="FF0000"/>
                </a:solidFill>
              </a:rPr>
              <a:t>Activity </a:t>
            </a:r>
            <a:r>
              <a:rPr lang="en-AU" altLang="en-US" sz="2000"/>
              <a:t>– in small groups, design an appropriate warm up for: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1600"/>
              <a:t>14 yr old basketballer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1600"/>
              <a:t>70yr old lawn bowler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en-US" sz="1600"/>
              <a:t>16 yr old rugby league player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0965" name="Picture 1" descr="rbs1_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4" y="4365625"/>
            <a:ext cx="140017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1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1197</Words>
  <Application>Microsoft Office PowerPoint</Application>
  <PresentationFormat>Widescreen</PresentationFormat>
  <Paragraphs>164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MS PGothic</vt:lpstr>
      <vt:lpstr>MS PGothic</vt:lpstr>
      <vt:lpstr>Arial</vt:lpstr>
      <vt:lpstr>Calibri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Lumsden</dc:creator>
  <cp:lastModifiedBy>Michelle Lumsden</cp:lastModifiedBy>
  <cp:revision>2</cp:revision>
  <dcterms:created xsi:type="dcterms:W3CDTF">2015-08-26T00:06:15Z</dcterms:created>
  <dcterms:modified xsi:type="dcterms:W3CDTF">2016-03-02T22:21:16Z</dcterms:modified>
</cp:coreProperties>
</file>