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71"/>
  </p:normalViewPr>
  <p:slideViewPr>
    <p:cSldViewPr snapToGrid="0" snapToObjects="1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54311"/>
            <a:ext cx="8825658" cy="2483708"/>
          </a:xfrm>
        </p:spPr>
        <p:txBody>
          <a:bodyPr/>
          <a:lstStyle/>
          <a:p>
            <a:pPr algn="ctr"/>
            <a:r>
              <a:rPr lang="en-US" b="1" dirty="0" smtClean="0"/>
              <a:t>RECOVERY STRATEGIES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8709" y="2997111"/>
            <a:ext cx="11508993" cy="3580670"/>
          </a:xfrm>
        </p:spPr>
        <p:txBody>
          <a:bodyPr numCol="2"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STUDENTS LEARN ABOUT: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Physiological </a:t>
            </a:r>
            <a:r>
              <a:rPr lang="en-US" sz="1600" dirty="0" smtClean="0">
                <a:solidFill>
                  <a:schemeClr val="tx1"/>
                </a:solidFill>
              </a:rPr>
              <a:t>strategies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Cool </a:t>
            </a:r>
            <a:r>
              <a:rPr lang="en-US" sz="1400" dirty="0" smtClean="0">
                <a:solidFill>
                  <a:schemeClr val="tx1"/>
                </a:solidFill>
              </a:rPr>
              <a:t>down, hydration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Neural </a:t>
            </a:r>
            <a:r>
              <a:rPr lang="en-US" sz="1600" dirty="0" smtClean="0">
                <a:solidFill>
                  <a:schemeClr val="tx1"/>
                </a:solidFill>
              </a:rPr>
              <a:t>strategies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</a:t>
            </a:r>
            <a:r>
              <a:rPr lang="en-US" sz="1400" dirty="0" smtClean="0">
                <a:solidFill>
                  <a:schemeClr val="tx1"/>
                </a:solidFill>
              </a:rPr>
              <a:t>ydrotherapy</a:t>
            </a:r>
            <a:r>
              <a:rPr lang="en-US" sz="1400" dirty="0" smtClean="0">
                <a:solidFill>
                  <a:schemeClr val="tx1"/>
                </a:solidFill>
              </a:rPr>
              <a:t>, massage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Tissue damage strategies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Cryotherapy</a:t>
            </a:r>
            <a:endParaRPr lang="en-US" sz="1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Psychological strategies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800100" lvl="1" indent="-342900">
              <a:buFont typeface="Arial" charset="0"/>
              <a:buChar char="•"/>
            </a:pPr>
            <a:r>
              <a:rPr lang="en-US" sz="1400" dirty="0" smtClean="0">
                <a:solidFill>
                  <a:schemeClr val="tx1"/>
                </a:solidFill>
              </a:rPr>
              <a:t>Relaxation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STUDENTS LEARN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Research recovery strategies to discern their main features and proposed benefits to performance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074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1" y="409903"/>
            <a:ext cx="1157189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PHYSIOLOGICAL STRATEGIES</a:t>
            </a:r>
          </a:p>
          <a:p>
            <a:pPr algn="ctr"/>
            <a:endParaRPr lang="en-US" sz="2800" b="1" dirty="0" smtClean="0"/>
          </a:p>
          <a:p>
            <a:r>
              <a:rPr lang="en-US" sz="2800" b="1" dirty="0" smtClean="0"/>
              <a:t>COOL DOWN</a:t>
            </a:r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b="1" dirty="0"/>
              <a:t>cool down</a:t>
            </a:r>
            <a:r>
              <a:rPr lang="en-US" sz="2000" dirty="0"/>
              <a:t> after training or competition helps to remove waste products and return the body back to its pre-exercise state.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</a:t>
            </a:r>
            <a:r>
              <a:rPr lang="en-US" sz="2000" dirty="0"/>
              <a:t>a series of low intensity exercises completed straight after training or competition.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Help </a:t>
            </a:r>
            <a:r>
              <a:rPr lang="en-US" sz="2000" dirty="0"/>
              <a:t>speed up recovery by continuing the muscle pump needed to take fluid back to the heart and avoids fluid retention in the used muscles.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continued removal of </a:t>
            </a:r>
            <a:r>
              <a:rPr lang="en-US" sz="2000" dirty="0" smtClean="0"/>
              <a:t>fluid helps </a:t>
            </a:r>
            <a:r>
              <a:rPr lang="en-US" sz="2000" dirty="0"/>
              <a:t>to remove waste products.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Exercises </a:t>
            </a:r>
            <a:r>
              <a:rPr lang="en-US" sz="2000" dirty="0"/>
              <a:t>could </a:t>
            </a:r>
            <a:r>
              <a:rPr lang="en-US" sz="2000" dirty="0" smtClean="0"/>
              <a:t>include: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light jog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slow swim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need </a:t>
            </a:r>
            <a:r>
              <a:rPr lang="en-US" sz="2000" dirty="0"/>
              <a:t>to be specific to the sport and the major muscles used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6195" y="3603406"/>
            <a:ext cx="2466975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57" y="494643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74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1" y="409903"/>
            <a:ext cx="1157189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PHYSIOLOGICAL STRATEGIES</a:t>
            </a:r>
          </a:p>
          <a:p>
            <a:pPr algn="ctr"/>
            <a:endParaRPr lang="en-US" sz="2800" b="1" dirty="0"/>
          </a:p>
          <a:p>
            <a:r>
              <a:rPr lang="en-US" sz="2800" b="1" dirty="0" smtClean="0"/>
              <a:t>HYDRATION</a:t>
            </a:r>
            <a:endParaRPr lang="en-US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Is </a:t>
            </a:r>
            <a:r>
              <a:rPr lang="en-US" sz="2000" dirty="0"/>
              <a:t>the consumption of enough liquid after competition to replace any fluids lost during training or competition.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Hydration </a:t>
            </a:r>
            <a:r>
              <a:rPr lang="en-US" sz="2000" dirty="0"/>
              <a:t>often involves drinking 500mL of a sports drink, such as PowerAde, and plenty of water (2-3L) over the next 24hrs.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Speeds </a:t>
            </a:r>
            <a:r>
              <a:rPr lang="en-US" sz="2000" dirty="0"/>
              <a:t>up recovery by enabling the bodies physiological processes to function well, as dehydration can slow down or even stop some of the recovery processes.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Hydration </a:t>
            </a:r>
            <a:r>
              <a:rPr lang="en-US" sz="2000" dirty="0"/>
              <a:t>also provides more volume to the blood to assist in the removal of waste products. 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Water </a:t>
            </a:r>
            <a:r>
              <a:rPr lang="en-US" sz="2000" dirty="0"/>
              <a:t>is also required in the storage of glycogen, which needs to be restored after exercise.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2166" y="4753142"/>
            <a:ext cx="2426411" cy="1817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54" y="5037083"/>
            <a:ext cx="2981325" cy="1533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23" y="4951358"/>
            <a:ext cx="282892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23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48" y="315309"/>
            <a:ext cx="1169801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NEURAL </a:t>
            </a:r>
            <a:r>
              <a:rPr lang="en-US" sz="2800" b="1" dirty="0" smtClean="0"/>
              <a:t>STRATEGIES</a:t>
            </a:r>
            <a:endParaRPr lang="en-US" sz="2800" b="1" dirty="0" smtClean="0"/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Neural </a:t>
            </a:r>
            <a:r>
              <a:rPr lang="en-US" dirty="0"/>
              <a:t>strategies focus on the nervous system and relieving tension.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</a:t>
            </a:r>
            <a:r>
              <a:rPr lang="en-US" dirty="0"/>
              <a:t>useful for sports that generate large amounts of muscle </a:t>
            </a:r>
            <a:r>
              <a:rPr lang="en-US" dirty="0" smtClean="0"/>
              <a:t>tension, such </a:t>
            </a:r>
            <a:r>
              <a:rPr lang="en-US" dirty="0"/>
              <a:t>as American Football or Rugby Union. </a:t>
            </a:r>
            <a:endParaRPr lang="en-US" dirty="0" smtClean="0"/>
          </a:p>
          <a:p>
            <a:endParaRPr lang="en-US" sz="2400" b="1" dirty="0" smtClean="0"/>
          </a:p>
          <a:p>
            <a:r>
              <a:rPr lang="en-US" sz="2800" b="1" dirty="0" smtClean="0"/>
              <a:t>HYDROTHERAPY</a:t>
            </a: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Hydrotherapy</a:t>
            </a:r>
            <a:r>
              <a:rPr lang="en-US" dirty="0" smtClean="0"/>
              <a:t> </a:t>
            </a:r>
            <a:r>
              <a:rPr lang="en-US" dirty="0"/>
              <a:t>is a neural strategy that involves water immersion.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</a:t>
            </a:r>
            <a:r>
              <a:rPr lang="en-US" dirty="0"/>
              <a:t>are multiple forms of hydrotherapy, which include: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Contrast immersion – where an athlete moves between warm and cold-water immersion. </a:t>
            </a:r>
            <a:endParaRPr lang="en-US" dirty="0" smtClean="0"/>
          </a:p>
          <a:p>
            <a:pPr marL="742950" lvl="1" indent="-285750">
              <a:buFont typeface="Arial" charset="0"/>
              <a:buChar char="•"/>
            </a:pPr>
            <a:r>
              <a:rPr lang="en-US" dirty="0" smtClean="0"/>
              <a:t>Causes </a:t>
            </a:r>
            <a:r>
              <a:rPr lang="en-US" dirty="0"/>
              <a:t>vasodilation and vasoconstriction, helping to remove waste products and deliver nutrients required for recovery.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dirty="0"/>
              <a:t>Even temperature immersion – where the athlete is immersed in warm water to assist with the removal of lactates and improves metabolic activity</a:t>
            </a:r>
            <a:r>
              <a:rPr lang="en-US" dirty="0" smtClean="0"/>
              <a:t>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Hydrotherapy in warm water helps to relax the nervous system and the muscles they control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en-US" dirty="0" smtClean="0"/>
              <a:t>elieves </a:t>
            </a:r>
            <a:r>
              <a:rPr lang="en-US" dirty="0"/>
              <a:t>tension and helps speed up </a:t>
            </a:r>
            <a:r>
              <a:rPr lang="en-US" dirty="0" smtClean="0"/>
              <a:t>recovery.</a:t>
            </a:r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629" y="5017962"/>
            <a:ext cx="2592223" cy="17250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7541" y="5017962"/>
            <a:ext cx="2126370" cy="172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74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2248" y="315309"/>
            <a:ext cx="1169801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NEURAL </a:t>
            </a:r>
            <a:r>
              <a:rPr lang="en-US" sz="2800" b="1" dirty="0" smtClean="0"/>
              <a:t>STRATEGIES</a:t>
            </a:r>
            <a:endParaRPr lang="en-US" sz="2800" b="1" dirty="0" smtClean="0"/>
          </a:p>
          <a:p>
            <a:endParaRPr lang="en-US" b="1" dirty="0" smtClean="0"/>
          </a:p>
          <a:p>
            <a:r>
              <a:rPr lang="en-US" sz="3200" b="1" dirty="0" smtClean="0"/>
              <a:t>MASSAGE</a:t>
            </a:r>
            <a:endParaRPr lang="en-US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Massage</a:t>
            </a:r>
            <a:r>
              <a:rPr lang="en-US" sz="2000" dirty="0"/>
              <a:t> </a:t>
            </a:r>
            <a:r>
              <a:rPr lang="en-US" sz="2000" dirty="0" smtClean="0"/>
              <a:t>reduces </a:t>
            </a:r>
            <a:r>
              <a:rPr lang="en-US" sz="2000" dirty="0"/>
              <a:t>muscle tension and relaxes the nerves.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Helps </a:t>
            </a:r>
            <a:r>
              <a:rPr lang="en-US" sz="2000" dirty="0"/>
              <a:t>with mental relaxation, which can lead to a decrease in muscular tension.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benefits of massage for recovery are still not adequately supported by evidence.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Proposed </a:t>
            </a:r>
            <a:r>
              <a:rPr lang="en-US" sz="2000" dirty="0"/>
              <a:t>benefits include: 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removal </a:t>
            </a:r>
            <a:r>
              <a:rPr lang="en-US" sz="2000" dirty="0"/>
              <a:t>of waste </a:t>
            </a:r>
            <a:r>
              <a:rPr lang="en-US" sz="2000" dirty="0" smtClean="0"/>
              <a:t>products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increased </a:t>
            </a:r>
            <a:r>
              <a:rPr lang="en-US" sz="2000" dirty="0"/>
              <a:t>nutrient </a:t>
            </a:r>
            <a:r>
              <a:rPr lang="en-US" sz="2000" dirty="0" smtClean="0"/>
              <a:t>delivery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mental relaxation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minimising</a:t>
            </a:r>
            <a:r>
              <a:rPr lang="en-US" sz="2000" dirty="0" smtClean="0"/>
              <a:t> the </a:t>
            </a:r>
            <a:r>
              <a:rPr lang="en-US" sz="2000" dirty="0"/>
              <a:t>effects of fatigue.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There </a:t>
            </a:r>
            <a:r>
              <a:rPr lang="en-US" sz="2000" dirty="0"/>
              <a:t>are various forms of massage </a:t>
            </a:r>
            <a:r>
              <a:rPr lang="en-US" sz="2000" dirty="0" smtClean="0"/>
              <a:t>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Swedish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Myofascial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Trigger point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Sports - specifically </a:t>
            </a:r>
            <a:r>
              <a:rPr lang="en-US" sz="2000" dirty="0"/>
              <a:t>developed to help remove waste products and reduce tension in the muscle.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497" y="2932007"/>
            <a:ext cx="2743200" cy="1666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5357" y="269388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647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283778"/>
            <a:ext cx="11634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TISSUE DAMAGE STRATEGIES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Tissue </a:t>
            </a:r>
            <a:r>
              <a:rPr lang="en-US" sz="1400" dirty="0"/>
              <a:t>damage strategies aim to speed up recovery by restoring damaged tissue, particularly muscle.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</a:t>
            </a:r>
            <a:r>
              <a:rPr lang="en-US" sz="1400" dirty="0"/>
              <a:t>damage is often found in highly strenuous activities such as rugby league and Australian Rules </a:t>
            </a:r>
            <a:r>
              <a:rPr lang="en-US" sz="1400" dirty="0" smtClean="0"/>
              <a:t>Football.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sz="2000" b="1" dirty="0" smtClean="0"/>
              <a:t>CRYOTHERAPY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Cryotherapy</a:t>
            </a:r>
            <a:r>
              <a:rPr lang="en-US" sz="1400" dirty="0" smtClean="0"/>
              <a:t> </a:t>
            </a:r>
            <a:r>
              <a:rPr lang="en-US" sz="1400" dirty="0"/>
              <a:t>is one of the tissue damage strategies and involves the many forms of cool treatments, </a:t>
            </a:r>
            <a:r>
              <a:rPr lang="en-US" sz="1400" dirty="0" smtClean="0"/>
              <a:t>including: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ice pack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cold-water immersion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cryogenic chambers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Cryotherapy </a:t>
            </a:r>
            <a:r>
              <a:rPr lang="en-US" sz="1400" dirty="0"/>
              <a:t>removes heat from the damaged tissue, decreases inflammation by causing vasoconstriction and decreases pain.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Ice packs placed directly over an injury speed up recovery and should be used over 24-48hrs for soft tissue injuries.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Ice </a:t>
            </a:r>
            <a:r>
              <a:rPr lang="en-US" sz="1400" dirty="0"/>
              <a:t>slows down metabolism by lowering the local temperature.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This </a:t>
            </a:r>
            <a:r>
              <a:rPr lang="en-US" sz="1400" dirty="0"/>
              <a:t>decreases the demand for oxygen and decreases waste products.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 </a:t>
            </a:r>
            <a:r>
              <a:rPr lang="en-US" sz="1400" dirty="0"/>
              <a:t>decrease in inflammation also reduces secondary damage caused by the inflammation</a:t>
            </a:r>
            <a:r>
              <a:rPr lang="en-US" sz="1400" dirty="0" smtClean="0"/>
              <a:t>.</a:t>
            </a:r>
          </a:p>
          <a:p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824" y="4556945"/>
            <a:ext cx="2762250" cy="1657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707" y="4556945"/>
            <a:ext cx="2628900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241" y="455694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71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779" y="283778"/>
            <a:ext cx="1163495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TISSUE DAMAGE STRATEGIES</a:t>
            </a:r>
          </a:p>
          <a:p>
            <a:endParaRPr lang="en-US" sz="1400" dirty="0" smtClean="0"/>
          </a:p>
          <a:p>
            <a:r>
              <a:rPr lang="en-US" sz="2000" b="1" dirty="0" smtClean="0"/>
              <a:t>COLD WATER IMMERSION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Cold-water immersion, such as an ice-bath, aims to reduce fluid build up in the body caused by tissue damaged in exercise.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involves the athlete being submersed in water that is 4-12</a:t>
            </a:r>
            <a:r>
              <a:rPr lang="en-US" baseline="30000" dirty="0"/>
              <a:t>o</a:t>
            </a:r>
            <a:r>
              <a:rPr lang="en-US" dirty="0"/>
              <a:t>C for 3-5 min at a time with a short rest period out of the water before re-submersion often 4-5 times.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Athletes </a:t>
            </a:r>
            <a:r>
              <a:rPr lang="en-US" dirty="0"/>
              <a:t>report less pain after short periods of cold-water immersion, but repeated use can impair performance</a:t>
            </a:r>
            <a:r>
              <a:rPr lang="en-US" dirty="0" smtClean="0"/>
              <a:t>.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CRYOGENIC CHAMBERS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Cryogenic chambers are cooled to -110</a:t>
            </a:r>
            <a:r>
              <a:rPr lang="en-US" baseline="30000" dirty="0"/>
              <a:t>o</a:t>
            </a:r>
            <a:r>
              <a:rPr lang="en-US" dirty="0"/>
              <a:t>C and athletes enter them for a short time (&lt;3min).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aim is to reduce body temperature in order to release endorphins, which relieve </a:t>
            </a:r>
            <a:r>
              <a:rPr lang="en-US" dirty="0" smtClean="0"/>
              <a:t>pain.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Another </a:t>
            </a:r>
            <a:r>
              <a:rPr lang="en-US" dirty="0"/>
              <a:t>one of the tissue damage strategies is the use of compression garments and bandaging. This aims to reduce inflammation and speed up recovery.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66" y="4715761"/>
            <a:ext cx="3884358" cy="19667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1418" y="4685241"/>
            <a:ext cx="3947313" cy="197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546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41" y="283779"/>
            <a:ext cx="1150882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PSYCHOLOGICAL STRATEGIES</a:t>
            </a:r>
          </a:p>
          <a:p>
            <a:endParaRPr lang="en-US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Psychological </a:t>
            </a:r>
            <a:r>
              <a:rPr lang="en-US" sz="1400" dirty="0"/>
              <a:t>strategies focus on mental processes and are used to either calm the athletes brain activity or to stimulate them. 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They </a:t>
            </a:r>
            <a:r>
              <a:rPr lang="en-US" sz="1400" dirty="0"/>
              <a:t>frequently aim to reduce anxiety in order to allow the brain to relax, but can be used to focus the athlete’s thoughts on the upcoming event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  <a:p>
            <a:r>
              <a:rPr lang="en-US" sz="1400" b="1" dirty="0" smtClean="0"/>
              <a:t>RELAXATION</a:t>
            </a:r>
            <a:endParaRPr lang="en-US" sz="1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Relaxation</a:t>
            </a:r>
            <a:r>
              <a:rPr lang="en-US" sz="1400" dirty="0" smtClean="0"/>
              <a:t> is </a:t>
            </a:r>
            <a:r>
              <a:rPr lang="en-US" sz="1400" dirty="0"/>
              <a:t>used to help decrease heart and respiration rates, while directing the athletes focus either away from or towards competition or training, depending not the </a:t>
            </a:r>
            <a:r>
              <a:rPr lang="en-US" sz="1400" dirty="0" smtClean="0"/>
              <a:t>context.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An </a:t>
            </a:r>
            <a:r>
              <a:rPr lang="en-US" sz="1400" dirty="0"/>
              <a:t>anxious athlete may use relaxation techniques before competition in order to reduce nervousness and allow them to </a:t>
            </a:r>
            <a:r>
              <a:rPr lang="en-US" sz="1400" dirty="0" smtClean="0"/>
              <a:t>focus.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Some </a:t>
            </a:r>
            <a:r>
              <a:rPr lang="en-US" sz="1400" dirty="0"/>
              <a:t>athletes will chose to focus on something other than competition in order to help relieve their anxiety.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After competition, particularly during a transition or o</a:t>
            </a:r>
            <a:r>
              <a:rPr lang="en-US" sz="1400" dirty="0" smtClean="0"/>
              <a:t>ff-season </a:t>
            </a:r>
            <a:r>
              <a:rPr lang="en-US" sz="1400" dirty="0"/>
              <a:t>phase, athletes will use relaxation and other psychological strategies in order to help rejuvenate their whole body, including their mental </a:t>
            </a:r>
            <a:r>
              <a:rPr lang="en-US" sz="1400" dirty="0" smtClean="0"/>
              <a:t>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Other </a:t>
            </a:r>
            <a:r>
              <a:rPr lang="en-US" sz="1400" dirty="0"/>
              <a:t>psychological strategies used </a:t>
            </a:r>
            <a:r>
              <a:rPr lang="en-US" sz="1400" dirty="0" smtClean="0"/>
              <a:t>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Debriefing</a:t>
            </a:r>
            <a:endParaRPr lang="en-US" sz="1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rest days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Sleep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Psychological </a:t>
            </a:r>
            <a:r>
              <a:rPr lang="en-US" sz="1400" dirty="0"/>
              <a:t>recovery strategies are important, as training and performance place stress on an athlete’s mental </a:t>
            </a:r>
            <a:r>
              <a:rPr lang="en-US" sz="1400" dirty="0" smtClean="0"/>
              <a:t>and physical capacities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Improve </a:t>
            </a:r>
            <a:r>
              <a:rPr lang="en-US" sz="1400" dirty="0"/>
              <a:t>performance by not allowing the athlete to be held back by past performances. They are particularly important after losing a major competition such as a grand final or the State of Origin.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7649" y="5455368"/>
            <a:ext cx="3581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229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228</TotalTime>
  <Words>660</Words>
  <Application>Microsoft Office PowerPoint</Application>
  <PresentationFormat>Widescreen</PresentationFormat>
  <Paragraphs>102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RECOVERY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RECOVERY STRATEGIES</dc:title>
  <dc:creator>Michelle Lumsden</dc:creator>
  <cp:lastModifiedBy>Lenovo</cp:lastModifiedBy>
  <cp:revision>8</cp:revision>
  <dcterms:created xsi:type="dcterms:W3CDTF">2016-05-06T00:07:50Z</dcterms:created>
  <dcterms:modified xsi:type="dcterms:W3CDTF">2019-03-10T20:35:28Z</dcterms:modified>
</cp:coreProperties>
</file>