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2" r:id="rId6"/>
    <p:sldId id="261" r:id="rId7"/>
    <p:sldId id="265" r:id="rId8"/>
    <p:sldId id="264" r:id="rId9"/>
    <p:sldId id="263" r:id="rId10"/>
    <p:sldId id="270" r:id="rId11"/>
    <p:sldId id="260" r:id="rId12"/>
    <p:sldId id="269" r:id="rId13"/>
    <p:sldId id="268" r:id="rId14"/>
    <p:sldId id="272" r:id="rId15"/>
    <p:sldId id="271" r:id="rId16"/>
    <p:sldId id="267" r:id="rId17"/>
    <p:sldId id="266"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89" autoAdjust="0"/>
    <p:restoredTop sz="94660"/>
  </p:normalViewPr>
  <p:slideViewPr>
    <p:cSldViewPr snapToGrid="0">
      <p:cViewPr varScale="1">
        <p:scale>
          <a:sx n="127" d="100"/>
          <a:sy n="127" d="100"/>
        </p:scale>
        <p:origin x="60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6/4/2018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6/4/2018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1795734"/>
          </a:xfrm>
        </p:spPr>
        <p:txBody>
          <a:bodyPr anchor="ctr"/>
          <a:lstStyle/>
          <a:p>
            <a:pPr algn="ctr"/>
            <a:r>
              <a:rPr lang="en-AU" dirty="0" smtClean="0"/>
              <a:t>Rehabilitation Procedures</a:t>
            </a:r>
            <a:endParaRPr lang="en-AU" dirty="0"/>
          </a:p>
        </p:txBody>
      </p:sp>
      <p:sp>
        <p:nvSpPr>
          <p:cNvPr id="3" name="Subtitle 2"/>
          <p:cNvSpPr>
            <a:spLocks noGrp="1"/>
          </p:cNvSpPr>
          <p:nvPr>
            <p:ph type="subTitle" idx="1"/>
          </p:nvPr>
        </p:nvSpPr>
        <p:spPr>
          <a:xfrm>
            <a:off x="1100015" y="3094182"/>
            <a:ext cx="7315200" cy="2490464"/>
          </a:xfrm>
        </p:spPr>
        <p:txBody>
          <a:bodyPr numCol="2"/>
          <a:lstStyle/>
          <a:p>
            <a:r>
              <a:rPr lang="en-AU" b="1" dirty="0" smtClean="0"/>
              <a:t>Students Learn About:</a:t>
            </a:r>
          </a:p>
          <a:p>
            <a:pPr marL="342900" indent="-342900">
              <a:buFont typeface="Arial" panose="020B0604020202020204" pitchFamily="34" charset="0"/>
              <a:buChar char="•"/>
            </a:pPr>
            <a:r>
              <a:rPr lang="en-AU" dirty="0" smtClean="0"/>
              <a:t>Progressive mobilisation</a:t>
            </a:r>
          </a:p>
          <a:p>
            <a:pPr marL="342900" indent="-342900">
              <a:buFont typeface="Arial" panose="020B0604020202020204" pitchFamily="34" charset="0"/>
              <a:buChar char="•"/>
            </a:pPr>
            <a:r>
              <a:rPr lang="en-AU" dirty="0" smtClean="0"/>
              <a:t>Graduated exercise</a:t>
            </a:r>
          </a:p>
          <a:p>
            <a:pPr marL="342900" indent="-342900">
              <a:buFont typeface="Arial" panose="020B0604020202020204" pitchFamily="34" charset="0"/>
              <a:buChar char="•"/>
            </a:pPr>
            <a:r>
              <a:rPr lang="en-AU" dirty="0" smtClean="0"/>
              <a:t>Training</a:t>
            </a:r>
          </a:p>
          <a:p>
            <a:pPr marL="342900" indent="-342900">
              <a:buFont typeface="Arial" panose="020B0604020202020204" pitchFamily="34" charset="0"/>
              <a:buChar char="•"/>
            </a:pPr>
            <a:r>
              <a:rPr lang="en-AU" dirty="0" smtClean="0"/>
              <a:t>Use of heat or cold</a:t>
            </a:r>
          </a:p>
          <a:p>
            <a:r>
              <a:rPr lang="en-AU" b="1" dirty="0" smtClean="0"/>
              <a:t>Students Learn To:</a:t>
            </a:r>
          </a:p>
          <a:p>
            <a:pPr marL="342900" indent="-342900">
              <a:buFont typeface="Arial" panose="020B0604020202020204" pitchFamily="34" charset="0"/>
              <a:buChar char="•"/>
            </a:pPr>
            <a:r>
              <a:rPr lang="en-AU" dirty="0" smtClean="0"/>
              <a:t>Examine and justify rehabilitation procedures used for a range of specific injuries, </a:t>
            </a:r>
            <a:r>
              <a:rPr lang="en-AU" dirty="0" err="1" smtClean="0"/>
              <a:t>eg</a:t>
            </a:r>
            <a:r>
              <a:rPr lang="en-AU" dirty="0" smtClean="0"/>
              <a:t> hamstring tear, shoulder dislocation</a:t>
            </a:r>
            <a:endParaRPr lang="en-AU" dirty="0"/>
          </a:p>
        </p:txBody>
      </p:sp>
    </p:spTree>
    <p:extLst>
      <p:ext uri="{BB962C8B-B14F-4D97-AF65-F5344CB8AC3E}">
        <p14:creationId xmlns:p14="http://schemas.microsoft.com/office/powerpoint/2010/main" val="3345539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Use of Heat and Cold</a:t>
            </a:r>
            <a:endParaRPr lang="en-AU" sz="4800" b="1" dirty="0"/>
          </a:p>
        </p:txBody>
      </p:sp>
      <p:sp>
        <p:nvSpPr>
          <p:cNvPr id="3" name="Content Placeholder 2"/>
          <p:cNvSpPr>
            <a:spLocks noGrp="1"/>
          </p:cNvSpPr>
          <p:nvPr>
            <p:ph idx="1"/>
          </p:nvPr>
        </p:nvSpPr>
        <p:spPr>
          <a:xfrm>
            <a:off x="3593431" y="160421"/>
            <a:ext cx="8406063" cy="6561221"/>
          </a:xfrm>
        </p:spPr>
        <p:txBody>
          <a:bodyPr anchor="t">
            <a:normAutofit/>
          </a:bodyPr>
          <a:lstStyle/>
          <a:p>
            <a:pPr marL="0" indent="0">
              <a:buNone/>
            </a:pPr>
            <a:r>
              <a:rPr lang="en-AU" b="1" dirty="0" smtClean="0"/>
              <a:t>Use </a:t>
            </a:r>
            <a:r>
              <a:rPr lang="en-AU" b="1" dirty="0"/>
              <a:t>of heat in rehabilitation</a:t>
            </a:r>
          </a:p>
          <a:p>
            <a:r>
              <a:rPr lang="en-AU" dirty="0"/>
              <a:t>The use of heat in rehabilitation has a number of aims and is done in a number of methods. The aims or benefits of heat application include:</a:t>
            </a:r>
          </a:p>
          <a:p>
            <a:pPr lvl="1"/>
            <a:r>
              <a:rPr lang="en-AU" dirty="0" smtClean="0"/>
              <a:t>Increased </a:t>
            </a:r>
            <a:r>
              <a:rPr lang="en-AU" dirty="0"/>
              <a:t>blood flow (delivering nutrients and white blood cells, while removing waste)</a:t>
            </a:r>
          </a:p>
          <a:p>
            <a:pPr lvl="1"/>
            <a:r>
              <a:rPr lang="en-AU" dirty="0" smtClean="0"/>
              <a:t>Decreased </a:t>
            </a:r>
            <a:r>
              <a:rPr lang="en-AU" dirty="0"/>
              <a:t>pain</a:t>
            </a:r>
          </a:p>
          <a:p>
            <a:pPr lvl="1"/>
            <a:r>
              <a:rPr lang="en-AU" dirty="0"/>
              <a:t>I</a:t>
            </a:r>
            <a:r>
              <a:rPr lang="en-AU" dirty="0" smtClean="0"/>
              <a:t>ncreased </a:t>
            </a:r>
            <a:r>
              <a:rPr lang="en-AU" dirty="0"/>
              <a:t>flexibility (increases the elasticity of fibres, especially the new ones)</a:t>
            </a:r>
          </a:p>
          <a:p>
            <a:pPr lvl="1"/>
            <a:r>
              <a:rPr lang="en-AU" dirty="0"/>
              <a:t>D</a:t>
            </a:r>
            <a:r>
              <a:rPr lang="en-AU" dirty="0" smtClean="0"/>
              <a:t>ecreased </a:t>
            </a:r>
            <a:r>
              <a:rPr lang="en-AU" dirty="0"/>
              <a:t>joint stiffness (increases fluid to the joint)</a:t>
            </a:r>
          </a:p>
          <a:p>
            <a:pPr lvl="1"/>
            <a:r>
              <a:rPr lang="en-AU" dirty="0"/>
              <a:t>I</a:t>
            </a:r>
            <a:r>
              <a:rPr lang="en-AU" dirty="0" smtClean="0"/>
              <a:t>ncreased </a:t>
            </a:r>
            <a:r>
              <a:rPr lang="en-AU" dirty="0"/>
              <a:t>tissue repair (by increasing blood flow)</a:t>
            </a:r>
          </a:p>
          <a:p>
            <a:r>
              <a:rPr lang="en-AU" dirty="0"/>
              <a:t>The methods for using heat in rehabilitation include both superficial applications (less than 1 cm deep</a:t>
            </a:r>
            <a:r>
              <a:rPr lang="en-AU" dirty="0" smtClean="0"/>
              <a:t>):</a:t>
            </a:r>
          </a:p>
          <a:p>
            <a:pPr marL="0" indent="0">
              <a:buNone/>
            </a:pPr>
            <a:r>
              <a:rPr lang="en-AU" b="1" dirty="0" smtClean="0"/>
              <a:t>Heat </a:t>
            </a:r>
            <a:r>
              <a:rPr lang="en-AU" b="1" dirty="0"/>
              <a:t>packs</a:t>
            </a:r>
          </a:p>
          <a:p>
            <a:pPr lvl="1"/>
            <a:r>
              <a:rPr lang="en-AU" dirty="0"/>
              <a:t>There are many different types of heat packs, including microwavable wheat bags, and chemically heated packs. They are applied to the injured area, much like an ice pack.</a:t>
            </a:r>
          </a:p>
          <a:p>
            <a:pPr marL="0" indent="0">
              <a:buNone/>
            </a:pPr>
            <a:r>
              <a:rPr lang="en-AU" b="1" dirty="0" smtClean="0"/>
              <a:t>Hydrotherapy</a:t>
            </a:r>
          </a:p>
          <a:p>
            <a:pPr lvl="1"/>
            <a:r>
              <a:rPr lang="en-AU" dirty="0" smtClean="0"/>
              <a:t>A </a:t>
            </a:r>
            <a:r>
              <a:rPr lang="en-AU" dirty="0"/>
              <a:t>heated pool around 40 degrees that is used during rehabilitation. It uses heat to increased blood flow, flexibility </a:t>
            </a:r>
            <a:r>
              <a:rPr lang="en-AU" dirty="0" err="1"/>
              <a:t>etc</a:t>
            </a:r>
            <a:r>
              <a:rPr lang="en-AU" dirty="0"/>
              <a:t>, while at the same time using buoyancy to limit the force/weight on the injured area during exercise.</a:t>
            </a:r>
            <a:endParaRPr lang="en-AU" b="1" dirty="0"/>
          </a:p>
        </p:txBody>
      </p:sp>
    </p:spTree>
    <p:extLst>
      <p:ext uri="{BB962C8B-B14F-4D97-AF65-F5344CB8AC3E}">
        <p14:creationId xmlns:p14="http://schemas.microsoft.com/office/powerpoint/2010/main" val="1330883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Use of Heat and Cold </a:t>
            </a:r>
            <a:r>
              <a:rPr lang="en-AU" sz="4800" b="1" dirty="0" err="1" smtClean="0"/>
              <a:t>cont</a:t>
            </a:r>
            <a:r>
              <a:rPr lang="en-AU" sz="4800" b="1" dirty="0" smtClean="0"/>
              <a:t>…</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pPr marL="0" indent="0">
              <a:buNone/>
            </a:pPr>
            <a:r>
              <a:rPr lang="en-AU" b="1" dirty="0" smtClean="0"/>
              <a:t>Infra-red lamps</a:t>
            </a:r>
          </a:p>
          <a:p>
            <a:pPr lvl="1"/>
            <a:r>
              <a:rPr lang="en-AU" dirty="0" smtClean="0"/>
              <a:t>Proceed heat via radiation. The lamp light it shone over the injury to provide heat.</a:t>
            </a:r>
            <a:endParaRPr lang="en-AU" dirty="0"/>
          </a:p>
          <a:p>
            <a:pPr marL="0" indent="0">
              <a:buNone/>
            </a:pPr>
            <a:r>
              <a:rPr lang="en-AU" b="1" dirty="0" smtClean="0"/>
              <a:t>Contrast Therapy</a:t>
            </a:r>
          </a:p>
          <a:p>
            <a:pPr lvl="1"/>
            <a:r>
              <a:rPr lang="en-AU" dirty="0" smtClean="0"/>
              <a:t>Athlete </a:t>
            </a:r>
            <a:r>
              <a:rPr lang="en-AU" dirty="0"/>
              <a:t>moves the injured area between an ice bath and a warm bath. This provides the benefits of the cold, and the heat</a:t>
            </a:r>
            <a:r>
              <a:rPr lang="en-AU" dirty="0" smtClean="0"/>
              <a:t>.</a:t>
            </a:r>
          </a:p>
          <a:p>
            <a:pPr marL="0" indent="0">
              <a:buNone/>
            </a:pPr>
            <a:r>
              <a:rPr lang="en-AU" dirty="0" smtClean="0"/>
              <a:t>Deep heat can be applied using:</a:t>
            </a:r>
          </a:p>
          <a:p>
            <a:pPr marL="0" indent="0">
              <a:buNone/>
            </a:pPr>
            <a:r>
              <a:rPr lang="en-AU" b="1" dirty="0" smtClean="0"/>
              <a:t>Ultrasound</a:t>
            </a:r>
          </a:p>
          <a:p>
            <a:pPr lvl="1"/>
            <a:r>
              <a:rPr lang="en-AU" dirty="0" smtClean="0"/>
              <a:t>Is applied heat using sound waves – used on dense tissue such as bone or ligaments</a:t>
            </a:r>
          </a:p>
          <a:p>
            <a:pPr marL="0" indent="0">
              <a:buNone/>
            </a:pPr>
            <a:r>
              <a:rPr lang="en-AU" b="1" dirty="0" smtClean="0"/>
              <a:t>Microwaves</a:t>
            </a:r>
          </a:p>
          <a:p>
            <a:pPr lvl="1"/>
            <a:r>
              <a:rPr lang="en-AU" dirty="0" smtClean="0"/>
              <a:t>Heat deeper tissue that has high water content – such as muscle and blood vessels. Area around the injury is heated to 40 degrees for less than 30 minutes</a:t>
            </a:r>
          </a:p>
        </p:txBody>
      </p:sp>
    </p:spTree>
    <p:extLst>
      <p:ext uri="{BB962C8B-B14F-4D97-AF65-F5344CB8AC3E}">
        <p14:creationId xmlns:p14="http://schemas.microsoft.com/office/powerpoint/2010/main" val="1464746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Use of Heat and Cold </a:t>
            </a:r>
            <a:r>
              <a:rPr lang="en-AU" sz="4800" b="1" dirty="0" err="1" smtClean="0"/>
              <a:t>cont</a:t>
            </a:r>
            <a:r>
              <a:rPr lang="en-AU" sz="4800" b="1" dirty="0" smtClean="0"/>
              <a:t>…</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pPr marL="0" indent="0">
              <a:buNone/>
            </a:pPr>
            <a:r>
              <a:rPr lang="en-AU" b="1" dirty="0" smtClean="0"/>
              <a:t>Use of cold in rehabilitation</a:t>
            </a:r>
          </a:p>
          <a:p>
            <a:r>
              <a:rPr lang="en-AU" dirty="0"/>
              <a:t>The technical term </a:t>
            </a:r>
            <a:r>
              <a:rPr lang="en-AU" dirty="0" smtClean="0"/>
              <a:t>is </a:t>
            </a:r>
            <a:r>
              <a:rPr lang="en-AU" dirty="0"/>
              <a:t>cryotherapy. </a:t>
            </a:r>
            <a:endParaRPr lang="en-AU" dirty="0" smtClean="0"/>
          </a:p>
          <a:p>
            <a:r>
              <a:rPr lang="en-AU" dirty="0" smtClean="0"/>
              <a:t>Cryotherapy </a:t>
            </a:r>
            <a:r>
              <a:rPr lang="en-AU" dirty="0"/>
              <a:t>“is the local or general use of cold in medical therapy.” </a:t>
            </a:r>
            <a:endParaRPr lang="en-AU" dirty="0" smtClean="0"/>
          </a:p>
          <a:p>
            <a:r>
              <a:rPr lang="en-AU" dirty="0" smtClean="0"/>
              <a:t>There </a:t>
            </a:r>
            <a:r>
              <a:rPr lang="en-AU" dirty="0"/>
              <a:t>are many methods used to apply cold for rehabilitation. </a:t>
            </a:r>
            <a:endParaRPr lang="en-AU" dirty="0" smtClean="0"/>
          </a:p>
          <a:p>
            <a:r>
              <a:rPr lang="en-AU" dirty="0" smtClean="0"/>
              <a:t>Purpose </a:t>
            </a:r>
            <a:r>
              <a:rPr lang="en-AU" dirty="0"/>
              <a:t>of using cold in rehabilitation is to reduce pain, blood flow/bleeding and inflammation. This is applied immediately after the injury occurs and after treatments/exercise during rehabilitation of the injury.</a:t>
            </a:r>
          </a:p>
          <a:p>
            <a:r>
              <a:rPr lang="en-AU" dirty="0"/>
              <a:t>The use of ice-packs is well known and is usually applied to the injured area during the first 48 hours after an injury. </a:t>
            </a:r>
            <a:endParaRPr lang="en-AU" dirty="0" smtClean="0"/>
          </a:p>
          <a:p>
            <a:r>
              <a:rPr lang="en-AU" dirty="0" smtClean="0"/>
              <a:t>Other </a:t>
            </a:r>
            <a:r>
              <a:rPr lang="en-AU" dirty="0"/>
              <a:t>methods include</a:t>
            </a:r>
            <a:r>
              <a:rPr lang="en-AU" dirty="0" smtClean="0"/>
              <a:t>:</a:t>
            </a:r>
          </a:p>
          <a:p>
            <a:pPr marL="0" indent="0">
              <a:buNone/>
            </a:pPr>
            <a:r>
              <a:rPr lang="en-AU" b="1" dirty="0" smtClean="0"/>
              <a:t>Ice Massage</a:t>
            </a:r>
          </a:p>
          <a:p>
            <a:pPr lvl="1"/>
            <a:r>
              <a:rPr lang="en-AU" dirty="0" smtClean="0"/>
              <a:t>Ice is rubbed over the body or injured area for approx. 15 minutes.</a:t>
            </a:r>
          </a:p>
          <a:p>
            <a:pPr marL="0" indent="0">
              <a:buNone/>
            </a:pPr>
            <a:r>
              <a:rPr lang="en-AU" b="1" dirty="0" smtClean="0"/>
              <a:t>Cold Water Immersion/Ice Bath</a:t>
            </a:r>
          </a:p>
          <a:p>
            <a:pPr lvl="1"/>
            <a:r>
              <a:rPr lang="en-AU" dirty="0" smtClean="0"/>
              <a:t>Immediately </a:t>
            </a:r>
            <a:r>
              <a:rPr lang="en-AU" dirty="0"/>
              <a:t>following an injury the athlete places their injured area into an ice bath for around 15 min at a </a:t>
            </a:r>
            <a:r>
              <a:rPr lang="en-AU" dirty="0" smtClean="0"/>
              <a:t>time (depends </a:t>
            </a:r>
            <a:r>
              <a:rPr lang="en-AU" dirty="0"/>
              <a:t>on the area injured and how long the athlete can withstand the </a:t>
            </a:r>
            <a:r>
              <a:rPr lang="en-AU" dirty="0" smtClean="0"/>
              <a:t>cold).</a:t>
            </a:r>
          </a:p>
          <a:p>
            <a:endParaRPr lang="en-AU" dirty="0"/>
          </a:p>
        </p:txBody>
      </p:sp>
    </p:spTree>
    <p:extLst>
      <p:ext uri="{BB962C8B-B14F-4D97-AF65-F5344CB8AC3E}">
        <p14:creationId xmlns:p14="http://schemas.microsoft.com/office/powerpoint/2010/main" val="579324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Use of Heat and Cold </a:t>
            </a:r>
            <a:r>
              <a:rPr lang="en-AU" sz="4800" b="1" dirty="0" err="1" smtClean="0"/>
              <a:t>cont</a:t>
            </a:r>
            <a:r>
              <a:rPr lang="en-AU" sz="4800" b="1" dirty="0" smtClean="0"/>
              <a:t>…</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pPr marL="0" indent="0">
              <a:buNone/>
            </a:pPr>
            <a:r>
              <a:rPr lang="en-AU" b="1" dirty="0" smtClean="0"/>
              <a:t>Contrast Therapy</a:t>
            </a:r>
          </a:p>
          <a:p>
            <a:pPr lvl="1"/>
            <a:r>
              <a:rPr lang="en-AU" dirty="0" smtClean="0"/>
              <a:t>The </a:t>
            </a:r>
            <a:r>
              <a:rPr lang="en-AU" dirty="0"/>
              <a:t>athlete moves the injured area between an ice bath and a warm bath. </a:t>
            </a:r>
            <a:endParaRPr lang="en-AU" dirty="0" smtClean="0"/>
          </a:p>
          <a:p>
            <a:pPr lvl="1"/>
            <a:r>
              <a:rPr lang="en-AU" dirty="0" smtClean="0"/>
              <a:t>Provides </a:t>
            </a:r>
            <a:r>
              <a:rPr lang="en-AU" dirty="0"/>
              <a:t>the benefits of the cold, </a:t>
            </a:r>
            <a:r>
              <a:rPr lang="en-AU" dirty="0" smtClean="0"/>
              <a:t>then </a:t>
            </a:r>
            <a:r>
              <a:rPr lang="en-AU" dirty="0"/>
              <a:t>the warm bath increases blood flow to the area helping to remove debris and providing nutrients for repair. </a:t>
            </a:r>
            <a:endParaRPr lang="en-AU" dirty="0" smtClean="0"/>
          </a:p>
          <a:p>
            <a:pPr lvl="1"/>
            <a:r>
              <a:rPr lang="en-AU" dirty="0" smtClean="0"/>
              <a:t>This </a:t>
            </a:r>
            <a:r>
              <a:rPr lang="en-AU" dirty="0"/>
              <a:t>is not usually used immediately after injury, but more often during or after a session of rehabilitation</a:t>
            </a:r>
            <a:r>
              <a:rPr lang="en-AU" dirty="0" smtClean="0"/>
              <a:t>.</a:t>
            </a:r>
          </a:p>
          <a:p>
            <a:pPr marL="0" indent="0">
              <a:buNone/>
            </a:pPr>
            <a:r>
              <a:rPr lang="en-AU" b="1" dirty="0" err="1" smtClean="0"/>
              <a:t>Vapocoolant</a:t>
            </a:r>
            <a:r>
              <a:rPr lang="en-AU" b="1" dirty="0" smtClean="0"/>
              <a:t> Sprays</a:t>
            </a:r>
          </a:p>
          <a:p>
            <a:pPr lvl="1"/>
            <a:r>
              <a:rPr lang="en-AU" dirty="0"/>
              <a:t>These </a:t>
            </a:r>
            <a:r>
              <a:rPr lang="en-AU" dirty="0" smtClean="0"/>
              <a:t>sprays are </a:t>
            </a:r>
            <a:r>
              <a:rPr lang="en-AU" dirty="0"/>
              <a:t>often used during games to provide an immediate cooling to the injured area. </a:t>
            </a:r>
            <a:endParaRPr lang="en-AU" dirty="0" smtClean="0"/>
          </a:p>
          <a:p>
            <a:pPr lvl="1"/>
            <a:r>
              <a:rPr lang="en-AU" dirty="0" smtClean="0"/>
              <a:t>Often </a:t>
            </a:r>
            <a:r>
              <a:rPr lang="en-AU" dirty="0"/>
              <a:t>used for minor injuries, where the player can continue to perform. They are particularly used to prevent muscle spasms around the injury</a:t>
            </a:r>
            <a:r>
              <a:rPr lang="en-AU" dirty="0" smtClean="0"/>
              <a:t>.</a:t>
            </a:r>
          </a:p>
          <a:p>
            <a:pPr marL="0" indent="0">
              <a:buNone/>
            </a:pPr>
            <a:r>
              <a:rPr lang="en-AU" b="1" dirty="0" smtClean="0"/>
              <a:t>Cryotherapy Machine</a:t>
            </a:r>
          </a:p>
          <a:p>
            <a:pPr lvl="1"/>
            <a:r>
              <a:rPr lang="en-AU" dirty="0"/>
              <a:t>M</a:t>
            </a:r>
            <a:r>
              <a:rPr lang="en-AU" dirty="0" smtClean="0"/>
              <a:t>ay </a:t>
            </a:r>
            <a:r>
              <a:rPr lang="en-AU" dirty="0"/>
              <a:t>be used in rehabilitation for larger injuries of the body. They cool the entire body, but do not target specific areas.</a:t>
            </a:r>
            <a:endParaRPr lang="en-AU" b="1" dirty="0"/>
          </a:p>
        </p:txBody>
      </p:sp>
    </p:spTree>
    <p:extLst>
      <p:ext uri="{BB962C8B-B14F-4D97-AF65-F5344CB8AC3E}">
        <p14:creationId xmlns:p14="http://schemas.microsoft.com/office/powerpoint/2010/main" val="1019667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Rehabilitation Procedures for a Hamstring Tear</a:t>
            </a:r>
            <a:endParaRPr lang="en-AU" b="1" dirty="0"/>
          </a:p>
        </p:txBody>
      </p:sp>
      <p:sp>
        <p:nvSpPr>
          <p:cNvPr id="3" name="Content Placeholder 2"/>
          <p:cNvSpPr>
            <a:spLocks noGrp="1"/>
          </p:cNvSpPr>
          <p:nvPr>
            <p:ph idx="1"/>
          </p:nvPr>
        </p:nvSpPr>
        <p:spPr>
          <a:xfrm>
            <a:off x="3593431" y="160421"/>
            <a:ext cx="8406063" cy="6561221"/>
          </a:xfrm>
        </p:spPr>
        <p:txBody>
          <a:bodyPr anchor="t">
            <a:normAutofit/>
          </a:bodyPr>
          <a:lstStyle/>
          <a:p>
            <a:r>
              <a:rPr lang="en-AU" dirty="0"/>
              <a:t>The rehabilitation procedures for a hamstring tear (aka strain) include: </a:t>
            </a:r>
            <a:endParaRPr lang="en-AU" dirty="0" smtClean="0"/>
          </a:p>
          <a:p>
            <a:pPr lvl="1"/>
            <a:r>
              <a:rPr lang="en-AU" dirty="0"/>
              <a:t>P</a:t>
            </a:r>
            <a:r>
              <a:rPr lang="en-AU" dirty="0" smtClean="0"/>
              <a:t>rogressive ROM</a:t>
            </a:r>
          </a:p>
          <a:p>
            <a:pPr lvl="1"/>
            <a:r>
              <a:rPr lang="en-AU" dirty="0"/>
              <a:t>G</a:t>
            </a:r>
            <a:r>
              <a:rPr lang="en-AU" dirty="0" smtClean="0"/>
              <a:t>raduated </a:t>
            </a:r>
            <a:r>
              <a:rPr lang="en-AU" dirty="0"/>
              <a:t>exercise (stretching, </a:t>
            </a:r>
            <a:r>
              <a:rPr lang="en-AU" dirty="0" smtClean="0"/>
              <a:t>conditioning, </a:t>
            </a:r>
            <a:r>
              <a:rPr lang="en-AU" dirty="0"/>
              <a:t>and total body fitness</a:t>
            </a:r>
            <a:r>
              <a:rPr lang="en-AU" dirty="0" smtClean="0"/>
              <a:t>)</a:t>
            </a:r>
          </a:p>
          <a:p>
            <a:pPr lvl="1"/>
            <a:r>
              <a:rPr lang="en-AU" dirty="0" smtClean="0"/>
              <a:t>Training</a:t>
            </a:r>
          </a:p>
          <a:p>
            <a:pPr lvl="1"/>
            <a:r>
              <a:rPr lang="en-AU" dirty="0" smtClean="0"/>
              <a:t>and </a:t>
            </a:r>
            <a:r>
              <a:rPr lang="en-AU" dirty="0"/>
              <a:t>use of heat and cold. </a:t>
            </a:r>
            <a:endParaRPr lang="en-AU" dirty="0" smtClean="0"/>
          </a:p>
          <a:p>
            <a:r>
              <a:rPr lang="en-AU" dirty="0" smtClean="0"/>
              <a:t>A </a:t>
            </a:r>
            <a:r>
              <a:rPr lang="en-AU" dirty="0"/>
              <a:t>tear or strain is a tear to any one of the three hamstring muscles. Rehabilitation for a hamstring tear should be individualised, depending on the specific muscle injured and the classification </a:t>
            </a:r>
            <a:r>
              <a:rPr lang="en-AU" dirty="0" smtClean="0"/>
              <a:t>of strain. However, there </a:t>
            </a:r>
            <a:r>
              <a:rPr lang="en-AU" dirty="0"/>
              <a:t>are some basic guidelines that can be followed</a:t>
            </a:r>
            <a:r>
              <a:rPr lang="en-AU" dirty="0" smtClean="0"/>
              <a:t>.</a:t>
            </a:r>
          </a:p>
          <a:p>
            <a:pPr marL="0" indent="0">
              <a:buNone/>
            </a:pPr>
            <a:r>
              <a:rPr lang="en-AU" b="1" dirty="0" smtClean="0"/>
              <a:t>Immediate </a:t>
            </a:r>
            <a:r>
              <a:rPr lang="en-AU" b="1" dirty="0" smtClean="0"/>
              <a:t>Hamstring Tear Treatment</a:t>
            </a:r>
          </a:p>
          <a:p>
            <a:pPr lvl="1"/>
            <a:r>
              <a:rPr lang="en-AU" dirty="0" smtClean="0"/>
              <a:t>RICER </a:t>
            </a:r>
            <a:r>
              <a:rPr lang="en-AU" dirty="0"/>
              <a:t>(Rest, Ice Compression, Elevation, and Referral). </a:t>
            </a:r>
            <a:endParaRPr lang="en-AU" dirty="0" smtClean="0"/>
          </a:p>
          <a:p>
            <a:pPr lvl="1"/>
            <a:r>
              <a:rPr lang="en-AU" dirty="0" smtClean="0"/>
              <a:t>Apply </a:t>
            </a:r>
            <a:r>
              <a:rPr lang="en-AU" dirty="0"/>
              <a:t>for the first 48 hrs as appropriate care during the acute phase. </a:t>
            </a:r>
            <a:endParaRPr lang="en-AU" dirty="0" smtClean="0"/>
          </a:p>
          <a:p>
            <a:pPr lvl="1"/>
            <a:r>
              <a:rPr lang="en-AU" dirty="0" smtClean="0"/>
              <a:t>Once </a:t>
            </a:r>
            <a:r>
              <a:rPr lang="en-AU" dirty="0"/>
              <a:t>the injury has been assessed by a professional (Medical Practitioner, Physiotherapist, Specialist </a:t>
            </a:r>
            <a:r>
              <a:rPr lang="en-AU" dirty="0" err="1"/>
              <a:t>etc</a:t>
            </a:r>
            <a:r>
              <a:rPr lang="en-AU" dirty="0"/>
              <a:t>) and surgery completed if required, rehabilitation may begin</a:t>
            </a:r>
            <a:r>
              <a:rPr lang="en-AU" dirty="0" smtClean="0"/>
              <a:t>.</a:t>
            </a:r>
          </a:p>
          <a:p>
            <a:pPr marL="0" indent="0">
              <a:buNone/>
            </a:pPr>
            <a:r>
              <a:rPr lang="en-AU" b="1" dirty="0" smtClean="0"/>
              <a:t>Stretching and Increased ROM</a:t>
            </a:r>
          </a:p>
          <a:p>
            <a:pPr lvl="1"/>
            <a:r>
              <a:rPr lang="en-AU" dirty="0" smtClean="0"/>
              <a:t>No </a:t>
            </a:r>
            <a:r>
              <a:rPr lang="en-AU" dirty="0"/>
              <a:t>stretching of the hamstring during the initial acute period of injury. </a:t>
            </a:r>
            <a:endParaRPr lang="en-AU" dirty="0" smtClean="0"/>
          </a:p>
          <a:p>
            <a:pPr lvl="1"/>
            <a:r>
              <a:rPr lang="en-AU" dirty="0" smtClean="0"/>
              <a:t>Allows </a:t>
            </a:r>
            <a:r>
              <a:rPr lang="en-AU" dirty="0"/>
              <a:t>the injury to begin to heal before it is pulled </a:t>
            </a:r>
            <a:r>
              <a:rPr lang="en-AU" dirty="0" smtClean="0"/>
              <a:t>at. </a:t>
            </a:r>
          </a:p>
          <a:p>
            <a:pPr lvl="1"/>
            <a:r>
              <a:rPr lang="en-AU" dirty="0" smtClean="0"/>
              <a:t>Once </a:t>
            </a:r>
            <a:r>
              <a:rPr lang="en-AU" dirty="0"/>
              <a:t>a professional has declared this to be over, stretching becomes the first rehabilitation procedure for a hamstring tear</a:t>
            </a:r>
            <a:r>
              <a:rPr lang="en-AU" dirty="0" smtClean="0"/>
              <a:t>.</a:t>
            </a:r>
            <a:endParaRPr lang="en-AU" dirty="0" smtClean="0"/>
          </a:p>
        </p:txBody>
      </p:sp>
    </p:spTree>
    <p:extLst>
      <p:ext uri="{BB962C8B-B14F-4D97-AF65-F5344CB8AC3E}">
        <p14:creationId xmlns:p14="http://schemas.microsoft.com/office/powerpoint/2010/main" val="693574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a:t>Rehabilitation Procedures for a Hamstring </a:t>
            </a:r>
            <a:r>
              <a:rPr lang="en-AU" b="1" dirty="0" smtClean="0"/>
              <a:t>Tear </a:t>
            </a:r>
            <a:r>
              <a:rPr lang="en-AU" b="1" dirty="0" err="1" smtClean="0"/>
              <a:t>cont</a:t>
            </a:r>
            <a:r>
              <a:rPr lang="en-AU" b="1" dirty="0" smtClean="0"/>
              <a:t>…</a:t>
            </a:r>
            <a:endParaRPr lang="en-AU" b="1" dirty="0"/>
          </a:p>
        </p:txBody>
      </p:sp>
      <p:sp>
        <p:nvSpPr>
          <p:cNvPr id="3" name="Content Placeholder 2"/>
          <p:cNvSpPr>
            <a:spLocks noGrp="1"/>
          </p:cNvSpPr>
          <p:nvPr>
            <p:ph idx="1"/>
          </p:nvPr>
        </p:nvSpPr>
        <p:spPr>
          <a:xfrm>
            <a:off x="3593431" y="160421"/>
            <a:ext cx="8406063" cy="6561221"/>
          </a:xfrm>
        </p:spPr>
        <p:txBody>
          <a:bodyPr anchor="t">
            <a:normAutofit fontScale="85000" lnSpcReduction="10000"/>
          </a:bodyPr>
          <a:lstStyle/>
          <a:p>
            <a:pPr marL="0" indent="0">
              <a:buNone/>
            </a:pPr>
            <a:r>
              <a:rPr lang="en-AU" b="1" dirty="0"/>
              <a:t>Conditioning</a:t>
            </a:r>
          </a:p>
          <a:p>
            <a:r>
              <a:rPr lang="en-AU" dirty="0" smtClean="0"/>
              <a:t>General </a:t>
            </a:r>
            <a:r>
              <a:rPr lang="en-AU" dirty="0"/>
              <a:t>strengthening exercises should be pain </a:t>
            </a:r>
            <a:r>
              <a:rPr lang="en-AU" dirty="0" smtClean="0"/>
              <a:t>free - begin </a:t>
            </a:r>
            <a:r>
              <a:rPr lang="en-AU" dirty="0"/>
              <a:t>with isometric contractions of the hamstring that are a low </a:t>
            </a:r>
            <a:r>
              <a:rPr lang="en-AU" dirty="0" smtClean="0"/>
              <a:t>intensity. </a:t>
            </a:r>
            <a:endParaRPr lang="en-AU" dirty="0"/>
          </a:p>
          <a:p>
            <a:r>
              <a:rPr lang="en-AU" dirty="0"/>
              <a:t>T</a:t>
            </a:r>
            <a:r>
              <a:rPr lang="en-AU" dirty="0" smtClean="0"/>
              <a:t>hen </a:t>
            </a:r>
            <a:r>
              <a:rPr lang="en-AU" dirty="0"/>
              <a:t>progress through a range of dynamic activities as recovery continues. </a:t>
            </a:r>
            <a:r>
              <a:rPr lang="en-AU" dirty="0" smtClean="0"/>
              <a:t>During </a:t>
            </a:r>
            <a:r>
              <a:rPr lang="en-AU" dirty="0"/>
              <a:t>these exercises it is important to minimise pain, and often cold therapy is used if pain occurs</a:t>
            </a:r>
            <a:r>
              <a:rPr lang="en-AU" dirty="0" smtClean="0"/>
              <a:t>.</a:t>
            </a:r>
          </a:p>
          <a:p>
            <a:pPr marL="0" indent="0">
              <a:buNone/>
            </a:pPr>
            <a:r>
              <a:rPr lang="en-AU" b="1" dirty="0"/>
              <a:t>Total body fitness</a:t>
            </a:r>
          </a:p>
          <a:p>
            <a:r>
              <a:rPr lang="en-AU" dirty="0"/>
              <a:t>S</a:t>
            </a:r>
            <a:r>
              <a:rPr lang="en-AU" dirty="0" smtClean="0"/>
              <a:t>tationary </a:t>
            </a:r>
            <a:r>
              <a:rPr lang="en-AU" dirty="0"/>
              <a:t>equipment is used to maintain and/or enhance total body fitness. Arm ergometers can be used to help maintain cardiovascular fitness, but also rowing machines and cross trainers can be used, as long as the intensity keeps the hamstring pain free. </a:t>
            </a:r>
            <a:endParaRPr lang="en-AU" dirty="0" smtClean="0"/>
          </a:p>
          <a:p>
            <a:r>
              <a:rPr lang="en-AU" dirty="0"/>
              <a:t>A</a:t>
            </a:r>
            <a:r>
              <a:rPr lang="en-AU" dirty="0" smtClean="0"/>
              <a:t>thlete </a:t>
            </a:r>
            <a:r>
              <a:rPr lang="en-AU" dirty="0"/>
              <a:t>will progress to light jogging and before agility runs. Finally the athlete will progress to full sprints.</a:t>
            </a:r>
          </a:p>
          <a:p>
            <a:pPr marL="0" indent="0">
              <a:buNone/>
            </a:pPr>
            <a:r>
              <a:rPr lang="en-AU" b="1" dirty="0"/>
              <a:t>Training</a:t>
            </a:r>
          </a:p>
          <a:p>
            <a:r>
              <a:rPr lang="en-AU" dirty="0" smtClean="0"/>
              <a:t>Once </a:t>
            </a:r>
            <a:r>
              <a:rPr lang="en-AU" dirty="0"/>
              <a:t>the athlete has been given the clear from a professional, they may return to training. It will take a while for the muscular endurance and power produced by the hamstring to return. The athlete will also become more confident to use the hamstring to their full potential through training drills.</a:t>
            </a:r>
          </a:p>
          <a:p>
            <a:pPr marL="0" indent="0">
              <a:buNone/>
            </a:pPr>
            <a:r>
              <a:rPr lang="en-AU" b="1" dirty="0"/>
              <a:t>Use of heat and cold</a:t>
            </a:r>
          </a:p>
          <a:p>
            <a:r>
              <a:rPr lang="en-AU" dirty="0" smtClean="0"/>
              <a:t>Used </a:t>
            </a:r>
            <a:r>
              <a:rPr lang="en-AU" dirty="0"/>
              <a:t>throughout the recovery process. </a:t>
            </a:r>
            <a:endParaRPr lang="en-AU" dirty="0" smtClean="0"/>
          </a:p>
          <a:p>
            <a:r>
              <a:rPr lang="en-AU" dirty="0" smtClean="0"/>
              <a:t>Cold </a:t>
            </a:r>
            <a:r>
              <a:rPr lang="en-AU" dirty="0"/>
              <a:t>therapy is used when pain </a:t>
            </a:r>
            <a:r>
              <a:rPr lang="en-AU" dirty="0" smtClean="0"/>
              <a:t>occurs - especially </a:t>
            </a:r>
            <a:r>
              <a:rPr lang="en-AU" dirty="0"/>
              <a:t>during the acute </a:t>
            </a:r>
            <a:r>
              <a:rPr lang="en-AU" dirty="0" smtClean="0"/>
              <a:t>phase or </a:t>
            </a:r>
            <a:r>
              <a:rPr lang="en-AU" dirty="0"/>
              <a:t>after rehabilitation exercises.  </a:t>
            </a:r>
            <a:endParaRPr lang="en-AU" dirty="0" smtClean="0"/>
          </a:p>
          <a:p>
            <a:r>
              <a:rPr lang="en-AU" dirty="0" smtClean="0"/>
              <a:t>Heat </a:t>
            </a:r>
            <a:r>
              <a:rPr lang="en-AU" dirty="0"/>
              <a:t>is not used in the acute </a:t>
            </a:r>
            <a:r>
              <a:rPr lang="en-AU" dirty="0" smtClean="0"/>
              <a:t>phase - may </a:t>
            </a:r>
            <a:r>
              <a:rPr lang="en-AU" dirty="0"/>
              <a:t>be used to enhance blood flow to the hamstring before stretching or rehabilitation exercises in order to increase flexibility, and to provide blood flow to the area in order to speed up the healing process.</a:t>
            </a:r>
          </a:p>
          <a:p>
            <a:endParaRPr lang="en-AU" dirty="0"/>
          </a:p>
        </p:txBody>
      </p:sp>
      <p:pic>
        <p:nvPicPr>
          <p:cNvPr id="4" name="Picture 3"/>
          <p:cNvPicPr>
            <a:picLocks noChangeAspect="1"/>
          </p:cNvPicPr>
          <p:nvPr/>
        </p:nvPicPr>
        <p:blipFill>
          <a:blip r:embed="rId2"/>
          <a:stretch>
            <a:fillRect/>
          </a:stretch>
        </p:blipFill>
        <p:spPr>
          <a:xfrm>
            <a:off x="212185" y="295327"/>
            <a:ext cx="3028950" cy="1514475"/>
          </a:xfrm>
          <a:prstGeom prst="rect">
            <a:avLst/>
          </a:prstGeom>
        </p:spPr>
      </p:pic>
      <p:pic>
        <p:nvPicPr>
          <p:cNvPr id="5" name="Picture 4"/>
          <p:cNvPicPr>
            <a:picLocks noChangeAspect="1"/>
          </p:cNvPicPr>
          <p:nvPr/>
        </p:nvPicPr>
        <p:blipFill>
          <a:blip r:embed="rId3"/>
          <a:stretch>
            <a:fillRect/>
          </a:stretch>
        </p:blipFill>
        <p:spPr>
          <a:xfrm>
            <a:off x="996985" y="4687556"/>
            <a:ext cx="1495006" cy="1995909"/>
          </a:xfrm>
          <a:prstGeom prst="rect">
            <a:avLst/>
          </a:prstGeom>
        </p:spPr>
      </p:pic>
    </p:spTree>
    <p:extLst>
      <p:ext uri="{BB962C8B-B14F-4D97-AF65-F5344CB8AC3E}">
        <p14:creationId xmlns:p14="http://schemas.microsoft.com/office/powerpoint/2010/main" val="3935762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Rehabilitation Procedures for a Dislocated Shoulder</a:t>
            </a:r>
            <a:endParaRPr lang="en-AU" b="1" dirty="0"/>
          </a:p>
        </p:txBody>
      </p:sp>
      <p:sp>
        <p:nvSpPr>
          <p:cNvPr id="3" name="Content Placeholder 2"/>
          <p:cNvSpPr>
            <a:spLocks noGrp="1"/>
          </p:cNvSpPr>
          <p:nvPr>
            <p:ph idx="1"/>
          </p:nvPr>
        </p:nvSpPr>
        <p:spPr>
          <a:xfrm>
            <a:off x="3593431" y="160421"/>
            <a:ext cx="8406063" cy="6561221"/>
          </a:xfrm>
        </p:spPr>
        <p:txBody>
          <a:bodyPr anchor="t">
            <a:normAutofit/>
          </a:bodyPr>
          <a:lstStyle/>
          <a:p>
            <a:r>
              <a:rPr lang="en-AU" dirty="0"/>
              <a:t>The rehabilitation procedures for a dislocated shoulder include: </a:t>
            </a:r>
            <a:endParaRPr lang="en-AU" dirty="0" smtClean="0"/>
          </a:p>
          <a:p>
            <a:pPr lvl="1"/>
            <a:r>
              <a:rPr lang="en-AU" dirty="0" smtClean="0"/>
              <a:t>Increasing ROM</a:t>
            </a:r>
          </a:p>
          <a:p>
            <a:pPr lvl="1"/>
            <a:r>
              <a:rPr lang="en-AU" dirty="0" smtClean="0"/>
              <a:t>Graduated </a:t>
            </a:r>
            <a:r>
              <a:rPr lang="en-AU" dirty="0"/>
              <a:t>exercise (stretching, conditioning, and total body fitness</a:t>
            </a:r>
            <a:r>
              <a:rPr lang="en-AU" dirty="0" smtClean="0"/>
              <a:t>)</a:t>
            </a:r>
          </a:p>
          <a:p>
            <a:pPr lvl="1"/>
            <a:r>
              <a:rPr lang="en-AU" dirty="0" smtClean="0"/>
              <a:t>Training</a:t>
            </a:r>
          </a:p>
          <a:p>
            <a:pPr lvl="1"/>
            <a:r>
              <a:rPr lang="en-AU" dirty="0" smtClean="0"/>
              <a:t>Use </a:t>
            </a:r>
            <a:r>
              <a:rPr lang="en-AU" dirty="0"/>
              <a:t>of heat and cold</a:t>
            </a:r>
            <a:r>
              <a:rPr lang="en-AU" dirty="0" smtClean="0"/>
              <a:t>.</a:t>
            </a:r>
          </a:p>
          <a:p>
            <a:pPr marL="0" indent="0">
              <a:buNone/>
            </a:pPr>
            <a:r>
              <a:rPr lang="en-AU" b="1" dirty="0"/>
              <a:t>Immediate treatment of a shoulder dislocation</a:t>
            </a:r>
          </a:p>
          <a:p>
            <a:pPr lvl="1"/>
            <a:r>
              <a:rPr lang="en-AU" dirty="0" smtClean="0"/>
              <a:t>Immobilisation </a:t>
            </a:r>
            <a:r>
              <a:rPr lang="en-AU" dirty="0"/>
              <a:t>of the shoulder and </a:t>
            </a:r>
            <a:r>
              <a:rPr lang="en-AU" dirty="0" smtClean="0"/>
              <a:t>arm</a:t>
            </a:r>
          </a:p>
          <a:p>
            <a:pPr lvl="1"/>
            <a:r>
              <a:rPr lang="en-AU" dirty="0" smtClean="0"/>
              <a:t>Apply </a:t>
            </a:r>
            <a:r>
              <a:rPr lang="en-AU" dirty="0"/>
              <a:t>ice packs </a:t>
            </a:r>
            <a:endParaRPr lang="en-AU" dirty="0" smtClean="0"/>
          </a:p>
          <a:p>
            <a:pPr lvl="1"/>
            <a:r>
              <a:rPr lang="en-AU" dirty="0" smtClean="0"/>
              <a:t>Take to </a:t>
            </a:r>
            <a:r>
              <a:rPr lang="en-AU" dirty="0"/>
              <a:t>a professional (medical practitioner, specialist, physiotherapist, </a:t>
            </a:r>
            <a:r>
              <a:rPr lang="en-AU" dirty="0" err="1"/>
              <a:t>etc</a:t>
            </a:r>
            <a:r>
              <a:rPr lang="en-AU" dirty="0"/>
              <a:t>) </a:t>
            </a:r>
            <a:r>
              <a:rPr lang="en-AU" dirty="0" smtClean="0"/>
              <a:t>to relocate shoulder</a:t>
            </a:r>
          </a:p>
          <a:p>
            <a:pPr lvl="1"/>
            <a:r>
              <a:rPr lang="en-AU" dirty="0" smtClean="0"/>
              <a:t>Wear a </a:t>
            </a:r>
            <a:r>
              <a:rPr lang="en-AU" dirty="0"/>
              <a:t>sling is usually worn for 5-7 days. If the athlete requires surgery then this should also be done before rehabilitation begins. </a:t>
            </a:r>
            <a:endParaRPr lang="en-AU" dirty="0" smtClean="0"/>
          </a:p>
          <a:p>
            <a:pPr marL="0" indent="0">
              <a:buNone/>
            </a:pPr>
            <a:r>
              <a:rPr lang="en-AU" b="1" dirty="0" smtClean="0"/>
              <a:t>Range </a:t>
            </a:r>
            <a:r>
              <a:rPr lang="en-AU" b="1" dirty="0"/>
              <a:t>of motion/movement Stretching</a:t>
            </a:r>
          </a:p>
          <a:p>
            <a:pPr lvl="1"/>
            <a:r>
              <a:rPr lang="en-AU" dirty="0" smtClean="0"/>
              <a:t>Begin </a:t>
            </a:r>
            <a:r>
              <a:rPr lang="en-AU" dirty="0"/>
              <a:t>by increasing the range of motion at the shoulder. </a:t>
            </a:r>
            <a:endParaRPr lang="en-AU" dirty="0" smtClean="0"/>
          </a:p>
          <a:p>
            <a:pPr lvl="1"/>
            <a:r>
              <a:rPr lang="en-AU" dirty="0" smtClean="0"/>
              <a:t>Range </a:t>
            </a:r>
            <a:r>
              <a:rPr lang="en-AU" dirty="0"/>
              <a:t>of motion exercises include a range of stretches that are isometric, PNF and dynamic.</a:t>
            </a:r>
          </a:p>
          <a:p>
            <a:endParaRPr lang="en-AU" dirty="0"/>
          </a:p>
        </p:txBody>
      </p:sp>
      <p:pic>
        <p:nvPicPr>
          <p:cNvPr id="4" name="Picture 3"/>
          <p:cNvPicPr>
            <a:picLocks noChangeAspect="1"/>
          </p:cNvPicPr>
          <p:nvPr/>
        </p:nvPicPr>
        <p:blipFill>
          <a:blip r:embed="rId2"/>
          <a:stretch>
            <a:fillRect/>
          </a:stretch>
        </p:blipFill>
        <p:spPr>
          <a:xfrm>
            <a:off x="180976" y="275231"/>
            <a:ext cx="3019425" cy="1514475"/>
          </a:xfrm>
          <a:prstGeom prst="rect">
            <a:avLst/>
          </a:prstGeom>
        </p:spPr>
      </p:pic>
      <p:pic>
        <p:nvPicPr>
          <p:cNvPr id="5" name="Picture 4"/>
          <p:cNvPicPr>
            <a:picLocks noChangeAspect="1"/>
          </p:cNvPicPr>
          <p:nvPr/>
        </p:nvPicPr>
        <p:blipFill>
          <a:blip r:embed="rId3"/>
          <a:stretch>
            <a:fillRect/>
          </a:stretch>
        </p:blipFill>
        <p:spPr>
          <a:xfrm>
            <a:off x="457200" y="4725776"/>
            <a:ext cx="2466975" cy="1847850"/>
          </a:xfrm>
          <a:prstGeom prst="rect">
            <a:avLst/>
          </a:prstGeom>
        </p:spPr>
      </p:pic>
    </p:spTree>
    <p:extLst>
      <p:ext uri="{BB962C8B-B14F-4D97-AF65-F5344CB8AC3E}">
        <p14:creationId xmlns:p14="http://schemas.microsoft.com/office/powerpoint/2010/main" val="2858816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a:t>Rehabilitation Procedures for a Dislocated </a:t>
            </a:r>
            <a:r>
              <a:rPr lang="en-AU" b="1" dirty="0" smtClean="0"/>
              <a:t>Shoulder </a:t>
            </a:r>
            <a:r>
              <a:rPr lang="en-AU" b="1" dirty="0" err="1" smtClean="0"/>
              <a:t>cont</a:t>
            </a:r>
            <a:r>
              <a:rPr lang="en-AU" b="1" dirty="0" smtClean="0"/>
              <a:t>…</a:t>
            </a:r>
            <a:endParaRPr lang="en-AU" b="1" dirty="0"/>
          </a:p>
        </p:txBody>
      </p:sp>
      <p:sp>
        <p:nvSpPr>
          <p:cNvPr id="3" name="Content Placeholder 2"/>
          <p:cNvSpPr>
            <a:spLocks noGrp="1"/>
          </p:cNvSpPr>
          <p:nvPr>
            <p:ph idx="1"/>
          </p:nvPr>
        </p:nvSpPr>
        <p:spPr>
          <a:xfrm>
            <a:off x="3593431" y="160421"/>
            <a:ext cx="8406063" cy="6561221"/>
          </a:xfrm>
        </p:spPr>
        <p:txBody>
          <a:bodyPr anchor="t"/>
          <a:lstStyle/>
          <a:p>
            <a:pPr marL="0" indent="0">
              <a:buNone/>
            </a:pPr>
            <a:r>
              <a:rPr lang="en-AU" b="1" dirty="0" smtClean="0"/>
              <a:t>Conditioning</a:t>
            </a:r>
          </a:p>
          <a:p>
            <a:r>
              <a:rPr lang="en-AU" dirty="0"/>
              <a:t>Rehabilitation </a:t>
            </a:r>
            <a:r>
              <a:rPr lang="en-AU" dirty="0" smtClean="0"/>
              <a:t>procedures include:</a:t>
            </a:r>
          </a:p>
          <a:p>
            <a:pPr lvl="1"/>
            <a:r>
              <a:rPr lang="en-AU" dirty="0" smtClean="0"/>
              <a:t>Strengthening </a:t>
            </a:r>
            <a:r>
              <a:rPr lang="en-AU" dirty="0"/>
              <a:t>the rotator cuff </a:t>
            </a:r>
            <a:r>
              <a:rPr lang="en-AU" dirty="0" smtClean="0"/>
              <a:t>muscles (stabilise the joint) </a:t>
            </a:r>
            <a:r>
              <a:rPr lang="en-AU" dirty="0"/>
              <a:t>as soon as it is possible (pain free</a:t>
            </a:r>
            <a:r>
              <a:rPr lang="en-AU" dirty="0" smtClean="0"/>
              <a:t>).</a:t>
            </a:r>
          </a:p>
          <a:p>
            <a:pPr lvl="1"/>
            <a:r>
              <a:rPr lang="en-AU" dirty="0" smtClean="0"/>
              <a:t>Shoulder </a:t>
            </a:r>
            <a:r>
              <a:rPr lang="en-AU" dirty="0"/>
              <a:t>abduction and lateral rotation of the shoulder are avoided as these are more likely to </a:t>
            </a:r>
            <a:r>
              <a:rPr lang="en-AU" dirty="0" smtClean="0"/>
              <a:t>re-injure </a:t>
            </a:r>
            <a:r>
              <a:rPr lang="en-AU" dirty="0"/>
              <a:t>the shoulder.</a:t>
            </a:r>
          </a:p>
          <a:p>
            <a:r>
              <a:rPr lang="en-AU" dirty="0"/>
              <a:t>Strengthening exercises begin with isometric </a:t>
            </a:r>
            <a:r>
              <a:rPr lang="en-AU" dirty="0" smtClean="0"/>
              <a:t>contractions:</a:t>
            </a:r>
          </a:p>
          <a:p>
            <a:pPr lvl="1"/>
            <a:r>
              <a:rPr lang="en-AU" dirty="0" smtClean="0"/>
              <a:t>Extension</a:t>
            </a:r>
          </a:p>
          <a:p>
            <a:pPr lvl="1"/>
            <a:r>
              <a:rPr lang="en-AU" dirty="0" smtClean="0"/>
              <a:t>Adduction</a:t>
            </a:r>
          </a:p>
          <a:p>
            <a:pPr lvl="1"/>
            <a:r>
              <a:rPr lang="en-AU" dirty="0" smtClean="0"/>
              <a:t>External </a:t>
            </a:r>
            <a:r>
              <a:rPr lang="en-AU" dirty="0"/>
              <a:t>and internal rotations and abduction when </a:t>
            </a:r>
            <a:r>
              <a:rPr lang="en-AU" dirty="0" smtClean="0"/>
              <a:t>possible</a:t>
            </a:r>
          </a:p>
          <a:p>
            <a:r>
              <a:rPr lang="en-AU" dirty="0" smtClean="0"/>
              <a:t>Are </a:t>
            </a:r>
            <a:r>
              <a:rPr lang="en-AU" dirty="0"/>
              <a:t>all done as isometric contractions. </a:t>
            </a:r>
            <a:endParaRPr lang="en-AU" dirty="0" smtClean="0"/>
          </a:p>
          <a:p>
            <a:r>
              <a:rPr lang="en-AU" dirty="0" smtClean="0"/>
              <a:t>Movements </a:t>
            </a:r>
            <a:r>
              <a:rPr lang="en-AU" dirty="0"/>
              <a:t>are then added to the strengthening routine as the shoulder progresses. </a:t>
            </a:r>
            <a:endParaRPr lang="en-AU" dirty="0" smtClean="0"/>
          </a:p>
          <a:p>
            <a:r>
              <a:rPr lang="en-AU" dirty="0" smtClean="0"/>
              <a:t>First </a:t>
            </a:r>
            <a:r>
              <a:rPr lang="en-AU" dirty="0"/>
              <a:t>movements are usually external and internal rotation exercises. </a:t>
            </a:r>
            <a:endParaRPr lang="en-AU" dirty="0" smtClean="0"/>
          </a:p>
          <a:p>
            <a:r>
              <a:rPr lang="en-AU" dirty="0" smtClean="0"/>
              <a:t>Progress </a:t>
            </a:r>
            <a:r>
              <a:rPr lang="en-AU" dirty="0"/>
              <a:t>to flexion, abduction and extension to strengthen the shoulder. </a:t>
            </a:r>
            <a:endParaRPr lang="en-AU" dirty="0" smtClean="0"/>
          </a:p>
          <a:p>
            <a:r>
              <a:rPr lang="en-AU" dirty="0" smtClean="0"/>
              <a:t>Exercises </a:t>
            </a:r>
            <a:r>
              <a:rPr lang="en-AU" dirty="0"/>
              <a:t>such as a shoulder press come at the end of the strengthening rehabilitation procedure for a dislocated shoulder.</a:t>
            </a:r>
          </a:p>
          <a:p>
            <a:endParaRPr lang="en-AU" dirty="0"/>
          </a:p>
        </p:txBody>
      </p:sp>
    </p:spTree>
    <p:extLst>
      <p:ext uri="{BB962C8B-B14F-4D97-AF65-F5344CB8AC3E}">
        <p14:creationId xmlns:p14="http://schemas.microsoft.com/office/powerpoint/2010/main" val="3860513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a:t>Rehabilitation Procedures for a Dislocated Shoulder </a:t>
            </a:r>
            <a:r>
              <a:rPr lang="en-AU" b="1" dirty="0" err="1"/>
              <a:t>cont</a:t>
            </a:r>
            <a:r>
              <a:rPr lang="en-AU" b="1" dirty="0"/>
              <a:t>…</a:t>
            </a:r>
            <a:endParaRPr lang="en-AU" b="1" dirty="0"/>
          </a:p>
        </p:txBody>
      </p:sp>
      <p:sp>
        <p:nvSpPr>
          <p:cNvPr id="3" name="Content Placeholder 2"/>
          <p:cNvSpPr>
            <a:spLocks noGrp="1"/>
          </p:cNvSpPr>
          <p:nvPr>
            <p:ph idx="1"/>
          </p:nvPr>
        </p:nvSpPr>
        <p:spPr>
          <a:xfrm>
            <a:off x="3593431" y="160421"/>
            <a:ext cx="8406063" cy="6561221"/>
          </a:xfrm>
        </p:spPr>
        <p:txBody>
          <a:bodyPr anchor="t">
            <a:normAutofit/>
          </a:bodyPr>
          <a:lstStyle/>
          <a:p>
            <a:r>
              <a:rPr lang="en-AU" dirty="0"/>
              <a:t>Once </a:t>
            </a:r>
            <a:r>
              <a:rPr lang="en-AU" dirty="0" smtClean="0"/>
              <a:t>shoulder </a:t>
            </a:r>
            <a:r>
              <a:rPr lang="en-AU" dirty="0"/>
              <a:t>is </a:t>
            </a:r>
            <a:r>
              <a:rPr lang="en-AU" dirty="0" smtClean="0"/>
              <a:t>strong and stable</a:t>
            </a:r>
            <a:r>
              <a:rPr lang="en-AU" dirty="0"/>
              <a:t>, general conditioning exercises may be </a:t>
            </a:r>
            <a:r>
              <a:rPr lang="en-AU" dirty="0" smtClean="0"/>
              <a:t>added:</a:t>
            </a:r>
          </a:p>
          <a:p>
            <a:pPr lvl="1"/>
            <a:r>
              <a:rPr lang="en-AU" dirty="0" smtClean="0"/>
              <a:t>Light </a:t>
            </a:r>
            <a:r>
              <a:rPr lang="en-AU" dirty="0"/>
              <a:t>rowing on a </a:t>
            </a:r>
            <a:r>
              <a:rPr lang="en-AU" dirty="0" smtClean="0"/>
              <a:t>machine</a:t>
            </a:r>
          </a:p>
          <a:p>
            <a:pPr lvl="1"/>
            <a:r>
              <a:rPr lang="en-AU" dirty="0" smtClean="0"/>
              <a:t>Progress </a:t>
            </a:r>
            <a:r>
              <a:rPr lang="en-AU" dirty="0"/>
              <a:t>to arm </a:t>
            </a:r>
            <a:r>
              <a:rPr lang="en-AU" dirty="0" err="1"/>
              <a:t>ergometry</a:t>
            </a:r>
            <a:r>
              <a:rPr lang="en-AU" dirty="0"/>
              <a:t>. </a:t>
            </a:r>
            <a:endParaRPr lang="en-AU" dirty="0" smtClean="0"/>
          </a:p>
          <a:p>
            <a:pPr lvl="1"/>
            <a:r>
              <a:rPr lang="en-AU" dirty="0" smtClean="0"/>
              <a:t>Swimming is </a:t>
            </a:r>
            <a:r>
              <a:rPr lang="en-AU" dirty="0"/>
              <a:t>not used until the </a:t>
            </a:r>
            <a:r>
              <a:rPr lang="en-AU" dirty="0" smtClean="0"/>
              <a:t>end - need </a:t>
            </a:r>
            <a:r>
              <a:rPr lang="en-AU" dirty="0"/>
              <a:t>complete range of motion that is pain free </a:t>
            </a:r>
            <a:endParaRPr lang="en-AU" dirty="0" smtClean="0"/>
          </a:p>
          <a:p>
            <a:pPr marL="0" indent="0">
              <a:buNone/>
            </a:pPr>
            <a:r>
              <a:rPr lang="en-AU" b="1" dirty="0" smtClean="0"/>
              <a:t>Total </a:t>
            </a:r>
            <a:r>
              <a:rPr lang="en-AU" b="1" dirty="0"/>
              <a:t>Body Fitness</a:t>
            </a:r>
          </a:p>
          <a:p>
            <a:pPr lvl="1"/>
            <a:r>
              <a:rPr lang="en-AU" dirty="0" smtClean="0"/>
              <a:t>Stationary </a:t>
            </a:r>
            <a:r>
              <a:rPr lang="en-AU" dirty="0"/>
              <a:t>bike could be used to help maintain some levels of total body fitness. </a:t>
            </a:r>
            <a:endParaRPr lang="en-AU" dirty="0" smtClean="0"/>
          </a:p>
          <a:p>
            <a:pPr lvl="1"/>
            <a:r>
              <a:rPr lang="en-AU" dirty="0" smtClean="0"/>
              <a:t>Running </a:t>
            </a:r>
            <a:r>
              <a:rPr lang="en-AU" dirty="0"/>
              <a:t>should be avoided during the early stages of rehabilitation because of the jolting through the body and the usual swinging of the arms.</a:t>
            </a:r>
          </a:p>
          <a:p>
            <a:pPr lvl="1"/>
            <a:r>
              <a:rPr lang="en-AU" dirty="0"/>
              <a:t>As pain permits, the athlete will begin to engage in other activities such as jogging, running, or cross-training to develop total body fitness. After rehabilitation has been completed the athlete can resume normal training.</a:t>
            </a:r>
          </a:p>
          <a:p>
            <a:pPr marL="0" indent="0">
              <a:buNone/>
            </a:pPr>
            <a:r>
              <a:rPr lang="en-AU" b="1" dirty="0"/>
              <a:t>Training</a:t>
            </a:r>
          </a:p>
          <a:p>
            <a:pPr lvl="1"/>
            <a:r>
              <a:rPr lang="en-AU" dirty="0" smtClean="0"/>
              <a:t>Athletes </a:t>
            </a:r>
            <a:r>
              <a:rPr lang="en-AU" dirty="0"/>
              <a:t>need to get their timing back as well as develop their confidence and skills specific to their sport. </a:t>
            </a:r>
            <a:endParaRPr lang="en-AU" dirty="0" smtClean="0"/>
          </a:p>
          <a:p>
            <a:pPr lvl="1"/>
            <a:r>
              <a:rPr lang="en-AU" dirty="0" smtClean="0"/>
              <a:t>This </a:t>
            </a:r>
            <a:r>
              <a:rPr lang="en-AU" dirty="0"/>
              <a:t>is particularly going to be the case if the sport involves tackling, such as: rugby league, rugby union, or AFL.</a:t>
            </a:r>
          </a:p>
          <a:p>
            <a:endParaRPr lang="en-AU" dirty="0"/>
          </a:p>
        </p:txBody>
      </p:sp>
    </p:spTree>
    <p:extLst>
      <p:ext uri="{BB962C8B-B14F-4D97-AF65-F5344CB8AC3E}">
        <p14:creationId xmlns:p14="http://schemas.microsoft.com/office/powerpoint/2010/main" val="1447956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a:t>Rehabilitation Procedures for a Dislocated Shoulder </a:t>
            </a:r>
            <a:r>
              <a:rPr lang="en-AU" b="1" dirty="0" err="1"/>
              <a:t>cont</a:t>
            </a:r>
            <a:r>
              <a:rPr lang="en-AU" b="1" dirty="0"/>
              <a:t>…</a:t>
            </a:r>
            <a:endParaRPr lang="en-AU" b="1" dirty="0"/>
          </a:p>
        </p:txBody>
      </p:sp>
      <p:sp>
        <p:nvSpPr>
          <p:cNvPr id="3" name="Content Placeholder 2"/>
          <p:cNvSpPr>
            <a:spLocks noGrp="1"/>
          </p:cNvSpPr>
          <p:nvPr>
            <p:ph idx="1"/>
          </p:nvPr>
        </p:nvSpPr>
        <p:spPr>
          <a:xfrm>
            <a:off x="3593431" y="160421"/>
            <a:ext cx="8406063" cy="6561221"/>
          </a:xfrm>
        </p:spPr>
        <p:txBody>
          <a:bodyPr anchor="t">
            <a:normAutofit/>
          </a:bodyPr>
          <a:lstStyle/>
          <a:p>
            <a:pPr marL="0" indent="0">
              <a:buNone/>
            </a:pPr>
            <a:r>
              <a:rPr lang="en-AU" b="1" dirty="0" smtClean="0"/>
              <a:t>Use of Heat and Cold</a:t>
            </a:r>
          </a:p>
          <a:p>
            <a:pPr lvl="1"/>
            <a:r>
              <a:rPr lang="en-AU" dirty="0"/>
              <a:t>Cold therapy is used throughout the rehabilitation </a:t>
            </a:r>
            <a:r>
              <a:rPr lang="en-AU" dirty="0" smtClean="0"/>
              <a:t>procedure</a:t>
            </a:r>
          </a:p>
          <a:p>
            <a:pPr lvl="1"/>
            <a:r>
              <a:rPr lang="en-AU" dirty="0" smtClean="0"/>
              <a:t>Cold </a:t>
            </a:r>
            <a:r>
              <a:rPr lang="en-AU" dirty="0"/>
              <a:t>is often used in the acute phase of the injury, which includes the relocation of the shoulder, and after surgery if needed. </a:t>
            </a:r>
            <a:endParaRPr lang="en-AU" dirty="0" smtClean="0"/>
          </a:p>
          <a:p>
            <a:pPr lvl="1"/>
            <a:r>
              <a:rPr lang="en-AU" dirty="0" smtClean="0"/>
              <a:t>Cold </a:t>
            </a:r>
            <a:r>
              <a:rPr lang="en-AU" dirty="0"/>
              <a:t>may also be used after rehabilitation exercises to help reduce the inflammatory response.</a:t>
            </a:r>
          </a:p>
          <a:p>
            <a:pPr lvl="1"/>
            <a:r>
              <a:rPr lang="en-AU" dirty="0"/>
              <a:t>Heat may be used initially to help warm up the shoulder before stretching exercises or the initial isometric and dynamic strengthening activities. </a:t>
            </a:r>
            <a:endParaRPr lang="en-AU" dirty="0" smtClean="0"/>
          </a:p>
          <a:p>
            <a:pPr lvl="1"/>
            <a:r>
              <a:rPr lang="en-AU" dirty="0" smtClean="0"/>
              <a:t>This </a:t>
            </a:r>
            <a:r>
              <a:rPr lang="en-AU" dirty="0"/>
              <a:t>is to promote elasticity around the shoulder, and increase blood flow before exercises begin.</a:t>
            </a:r>
          </a:p>
          <a:p>
            <a:endParaRPr lang="en-AU" dirty="0"/>
          </a:p>
          <a:p>
            <a:endParaRPr lang="en-AU" dirty="0"/>
          </a:p>
        </p:txBody>
      </p:sp>
    </p:spTree>
    <p:extLst>
      <p:ext uri="{BB962C8B-B14F-4D97-AF65-F5344CB8AC3E}">
        <p14:creationId xmlns:p14="http://schemas.microsoft.com/office/powerpoint/2010/main" val="832089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Overview</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r>
              <a:rPr lang="en-AU" dirty="0"/>
              <a:t>Rehabilitation procedures are </a:t>
            </a:r>
            <a:r>
              <a:rPr lang="en-AU" dirty="0" smtClean="0"/>
              <a:t>procedures </a:t>
            </a:r>
            <a:r>
              <a:rPr lang="en-AU" dirty="0"/>
              <a:t>used by sports physiotherapists and exercise physiologists in the care and management of sports injuries. </a:t>
            </a:r>
            <a:endParaRPr lang="en-AU" dirty="0" smtClean="0"/>
          </a:p>
          <a:p>
            <a:pPr lvl="1"/>
            <a:r>
              <a:rPr lang="en-AU" dirty="0" smtClean="0"/>
              <a:t>Progressive </a:t>
            </a:r>
            <a:r>
              <a:rPr lang="en-AU" dirty="0"/>
              <a:t>mobilisation is the gradual increase in pain free joint range of </a:t>
            </a:r>
            <a:r>
              <a:rPr lang="en-AU" dirty="0" smtClean="0"/>
              <a:t>motion</a:t>
            </a:r>
          </a:p>
          <a:p>
            <a:pPr lvl="1"/>
            <a:r>
              <a:rPr lang="en-AU" dirty="0" smtClean="0"/>
              <a:t>Graduated exercise </a:t>
            </a:r>
            <a:r>
              <a:rPr lang="en-AU" dirty="0"/>
              <a:t>refers to the gradual increase in exercise intensity and the forces going through the injury area.</a:t>
            </a:r>
          </a:p>
          <a:p>
            <a:r>
              <a:rPr lang="en-AU" dirty="0"/>
              <a:t>During rehabilitation, procedures help to ensure the athlete does not lose all fitness via </a:t>
            </a:r>
            <a:r>
              <a:rPr lang="en-AU" dirty="0" smtClean="0"/>
              <a:t>the reversibility</a:t>
            </a:r>
            <a:r>
              <a:rPr lang="en-AU" dirty="0"/>
              <a:t> affect. </a:t>
            </a:r>
            <a:endParaRPr lang="en-AU" dirty="0" smtClean="0"/>
          </a:p>
          <a:p>
            <a:r>
              <a:rPr lang="en-AU" dirty="0" smtClean="0"/>
              <a:t>Instead </a:t>
            </a:r>
            <a:r>
              <a:rPr lang="en-AU" dirty="0"/>
              <a:t>some form of training will still be prescribed and monitored if at all possible.</a:t>
            </a:r>
          </a:p>
          <a:p>
            <a:r>
              <a:rPr lang="en-AU" dirty="0"/>
              <a:t>The procedures for rehabilitation will also use heat and cold in the treatment of the injury. </a:t>
            </a:r>
            <a:endParaRPr lang="en-AU" dirty="0" smtClean="0"/>
          </a:p>
          <a:p>
            <a:pPr lvl="1"/>
            <a:r>
              <a:rPr lang="en-AU" dirty="0" smtClean="0"/>
              <a:t>Heat </a:t>
            </a:r>
            <a:r>
              <a:rPr lang="en-AU" dirty="0"/>
              <a:t>is used to increase flood flow and elasticity of the </a:t>
            </a:r>
            <a:r>
              <a:rPr lang="en-AU" dirty="0" smtClean="0"/>
              <a:t>joint</a:t>
            </a:r>
          </a:p>
          <a:p>
            <a:pPr lvl="1"/>
            <a:r>
              <a:rPr lang="en-AU" dirty="0" smtClean="0"/>
              <a:t>Cold </a:t>
            </a:r>
            <a:r>
              <a:rPr lang="en-AU" dirty="0"/>
              <a:t>is used to decrease blood flow and inflammation around the injury.</a:t>
            </a:r>
          </a:p>
          <a:p>
            <a:r>
              <a:rPr lang="en-AU" dirty="0"/>
              <a:t>Finally, you are asked to examine and justify the rehabilitation procedures for specific injuries. </a:t>
            </a:r>
            <a:endParaRPr lang="en-AU" dirty="0" smtClean="0"/>
          </a:p>
          <a:p>
            <a:r>
              <a:rPr lang="en-AU" dirty="0" smtClean="0"/>
              <a:t>We </a:t>
            </a:r>
            <a:r>
              <a:rPr lang="en-AU" dirty="0"/>
              <a:t>will look at hamstring strains and shoulder dislocations.</a:t>
            </a:r>
          </a:p>
          <a:p>
            <a:endParaRPr lang="en-AU" dirty="0"/>
          </a:p>
        </p:txBody>
      </p:sp>
    </p:spTree>
    <p:extLst>
      <p:ext uri="{BB962C8B-B14F-4D97-AF65-F5344CB8AC3E}">
        <p14:creationId xmlns:p14="http://schemas.microsoft.com/office/powerpoint/2010/main" val="2352165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000" b="1" dirty="0" smtClean="0"/>
              <a:t>Progressive Mobilisation</a:t>
            </a:r>
            <a:endParaRPr lang="en-AU" sz="4000" b="1" dirty="0"/>
          </a:p>
        </p:txBody>
      </p:sp>
      <p:sp>
        <p:nvSpPr>
          <p:cNvPr id="3" name="Content Placeholder 2"/>
          <p:cNvSpPr>
            <a:spLocks noGrp="1"/>
          </p:cNvSpPr>
          <p:nvPr>
            <p:ph idx="1"/>
          </p:nvPr>
        </p:nvSpPr>
        <p:spPr>
          <a:xfrm>
            <a:off x="3593431" y="160421"/>
            <a:ext cx="8406063" cy="6561221"/>
          </a:xfrm>
        </p:spPr>
        <p:txBody>
          <a:bodyPr anchor="t">
            <a:normAutofit/>
          </a:bodyPr>
          <a:lstStyle/>
          <a:p>
            <a:r>
              <a:rPr lang="en-AU" dirty="0"/>
              <a:t>Progressive mobilisation refers to the gradual increase in the joint range of motion/movement. </a:t>
            </a:r>
            <a:endParaRPr lang="en-AU" dirty="0" smtClean="0"/>
          </a:p>
          <a:p>
            <a:r>
              <a:rPr lang="en-AU" dirty="0" smtClean="0"/>
              <a:t>After </a:t>
            </a:r>
            <a:r>
              <a:rPr lang="en-AU" dirty="0"/>
              <a:t>an </a:t>
            </a:r>
            <a:r>
              <a:rPr lang="en-AU" dirty="0" smtClean="0"/>
              <a:t>injury joints </a:t>
            </a:r>
            <a:r>
              <a:rPr lang="en-AU" dirty="0"/>
              <a:t>become stiff as muscles around the joint </a:t>
            </a:r>
            <a:r>
              <a:rPr lang="en-AU" dirty="0" smtClean="0"/>
              <a:t>tighten. Progressive mobilisation </a:t>
            </a:r>
            <a:r>
              <a:rPr lang="en-AU" dirty="0"/>
              <a:t>slowly stretches the muscles allowing for a gradual increase in the range of motion at the joint. </a:t>
            </a:r>
            <a:endParaRPr lang="en-AU" dirty="0" smtClean="0"/>
          </a:p>
          <a:p>
            <a:r>
              <a:rPr lang="en-AU" dirty="0" smtClean="0"/>
              <a:t>This </a:t>
            </a:r>
            <a:r>
              <a:rPr lang="en-AU" dirty="0"/>
              <a:t>also helps increase the movement in the ligaments around the </a:t>
            </a:r>
            <a:r>
              <a:rPr lang="en-AU" dirty="0" smtClean="0"/>
              <a:t>joint and  </a:t>
            </a:r>
            <a:r>
              <a:rPr lang="en-AU" dirty="0"/>
              <a:t>should begin as early as </a:t>
            </a:r>
            <a:r>
              <a:rPr lang="en-AU" dirty="0" smtClean="0"/>
              <a:t>possible </a:t>
            </a:r>
            <a:r>
              <a:rPr lang="en-AU" dirty="0"/>
              <a:t>in order to help prevent scare tissue and to reduce the recovery time. </a:t>
            </a:r>
            <a:endParaRPr lang="en-AU" dirty="0" smtClean="0"/>
          </a:p>
          <a:p>
            <a:r>
              <a:rPr lang="en-AU" dirty="0" smtClean="0"/>
              <a:t>The </a:t>
            </a:r>
            <a:r>
              <a:rPr lang="en-AU" dirty="0"/>
              <a:t>increase in joint range of motion should be as pain free as possible and involves both passive and active movement. Usually passive movement is first, especially if the injury is to a muscle across the joint.</a:t>
            </a:r>
          </a:p>
          <a:p>
            <a:r>
              <a:rPr lang="en-AU" dirty="0"/>
              <a:t>Progressive mobilisation utilises dynamic, static and PNF stretching, but NOT </a:t>
            </a:r>
            <a:r>
              <a:rPr lang="en-AU" dirty="0" smtClean="0"/>
              <a:t>ballistic. </a:t>
            </a:r>
          </a:p>
          <a:p>
            <a:r>
              <a:rPr lang="en-AU" dirty="0" smtClean="0"/>
              <a:t>Often begin </a:t>
            </a:r>
            <a:r>
              <a:rPr lang="en-AU" dirty="0"/>
              <a:t>with static </a:t>
            </a:r>
            <a:r>
              <a:rPr lang="en-AU" dirty="0" smtClean="0"/>
              <a:t>stretching then progress to </a:t>
            </a:r>
            <a:r>
              <a:rPr lang="en-AU" dirty="0"/>
              <a:t>PNF </a:t>
            </a:r>
            <a:r>
              <a:rPr lang="en-AU" dirty="0" smtClean="0"/>
              <a:t>stretches. </a:t>
            </a:r>
            <a:r>
              <a:rPr lang="en-AU" dirty="0"/>
              <a:t>Dynamic stretching is often used throughout rehabilitation with slow passive movements at the beginning and active and faster (not fast) movements at the end. </a:t>
            </a:r>
          </a:p>
        </p:txBody>
      </p:sp>
      <p:pic>
        <p:nvPicPr>
          <p:cNvPr id="4" name="Picture 3"/>
          <p:cNvPicPr>
            <a:picLocks noChangeAspect="1"/>
          </p:cNvPicPr>
          <p:nvPr/>
        </p:nvPicPr>
        <p:blipFill>
          <a:blip r:embed="rId2"/>
          <a:stretch>
            <a:fillRect/>
          </a:stretch>
        </p:blipFill>
        <p:spPr>
          <a:xfrm>
            <a:off x="412210" y="567628"/>
            <a:ext cx="2628900" cy="1733550"/>
          </a:xfrm>
          <a:prstGeom prst="rect">
            <a:avLst/>
          </a:prstGeom>
        </p:spPr>
      </p:pic>
    </p:spTree>
    <p:extLst>
      <p:ext uri="{BB962C8B-B14F-4D97-AF65-F5344CB8AC3E}">
        <p14:creationId xmlns:p14="http://schemas.microsoft.com/office/powerpoint/2010/main" val="1506089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Graduated Exercise</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r>
              <a:rPr lang="en-AU" dirty="0"/>
              <a:t>Graduated exercise is used in rehabilitation to ensure exercise intensity and activities progress with healing and do not cause further injury. </a:t>
            </a:r>
            <a:endParaRPr lang="en-AU" dirty="0" smtClean="0"/>
          </a:p>
          <a:p>
            <a:r>
              <a:rPr lang="en-AU" dirty="0" smtClean="0"/>
              <a:t>Graduated </a:t>
            </a:r>
            <a:r>
              <a:rPr lang="en-AU" dirty="0"/>
              <a:t>exercise refers to the gradual increase </a:t>
            </a:r>
            <a:r>
              <a:rPr lang="en-AU" dirty="0" smtClean="0"/>
              <a:t>in:</a:t>
            </a:r>
          </a:p>
          <a:p>
            <a:pPr lvl="1"/>
            <a:r>
              <a:rPr lang="en-AU" dirty="0" smtClean="0"/>
              <a:t>Range </a:t>
            </a:r>
            <a:r>
              <a:rPr lang="en-AU" dirty="0"/>
              <a:t>of </a:t>
            </a:r>
            <a:r>
              <a:rPr lang="en-AU" dirty="0" smtClean="0"/>
              <a:t>motion</a:t>
            </a:r>
          </a:p>
          <a:p>
            <a:pPr lvl="1"/>
            <a:r>
              <a:rPr lang="en-AU" dirty="0" smtClean="0"/>
              <a:t>Intensity</a:t>
            </a:r>
          </a:p>
          <a:p>
            <a:pPr lvl="1"/>
            <a:r>
              <a:rPr lang="en-AU" dirty="0" smtClean="0"/>
              <a:t>and </a:t>
            </a:r>
            <a:r>
              <a:rPr lang="en-AU" dirty="0"/>
              <a:t>activities </a:t>
            </a:r>
            <a:r>
              <a:rPr lang="en-AU" dirty="0" smtClean="0"/>
              <a:t>to </a:t>
            </a:r>
            <a:r>
              <a:rPr lang="en-AU" dirty="0"/>
              <a:t>help ensure the athlete’s recovery is as pain free as possible. </a:t>
            </a:r>
            <a:endParaRPr lang="en-AU" dirty="0" smtClean="0"/>
          </a:p>
          <a:p>
            <a:r>
              <a:rPr lang="en-AU" dirty="0" smtClean="0"/>
              <a:t>Graduated </a:t>
            </a:r>
            <a:r>
              <a:rPr lang="en-AU" dirty="0"/>
              <a:t>exercise will progress through three (3) </a:t>
            </a:r>
            <a:r>
              <a:rPr lang="en-AU" dirty="0" smtClean="0"/>
              <a:t>stages:</a:t>
            </a:r>
          </a:p>
          <a:p>
            <a:pPr lvl="1"/>
            <a:r>
              <a:rPr lang="en-AU" dirty="0" smtClean="0"/>
              <a:t>Stretching</a:t>
            </a:r>
            <a:endParaRPr lang="en-AU" dirty="0"/>
          </a:p>
          <a:p>
            <a:pPr lvl="1"/>
            <a:r>
              <a:rPr lang="en-AU" dirty="0" smtClean="0"/>
              <a:t>Conditioning</a:t>
            </a:r>
          </a:p>
          <a:p>
            <a:pPr lvl="1"/>
            <a:r>
              <a:rPr lang="en-AU" dirty="0" smtClean="0"/>
              <a:t>Total </a:t>
            </a:r>
            <a:r>
              <a:rPr lang="en-AU" dirty="0"/>
              <a:t>body </a:t>
            </a:r>
            <a:r>
              <a:rPr lang="en-AU" dirty="0" smtClean="0"/>
              <a:t>fitness</a:t>
            </a:r>
          </a:p>
          <a:p>
            <a:r>
              <a:rPr lang="en-AU" dirty="0" smtClean="0"/>
              <a:t>These </a:t>
            </a:r>
            <a:r>
              <a:rPr lang="en-AU" dirty="0"/>
              <a:t>stages will overlap as the athlete recovers and is able to perform various activities.</a:t>
            </a:r>
          </a:p>
        </p:txBody>
      </p:sp>
      <p:pic>
        <p:nvPicPr>
          <p:cNvPr id="4" name="Picture 3"/>
          <p:cNvPicPr>
            <a:picLocks noChangeAspect="1"/>
          </p:cNvPicPr>
          <p:nvPr/>
        </p:nvPicPr>
        <p:blipFill>
          <a:blip r:embed="rId2"/>
          <a:stretch>
            <a:fillRect/>
          </a:stretch>
        </p:blipFill>
        <p:spPr>
          <a:xfrm>
            <a:off x="5813665" y="4337905"/>
            <a:ext cx="3965594" cy="2298700"/>
          </a:xfrm>
          <a:prstGeom prst="rect">
            <a:avLst/>
          </a:prstGeom>
        </p:spPr>
      </p:pic>
    </p:spTree>
    <p:extLst>
      <p:ext uri="{BB962C8B-B14F-4D97-AF65-F5344CB8AC3E}">
        <p14:creationId xmlns:p14="http://schemas.microsoft.com/office/powerpoint/2010/main" val="3486391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Stretching as Graduated Exercise</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r>
              <a:rPr lang="en-AU" dirty="0"/>
              <a:t>There are various forms of </a:t>
            </a:r>
            <a:r>
              <a:rPr lang="en-AU" dirty="0" smtClean="0"/>
              <a:t>stretching:</a:t>
            </a:r>
          </a:p>
          <a:p>
            <a:pPr lvl="1"/>
            <a:r>
              <a:rPr lang="en-AU" dirty="0" smtClean="0"/>
              <a:t>Static</a:t>
            </a:r>
          </a:p>
          <a:p>
            <a:pPr lvl="1"/>
            <a:r>
              <a:rPr lang="en-AU" dirty="0" smtClean="0"/>
              <a:t>Proprioceptive </a:t>
            </a:r>
            <a:r>
              <a:rPr lang="en-AU" dirty="0"/>
              <a:t>neuromuscular facilitation (PNF</a:t>
            </a:r>
            <a:r>
              <a:rPr lang="en-AU" dirty="0" smtClean="0"/>
              <a:t>)</a:t>
            </a:r>
          </a:p>
          <a:p>
            <a:pPr lvl="1"/>
            <a:r>
              <a:rPr lang="en-AU" dirty="0" smtClean="0"/>
              <a:t>Dynamic</a:t>
            </a:r>
          </a:p>
          <a:p>
            <a:pPr lvl="1"/>
            <a:r>
              <a:rPr lang="en-AU" dirty="0" smtClean="0"/>
              <a:t>Ballistic</a:t>
            </a:r>
            <a:r>
              <a:rPr lang="en-AU" dirty="0"/>
              <a:t>. </a:t>
            </a:r>
            <a:endParaRPr lang="en-AU" dirty="0" smtClean="0"/>
          </a:p>
          <a:p>
            <a:r>
              <a:rPr lang="en-AU" dirty="0" smtClean="0"/>
              <a:t>Ballistic </a:t>
            </a:r>
            <a:r>
              <a:rPr lang="en-AU" dirty="0"/>
              <a:t>stretching is generally avoided in rehabilitation as it can be unsafe and cause injury by bouncing too far in the stretch causing a muscle strain. This is particularly unwanted in rehabilitation of a muscle strain</a:t>
            </a:r>
            <a:r>
              <a:rPr lang="en-AU" dirty="0" smtClean="0"/>
              <a:t>.</a:t>
            </a:r>
          </a:p>
          <a:p>
            <a:r>
              <a:rPr lang="en-AU" dirty="0"/>
              <a:t>Static stretching is the least </a:t>
            </a:r>
            <a:r>
              <a:rPr lang="en-AU" dirty="0" smtClean="0"/>
              <a:t>intense and </a:t>
            </a:r>
            <a:r>
              <a:rPr lang="en-AU" dirty="0"/>
              <a:t>provides the least gain. Often graduated exercises of stretching begin with simple static stretches, before moving onto PNF and dynamic stretching.</a:t>
            </a:r>
          </a:p>
          <a:p>
            <a:r>
              <a:rPr lang="en-AU" dirty="0"/>
              <a:t>PNF stretching is the most common and usually the most </a:t>
            </a:r>
            <a:r>
              <a:rPr lang="en-AU" dirty="0" smtClean="0"/>
              <a:t>beneficial. </a:t>
            </a:r>
            <a:r>
              <a:rPr lang="en-AU" dirty="0"/>
              <a:t>Gains in range of motion/movement are large, which helps prevent joint stiffness and promotes recovery.</a:t>
            </a:r>
          </a:p>
          <a:p>
            <a:r>
              <a:rPr lang="en-AU" dirty="0"/>
              <a:t>Dynamic </a:t>
            </a:r>
            <a:r>
              <a:rPr lang="en-AU" dirty="0" smtClean="0"/>
              <a:t>is usually utilised </a:t>
            </a:r>
            <a:r>
              <a:rPr lang="en-AU" dirty="0"/>
              <a:t>towards the end as it requires more control</a:t>
            </a:r>
            <a:r>
              <a:rPr lang="en-AU"/>
              <a:t>. </a:t>
            </a:r>
            <a:endParaRPr lang="en-AU" dirty="0"/>
          </a:p>
          <a:p>
            <a:endParaRPr lang="en-AU" dirty="0"/>
          </a:p>
        </p:txBody>
      </p:sp>
      <p:pic>
        <p:nvPicPr>
          <p:cNvPr id="4" name="Picture 3"/>
          <p:cNvPicPr>
            <a:picLocks noChangeAspect="1"/>
          </p:cNvPicPr>
          <p:nvPr/>
        </p:nvPicPr>
        <p:blipFill>
          <a:blip r:embed="rId2"/>
          <a:stretch>
            <a:fillRect/>
          </a:stretch>
        </p:blipFill>
        <p:spPr>
          <a:xfrm>
            <a:off x="6693472" y="5176516"/>
            <a:ext cx="2205980" cy="1631242"/>
          </a:xfrm>
          <a:prstGeom prst="rect">
            <a:avLst/>
          </a:prstGeom>
        </p:spPr>
      </p:pic>
    </p:spTree>
    <p:extLst>
      <p:ext uri="{BB962C8B-B14F-4D97-AF65-F5344CB8AC3E}">
        <p14:creationId xmlns:p14="http://schemas.microsoft.com/office/powerpoint/2010/main" val="700769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000" b="1" dirty="0" smtClean="0"/>
              <a:t>Conditioning as Graduated Exercise</a:t>
            </a:r>
            <a:endParaRPr lang="en-AU" sz="4000" b="1" dirty="0"/>
          </a:p>
        </p:txBody>
      </p:sp>
      <p:sp>
        <p:nvSpPr>
          <p:cNvPr id="3" name="Content Placeholder 2"/>
          <p:cNvSpPr>
            <a:spLocks noGrp="1"/>
          </p:cNvSpPr>
          <p:nvPr>
            <p:ph idx="1"/>
          </p:nvPr>
        </p:nvSpPr>
        <p:spPr>
          <a:xfrm>
            <a:off x="3593431" y="160421"/>
            <a:ext cx="8406063" cy="6561221"/>
          </a:xfrm>
        </p:spPr>
        <p:txBody>
          <a:bodyPr anchor="t">
            <a:normAutofit fontScale="92500" lnSpcReduction="10000"/>
          </a:bodyPr>
          <a:lstStyle/>
          <a:p>
            <a:r>
              <a:rPr lang="en-AU" dirty="0"/>
              <a:t>Conditioning is the process of strengthening muscles and getting them back to their pre-injury </a:t>
            </a:r>
            <a:r>
              <a:rPr lang="en-AU" dirty="0" smtClean="0"/>
              <a:t>levels in relation to:</a:t>
            </a:r>
          </a:p>
          <a:p>
            <a:pPr lvl="1"/>
            <a:r>
              <a:rPr lang="en-AU" dirty="0" smtClean="0"/>
              <a:t>Muscular strength</a:t>
            </a:r>
          </a:p>
          <a:p>
            <a:pPr lvl="1"/>
            <a:r>
              <a:rPr lang="en-AU" dirty="0"/>
              <a:t>M</a:t>
            </a:r>
            <a:r>
              <a:rPr lang="en-AU" dirty="0" smtClean="0"/>
              <a:t>uscular endurance</a:t>
            </a:r>
          </a:p>
          <a:p>
            <a:pPr lvl="1"/>
            <a:r>
              <a:rPr lang="en-AU" dirty="0" smtClean="0"/>
              <a:t>Speed</a:t>
            </a:r>
          </a:p>
          <a:p>
            <a:pPr lvl="1"/>
            <a:r>
              <a:rPr lang="en-AU" dirty="0" smtClean="0"/>
              <a:t>Power </a:t>
            </a:r>
          </a:p>
          <a:p>
            <a:pPr lvl="2"/>
            <a:r>
              <a:rPr lang="en-AU" dirty="0" smtClean="0"/>
              <a:t>Muscles </a:t>
            </a:r>
            <a:r>
              <a:rPr lang="en-AU" dirty="0"/>
              <a:t>often lose these while an athlete is injured, especially if it is a muscular strain</a:t>
            </a:r>
            <a:r>
              <a:rPr lang="en-AU" dirty="0" smtClean="0"/>
              <a:t>.</a:t>
            </a:r>
          </a:p>
          <a:p>
            <a:r>
              <a:rPr lang="en-AU" dirty="0"/>
              <a:t>Conditioning is </a:t>
            </a:r>
            <a:r>
              <a:rPr lang="en-AU" dirty="0" smtClean="0"/>
              <a:t>always specific to </a:t>
            </a:r>
            <a:r>
              <a:rPr lang="en-AU" dirty="0"/>
              <a:t>the </a:t>
            </a:r>
            <a:r>
              <a:rPr lang="en-AU" dirty="0" smtClean="0"/>
              <a:t>injury. </a:t>
            </a:r>
          </a:p>
          <a:p>
            <a:pPr lvl="1"/>
            <a:r>
              <a:rPr lang="en-AU" dirty="0" smtClean="0"/>
              <a:t>For </a:t>
            </a:r>
            <a:r>
              <a:rPr lang="en-AU" dirty="0" err="1" smtClean="0"/>
              <a:t>Eg</a:t>
            </a:r>
            <a:r>
              <a:rPr lang="en-AU" dirty="0" smtClean="0"/>
              <a:t> - an </a:t>
            </a:r>
            <a:r>
              <a:rPr lang="en-AU" dirty="0"/>
              <a:t>injured knee will require conditioning of the muscles around the knee: </a:t>
            </a:r>
            <a:endParaRPr lang="en-AU" dirty="0" smtClean="0"/>
          </a:p>
          <a:p>
            <a:pPr lvl="2"/>
            <a:r>
              <a:rPr lang="en-AU" dirty="0" smtClean="0"/>
              <a:t>Hamstrings</a:t>
            </a:r>
          </a:p>
          <a:p>
            <a:pPr lvl="2"/>
            <a:r>
              <a:rPr lang="en-AU" dirty="0" smtClean="0"/>
              <a:t>Quadriceps</a:t>
            </a:r>
          </a:p>
          <a:p>
            <a:pPr lvl="2"/>
            <a:r>
              <a:rPr lang="en-AU" dirty="0"/>
              <a:t>G</a:t>
            </a:r>
            <a:r>
              <a:rPr lang="en-AU" dirty="0" smtClean="0"/>
              <a:t>astrocnemius</a:t>
            </a:r>
            <a:r>
              <a:rPr lang="en-AU" dirty="0"/>
              <a:t>. </a:t>
            </a:r>
            <a:endParaRPr lang="en-AU" dirty="0" smtClean="0"/>
          </a:p>
          <a:p>
            <a:pPr lvl="1"/>
            <a:r>
              <a:rPr lang="en-AU" dirty="0" smtClean="0"/>
              <a:t>All need to </a:t>
            </a:r>
            <a:r>
              <a:rPr lang="en-AU" dirty="0"/>
              <a:t>be strengthened again </a:t>
            </a:r>
            <a:r>
              <a:rPr lang="en-AU" dirty="0" smtClean="0"/>
              <a:t>due to reversibility.</a:t>
            </a:r>
            <a:endParaRPr lang="en-AU" dirty="0"/>
          </a:p>
          <a:p>
            <a:r>
              <a:rPr lang="en-AU" dirty="0"/>
              <a:t>Graduated conditioning </a:t>
            </a:r>
            <a:r>
              <a:rPr lang="en-AU" dirty="0" smtClean="0"/>
              <a:t>begins </a:t>
            </a:r>
            <a:r>
              <a:rPr lang="en-AU" dirty="0"/>
              <a:t>with the strengthening of the muscles and developing muscular endurance. </a:t>
            </a:r>
            <a:endParaRPr lang="en-AU" dirty="0" smtClean="0"/>
          </a:p>
          <a:p>
            <a:r>
              <a:rPr lang="en-AU" dirty="0" smtClean="0"/>
              <a:t>Exercises </a:t>
            </a:r>
            <a:r>
              <a:rPr lang="en-AU" dirty="0"/>
              <a:t>begin at low intensities </a:t>
            </a:r>
            <a:r>
              <a:rPr lang="en-AU" dirty="0" smtClean="0"/>
              <a:t>and progressive overload</a:t>
            </a:r>
            <a:r>
              <a:rPr lang="en-AU" dirty="0"/>
              <a:t> is used to ensure the intensity slowly increases as muscular strength and endurance increase. </a:t>
            </a:r>
            <a:endParaRPr lang="en-AU" dirty="0" smtClean="0"/>
          </a:p>
          <a:p>
            <a:r>
              <a:rPr lang="en-AU" dirty="0" smtClean="0"/>
              <a:t>Once </a:t>
            </a:r>
            <a:r>
              <a:rPr lang="en-AU" dirty="0"/>
              <a:t>the </a:t>
            </a:r>
            <a:r>
              <a:rPr lang="en-AU" dirty="0" smtClean="0"/>
              <a:t>muscles and have </a:t>
            </a:r>
            <a:r>
              <a:rPr lang="en-AU" dirty="0"/>
              <a:t>endurance back, muscular speed and power can also be redeveloped. </a:t>
            </a:r>
            <a:endParaRPr lang="en-AU" dirty="0" smtClean="0"/>
          </a:p>
          <a:p>
            <a:r>
              <a:rPr lang="en-AU" dirty="0" smtClean="0"/>
              <a:t>These </a:t>
            </a:r>
            <a:r>
              <a:rPr lang="en-AU" dirty="0"/>
              <a:t>come last as they cause more stress to muscles and joints requiring a greater level of recovery</a:t>
            </a:r>
            <a:r>
              <a:rPr lang="en-AU" dirty="0" smtClean="0"/>
              <a:t>.</a:t>
            </a:r>
            <a:endParaRPr lang="en-AU" dirty="0"/>
          </a:p>
        </p:txBody>
      </p:sp>
      <p:pic>
        <p:nvPicPr>
          <p:cNvPr id="4" name="Picture 3"/>
          <p:cNvPicPr>
            <a:picLocks noChangeAspect="1"/>
          </p:cNvPicPr>
          <p:nvPr/>
        </p:nvPicPr>
        <p:blipFill>
          <a:blip r:embed="rId2"/>
          <a:stretch>
            <a:fillRect/>
          </a:stretch>
        </p:blipFill>
        <p:spPr>
          <a:xfrm>
            <a:off x="109067" y="160421"/>
            <a:ext cx="3543300" cy="1285875"/>
          </a:xfrm>
          <a:prstGeom prst="rect">
            <a:avLst/>
          </a:prstGeom>
        </p:spPr>
      </p:pic>
      <p:pic>
        <p:nvPicPr>
          <p:cNvPr id="5" name="Picture 4"/>
          <p:cNvPicPr>
            <a:picLocks noChangeAspect="1"/>
          </p:cNvPicPr>
          <p:nvPr/>
        </p:nvPicPr>
        <p:blipFill>
          <a:blip r:embed="rId3"/>
          <a:stretch>
            <a:fillRect/>
          </a:stretch>
        </p:blipFill>
        <p:spPr>
          <a:xfrm>
            <a:off x="460235" y="4672902"/>
            <a:ext cx="2609850" cy="1752600"/>
          </a:xfrm>
          <a:prstGeom prst="rect">
            <a:avLst/>
          </a:prstGeom>
        </p:spPr>
      </p:pic>
    </p:spTree>
    <p:extLst>
      <p:ext uri="{BB962C8B-B14F-4D97-AF65-F5344CB8AC3E}">
        <p14:creationId xmlns:p14="http://schemas.microsoft.com/office/powerpoint/2010/main" val="1693638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4800" b="1" dirty="0" smtClean="0"/>
              <a:t>Total Body Fitness as Graduated Exercise</a:t>
            </a:r>
            <a:endParaRPr lang="en-AU" sz="4800" b="1" dirty="0"/>
          </a:p>
        </p:txBody>
      </p:sp>
      <p:sp>
        <p:nvSpPr>
          <p:cNvPr id="3" name="Content Placeholder 2"/>
          <p:cNvSpPr>
            <a:spLocks noGrp="1"/>
          </p:cNvSpPr>
          <p:nvPr>
            <p:ph idx="1"/>
          </p:nvPr>
        </p:nvSpPr>
        <p:spPr>
          <a:xfrm>
            <a:off x="3593431" y="160421"/>
            <a:ext cx="8406063" cy="6561221"/>
          </a:xfrm>
        </p:spPr>
        <p:txBody>
          <a:bodyPr anchor="t"/>
          <a:lstStyle/>
          <a:p>
            <a:r>
              <a:rPr lang="en-AU" dirty="0"/>
              <a:t>During injury </a:t>
            </a:r>
            <a:r>
              <a:rPr lang="en-AU" dirty="0" smtClean="0"/>
              <a:t>– reversibility causes </a:t>
            </a:r>
            <a:r>
              <a:rPr lang="en-AU" dirty="0"/>
              <a:t>a loss of total body </a:t>
            </a:r>
            <a:r>
              <a:rPr lang="en-AU" dirty="0" smtClean="0"/>
              <a:t>fitness</a:t>
            </a:r>
            <a:r>
              <a:rPr lang="en-AU" dirty="0"/>
              <a:t> </a:t>
            </a:r>
            <a:r>
              <a:rPr lang="en-AU" dirty="0" smtClean="0"/>
              <a:t>and</a:t>
            </a:r>
            <a:r>
              <a:rPr lang="en-AU" dirty="0"/>
              <a:t> begins after 2-3 weeks. </a:t>
            </a:r>
            <a:endParaRPr lang="en-AU" dirty="0" smtClean="0"/>
          </a:p>
          <a:p>
            <a:r>
              <a:rPr lang="en-AU" dirty="0" smtClean="0"/>
              <a:t>If </a:t>
            </a:r>
            <a:r>
              <a:rPr lang="en-AU" dirty="0"/>
              <a:t>possible an athlete should be doing any exercise possible while </a:t>
            </a:r>
            <a:r>
              <a:rPr lang="en-AU" dirty="0" smtClean="0"/>
              <a:t>injured:</a:t>
            </a:r>
          </a:p>
          <a:p>
            <a:pPr lvl="1"/>
            <a:r>
              <a:rPr lang="en-AU" dirty="0" err="1" smtClean="0"/>
              <a:t>Eg</a:t>
            </a:r>
            <a:r>
              <a:rPr lang="en-AU" dirty="0" smtClean="0"/>
              <a:t> - Upper </a:t>
            </a:r>
            <a:r>
              <a:rPr lang="en-AU" dirty="0"/>
              <a:t>body training, while the athlete recovers from an injured </a:t>
            </a:r>
            <a:r>
              <a:rPr lang="en-AU" dirty="0" smtClean="0"/>
              <a:t>ankle</a:t>
            </a:r>
          </a:p>
          <a:p>
            <a:pPr lvl="1"/>
            <a:r>
              <a:rPr lang="en-AU" dirty="0" smtClean="0"/>
              <a:t>Lower </a:t>
            </a:r>
            <a:r>
              <a:rPr lang="en-AU" dirty="0"/>
              <a:t>body training if they have just had a shoulder reconstruction. </a:t>
            </a:r>
            <a:endParaRPr lang="en-AU" dirty="0" smtClean="0"/>
          </a:p>
          <a:p>
            <a:pPr lvl="1"/>
            <a:r>
              <a:rPr lang="en-AU" dirty="0" smtClean="0"/>
              <a:t>Often </a:t>
            </a:r>
            <a:r>
              <a:rPr lang="en-AU" dirty="0"/>
              <a:t>it is possible for the athlete to do some </a:t>
            </a:r>
            <a:r>
              <a:rPr lang="en-AU" dirty="0" smtClean="0"/>
              <a:t>form </a:t>
            </a:r>
            <a:r>
              <a:rPr lang="en-AU" dirty="0"/>
              <a:t>of training while injured. Even exercising using the “good leg” when recovering form a knee injury on the other leg.</a:t>
            </a:r>
          </a:p>
          <a:p>
            <a:r>
              <a:rPr lang="en-AU" dirty="0" smtClean="0"/>
              <a:t>This helps to slow down reversibility, </a:t>
            </a:r>
            <a:r>
              <a:rPr lang="en-AU" dirty="0"/>
              <a:t>and will not maintain previous total body fitness completely. </a:t>
            </a:r>
            <a:endParaRPr lang="en-AU" dirty="0" smtClean="0"/>
          </a:p>
          <a:p>
            <a:r>
              <a:rPr lang="en-AU" dirty="0" smtClean="0"/>
              <a:t>The </a:t>
            </a:r>
            <a:r>
              <a:rPr lang="en-AU" dirty="0"/>
              <a:t>athlete will need to restore previous levels of fitness across their body</a:t>
            </a:r>
            <a:r>
              <a:rPr lang="en-AU" dirty="0" smtClean="0"/>
              <a:t>.</a:t>
            </a:r>
          </a:p>
          <a:p>
            <a:r>
              <a:rPr lang="en-AU" dirty="0" smtClean="0"/>
              <a:t>Pre </a:t>
            </a:r>
            <a:r>
              <a:rPr lang="en-AU" dirty="0"/>
              <a:t>and post injury testing becomes vital. </a:t>
            </a:r>
            <a:endParaRPr lang="en-AU" dirty="0" smtClean="0"/>
          </a:p>
          <a:p>
            <a:r>
              <a:rPr lang="en-AU" dirty="0" smtClean="0"/>
              <a:t>Post </a:t>
            </a:r>
            <a:r>
              <a:rPr lang="en-AU" dirty="0"/>
              <a:t>injury test should be compared with pre-injury results to determine if the athlete has fully recovered or at least recovered to a level ready to return to play.</a:t>
            </a:r>
          </a:p>
          <a:p>
            <a:r>
              <a:rPr lang="en-AU" dirty="0"/>
              <a:t>Total body fitness refers to each aspect of both the health and skill related components of fitness. This helps ensure a complete recovery in each component, so that no weakness is present when the athlete returns to play after graduated exercise.</a:t>
            </a:r>
          </a:p>
          <a:p>
            <a:endParaRPr lang="en-AU" dirty="0"/>
          </a:p>
        </p:txBody>
      </p:sp>
    </p:spTree>
    <p:extLst>
      <p:ext uri="{BB962C8B-B14F-4D97-AF65-F5344CB8AC3E}">
        <p14:creationId xmlns:p14="http://schemas.microsoft.com/office/powerpoint/2010/main" val="882878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Training during Rehabilitation</a:t>
            </a:r>
            <a:endParaRPr lang="en-AU" b="1" dirty="0"/>
          </a:p>
        </p:txBody>
      </p:sp>
      <p:sp>
        <p:nvSpPr>
          <p:cNvPr id="3" name="Content Placeholder 2"/>
          <p:cNvSpPr>
            <a:spLocks noGrp="1"/>
          </p:cNvSpPr>
          <p:nvPr>
            <p:ph idx="1"/>
          </p:nvPr>
        </p:nvSpPr>
        <p:spPr>
          <a:xfrm>
            <a:off x="3593431" y="160421"/>
            <a:ext cx="8406063" cy="6561221"/>
          </a:xfrm>
        </p:spPr>
        <p:txBody>
          <a:bodyPr anchor="t"/>
          <a:lstStyle/>
          <a:p>
            <a:r>
              <a:rPr lang="en-AU" dirty="0"/>
              <a:t>During </a:t>
            </a:r>
            <a:r>
              <a:rPr lang="en-AU" dirty="0" smtClean="0"/>
              <a:t>rehabilitation - training </a:t>
            </a:r>
            <a:r>
              <a:rPr lang="en-AU" dirty="0"/>
              <a:t>can be done to help slow down and limit the loss of fitness. </a:t>
            </a:r>
            <a:endParaRPr lang="en-AU" dirty="0" smtClean="0"/>
          </a:p>
          <a:p>
            <a:r>
              <a:rPr lang="en-AU" dirty="0" smtClean="0"/>
              <a:t>While </a:t>
            </a:r>
            <a:r>
              <a:rPr lang="en-AU" dirty="0"/>
              <a:t>the injury requires rest, this rest does not always have to be to the entire body. </a:t>
            </a:r>
            <a:endParaRPr lang="en-AU" dirty="0" smtClean="0"/>
          </a:p>
          <a:p>
            <a:pPr lvl="1"/>
            <a:r>
              <a:rPr lang="en-AU" dirty="0" smtClean="0"/>
              <a:t>For </a:t>
            </a:r>
            <a:r>
              <a:rPr lang="en-AU" dirty="0" err="1" smtClean="0"/>
              <a:t>Eg</a:t>
            </a:r>
            <a:r>
              <a:rPr lang="en-AU" dirty="0" smtClean="0"/>
              <a:t> - A </a:t>
            </a:r>
            <a:r>
              <a:rPr lang="en-AU" dirty="0"/>
              <a:t>knee reconstruction only requires that one (1) leg to be rested, and a shoulder dislocation requires only that arm to be rested. The rest of the body can still train to help </a:t>
            </a:r>
            <a:r>
              <a:rPr lang="en-AU" dirty="0" smtClean="0"/>
              <a:t>prevent reversibility. </a:t>
            </a:r>
            <a:endParaRPr lang="en-AU" dirty="0"/>
          </a:p>
        </p:txBody>
      </p:sp>
      <p:pic>
        <p:nvPicPr>
          <p:cNvPr id="4" name="Picture 3"/>
          <p:cNvPicPr>
            <a:picLocks noChangeAspect="1"/>
          </p:cNvPicPr>
          <p:nvPr/>
        </p:nvPicPr>
        <p:blipFill>
          <a:blip r:embed="rId2"/>
          <a:stretch>
            <a:fillRect/>
          </a:stretch>
        </p:blipFill>
        <p:spPr>
          <a:xfrm>
            <a:off x="6156232" y="2974469"/>
            <a:ext cx="3291561" cy="2190384"/>
          </a:xfrm>
          <a:prstGeom prst="rect">
            <a:avLst/>
          </a:prstGeom>
        </p:spPr>
      </p:pic>
    </p:spTree>
    <p:extLst>
      <p:ext uri="{BB962C8B-B14F-4D97-AF65-F5344CB8AC3E}">
        <p14:creationId xmlns:p14="http://schemas.microsoft.com/office/powerpoint/2010/main" val="613868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b="1" dirty="0" smtClean="0"/>
              <a:t>Training after Rehabilitation </a:t>
            </a:r>
            <a:endParaRPr lang="en-AU" b="1" dirty="0"/>
          </a:p>
        </p:txBody>
      </p:sp>
      <p:sp>
        <p:nvSpPr>
          <p:cNvPr id="3" name="Content Placeholder 2"/>
          <p:cNvSpPr>
            <a:spLocks noGrp="1"/>
          </p:cNvSpPr>
          <p:nvPr>
            <p:ph idx="1"/>
          </p:nvPr>
        </p:nvSpPr>
        <p:spPr>
          <a:xfrm>
            <a:off x="3593431" y="160421"/>
            <a:ext cx="8406063" cy="6561221"/>
          </a:xfrm>
        </p:spPr>
        <p:txBody>
          <a:bodyPr anchor="t">
            <a:normAutofit lnSpcReduction="10000"/>
          </a:bodyPr>
          <a:lstStyle/>
          <a:p>
            <a:r>
              <a:rPr lang="en-AU" dirty="0"/>
              <a:t>Once </a:t>
            </a:r>
            <a:r>
              <a:rPr lang="en-AU" dirty="0" smtClean="0"/>
              <a:t>rehabilitation</a:t>
            </a:r>
            <a:r>
              <a:rPr lang="en-AU" dirty="0"/>
              <a:t> </a:t>
            </a:r>
            <a:r>
              <a:rPr lang="en-AU" dirty="0" smtClean="0"/>
              <a:t>is completed – the athlete </a:t>
            </a:r>
            <a:r>
              <a:rPr lang="en-AU" dirty="0"/>
              <a:t>still </a:t>
            </a:r>
            <a:r>
              <a:rPr lang="en-AU" dirty="0" smtClean="0"/>
              <a:t>requires </a:t>
            </a:r>
            <a:r>
              <a:rPr lang="en-AU" dirty="0"/>
              <a:t>training before they can return to play. </a:t>
            </a:r>
            <a:endParaRPr lang="en-AU" dirty="0" smtClean="0"/>
          </a:p>
          <a:p>
            <a:r>
              <a:rPr lang="en-AU" dirty="0" smtClean="0"/>
              <a:t>The </a:t>
            </a:r>
            <a:r>
              <a:rPr lang="en-AU" dirty="0"/>
              <a:t>athlete may have regained muscular strength, muscular endurance, speed, power, flexibility, and have a full active range of motion, but they have not fully participated in their sport yet</a:t>
            </a:r>
            <a:r>
              <a:rPr lang="en-AU" dirty="0" smtClean="0"/>
              <a:t>.</a:t>
            </a:r>
          </a:p>
          <a:p>
            <a:r>
              <a:rPr lang="en-AU" dirty="0" smtClean="0"/>
              <a:t>Sport </a:t>
            </a:r>
            <a:r>
              <a:rPr lang="en-AU" dirty="0"/>
              <a:t>specific components of </a:t>
            </a:r>
            <a:r>
              <a:rPr lang="en-AU" dirty="0" smtClean="0"/>
              <a:t>fitness (such </a:t>
            </a:r>
            <a:r>
              <a:rPr lang="en-AU" dirty="0"/>
              <a:t>as coordination, and </a:t>
            </a:r>
            <a:r>
              <a:rPr lang="en-AU" dirty="0" smtClean="0"/>
              <a:t>agility) </a:t>
            </a:r>
            <a:r>
              <a:rPr lang="en-AU" dirty="0"/>
              <a:t>have not recovered. </a:t>
            </a:r>
            <a:endParaRPr lang="en-AU" dirty="0" smtClean="0"/>
          </a:p>
          <a:p>
            <a:r>
              <a:rPr lang="en-AU" dirty="0" smtClean="0"/>
              <a:t>The athlete </a:t>
            </a:r>
            <a:r>
              <a:rPr lang="en-AU" dirty="0"/>
              <a:t>will have lost their ability to “read the game”, and may not be psychological prepared, or confident to return to play. These are regained through training and competition simulation.</a:t>
            </a:r>
          </a:p>
          <a:p>
            <a:r>
              <a:rPr lang="en-AU" dirty="0"/>
              <a:t>Training after rehabilitation aims to:</a:t>
            </a:r>
          </a:p>
          <a:p>
            <a:pPr lvl="1"/>
            <a:r>
              <a:rPr lang="en-AU" dirty="0" smtClean="0"/>
              <a:t>Develop </a:t>
            </a:r>
            <a:r>
              <a:rPr lang="en-AU" dirty="0"/>
              <a:t>sport specific fitness components</a:t>
            </a:r>
          </a:p>
          <a:p>
            <a:pPr lvl="1"/>
            <a:r>
              <a:rPr lang="en-AU" dirty="0" smtClean="0"/>
              <a:t>Develop </a:t>
            </a:r>
            <a:r>
              <a:rPr lang="en-AU" dirty="0"/>
              <a:t>sport specific skills</a:t>
            </a:r>
          </a:p>
          <a:p>
            <a:pPr lvl="1"/>
            <a:r>
              <a:rPr lang="en-AU" dirty="0"/>
              <a:t>I</a:t>
            </a:r>
            <a:r>
              <a:rPr lang="en-AU" dirty="0" smtClean="0"/>
              <a:t>ncrease </a:t>
            </a:r>
            <a:r>
              <a:rPr lang="en-AU" dirty="0"/>
              <a:t>confidence</a:t>
            </a:r>
          </a:p>
          <a:p>
            <a:pPr lvl="1"/>
            <a:r>
              <a:rPr lang="en-AU" dirty="0"/>
              <a:t>S</a:t>
            </a:r>
            <a:r>
              <a:rPr lang="en-AU" dirty="0" smtClean="0"/>
              <a:t>afely </a:t>
            </a:r>
            <a:r>
              <a:rPr lang="en-AU" dirty="0"/>
              <a:t>return the athlete to play</a:t>
            </a:r>
          </a:p>
          <a:p>
            <a:r>
              <a:rPr lang="en-AU" dirty="0"/>
              <a:t>Once the athlete is pain free and performing at pre-injury </a:t>
            </a:r>
            <a:r>
              <a:rPr lang="en-AU" dirty="0" smtClean="0"/>
              <a:t>levels, </a:t>
            </a:r>
            <a:r>
              <a:rPr lang="en-AU" dirty="0"/>
              <a:t>performance should </a:t>
            </a:r>
            <a:r>
              <a:rPr lang="en-AU" dirty="0" smtClean="0"/>
              <a:t>be assessed</a:t>
            </a:r>
            <a:r>
              <a:rPr lang="en-AU" dirty="0"/>
              <a:t> </a:t>
            </a:r>
            <a:r>
              <a:rPr lang="en-AU" dirty="0" smtClean="0"/>
              <a:t>with objective and subjective performance measures</a:t>
            </a:r>
            <a:r>
              <a:rPr lang="en-AU" dirty="0"/>
              <a:t> to determine readiness to return to full competition. </a:t>
            </a:r>
            <a:endParaRPr lang="en-AU" dirty="0" smtClean="0"/>
          </a:p>
          <a:p>
            <a:r>
              <a:rPr lang="en-AU" dirty="0" smtClean="0"/>
              <a:t>Athlete </a:t>
            </a:r>
            <a:r>
              <a:rPr lang="en-AU" dirty="0"/>
              <a:t>should </a:t>
            </a:r>
            <a:r>
              <a:rPr lang="en-AU" dirty="0" smtClean="0"/>
              <a:t>exhibit the</a:t>
            </a:r>
            <a:r>
              <a:rPr lang="en-AU" dirty="0"/>
              <a:t> </a:t>
            </a:r>
            <a:r>
              <a:rPr lang="en-AU" dirty="0" smtClean="0"/>
              <a:t>characteristics of a skilled performer (</a:t>
            </a:r>
            <a:r>
              <a:rPr lang="en-AU" dirty="0"/>
              <a:t>kinaesthetic sense, anticipation, consistency, technique).</a:t>
            </a:r>
          </a:p>
          <a:p>
            <a:endParaRPr lang="en-AU" dirty="0"/>
          </a:p>
        </p:txBody>
      </p:sp>
    </p:spTree>
    <p:extLst>
      <p:ext uri="{BB962C8B-B14F-4D97-AF65-F5344CB8AC3E}">
        <p14:creationId xmlns:p14="http://schemas.microsoft.com/office/powerpoint/2010/main" val="1822320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186</TotalTime>
  <Words>2036</Words>
  <Application>Microsoft Office PowerPoint</Application>
  <PresentationFormat>Widescreen</PresentationFormat>
  <Paragraphs>211</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Corbel</vt:lpstr>
      <vt:lpstr>Wingdings 2</vt:lpstr>
      <vt:lpstr>Frame</vt:lpstr>
      <vt:lpstr>Rehabilitation Procedures</vt:lpstr>
      <vt:lpstr>Overview</vt:lpstr>
      <vt:lpstr>Progressive Mobilisation</vt:lpstr>
      <vt:lpstr>Graduated Exercise</vt:lpstr>
      <vt:lpstr>Stretching as Graduated Exercise</vt:lpstr>
      <vt:lpstr>Conditioning as Graduated Exercise</vt:lpstr>
      <vt:lpstr>Total Body Fitness as Graduated Exercise</vt:lpstr>
      <vt:lpstr>Training during Rehabilitation</vt:lpstr>
      <vt:lpstr>Training after Rehabilitation </vt:lpstr>
      <vt:lpstr>Use of Heat and Cold</vt:lpstr>
      <vt:lpstr>Use of Heat and Cold cont…</vt:lpstr>
      <vt:lpstr>Use of Heat and Cold cont…</vt:lpstr>
      <vt:lpstr>Use of Heat and Cold cont…</vt:lpstr>
      <vt:lpstr>Rehabilitation Procedures for a Hamstring Tear</vt:lpstr>
      <vt:lpstr>Rehabilitation Procedures for a Hamstring Tear cont…</vt:lpstr>
      <vt:lpstr>Rehabilitation Procedures for a Dislocated Shoulder</vt:lpstr>
      <vt:lpstr>Rehabilitation Procedures for a Dislocated Shoulder cont…</vt:lpstr>
      <vt:lpstr>Rehabilitation Procedures for a Dislocated Shoulder cont…</vt:lpstr>
      <vt:lpstr>Rehabilitation Procedures for a Dislocated Shoulder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Rehabilitation Procedures</dc:title>
  <dc:creator>Lenovo</dc:creator>
  <cp:lastModifiedBy>Lenovo</cp:lastModifiedBy>
  <cp:revision>20</cp:revision>
  <dcterms:created xsi:type="dcterms:W3CDTF">2018-05-03T05:04:11Z</dcterms:created>
  <dcterms:modified xsi:type="dcterms:W3CDTF">2018-06-03T21:50:17Z</dcterms:modified>
</cp:coreProperties>
</file>