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61" r:id="rId6"/>
    <p:sldId id="264" r:id="rId7"/>
    <p:sldId id="268" r:id="rId8"/>
    <p:sldId id="263" r:id="rId9"/>
    <p:sldId id="266" r:id="rId10"/>
    <p:sldId id="267" r:id="rId11"/>
    <p:sldId id="265" r:id="rId12"/>
    <p:sldId id="262" r:id="rId13"/>
    <p:sldId id="269" r:id="rId14"/>
    <p:sldId id="270" r:id="rId15"/>
    <p:sldId id="260" r:id="rId16"/>
    <p:sldId id="259" r:id="rId17"/>
    <p:sldId id="274" r:id="rId18"/>
    <p:sldId id="273" r:id="rId19"/>
    <p:sldId id="272" r:id="rId20"/>
    <p:sldId id="271" r:id="rId21"/>
    <p:sldId id="276" r:id="rId22"/>
    <p:sldId id="275" r:id="rId23"/>
    <p:sldId id="27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125" autoAdjust="0"/>
    <p:restoredTop sz="94660"/>
  </p:normalViewPr>
  <p:slideViewPr>
    <p:cSldViewPr snapToGrid="0">
      <p:cViewPr>
        <p:scale>
          <a:sx n="69" d="100"/>
          <a:sy n="69" d="100"/>
        </p:scale>
        <p:origin x="74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ltGray">
      <p:bgRef idx="1002">
        <a:schemeClr val="bg2"/>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663700" cy="6858000"/>
          </a:xfrm>
          <a:prstGeom prst="rect">
            <a:avLst/>
          </a:prstGeom>
          <a:effectLst>
            <a:innerShdw blurRad="63500" dist="50800">
              <a:prstClr val="black">
                <a:alpha val="50000"/>
              </a:prstClr>
            </a:innerShdw>
          </a:effectLst>
        </p:spPr>
      </p:pic>
      <p:sp>
        <p:nvSpPr>
          <p:cNvPr id="12" name="Title 11"/>
          <p:cNvSpPr>
            <a:spLocks noGrp="1"/>
          </p:cNvSpPr>
          <p:nvPr>
            <p:ph type="ctrTitle"/>
          </p:nvPr>
        </p:nvSpPr>
        <p:spPr>
          <a:xfrm>
            <a:off x="1917503" y="533400"/>
            <a:ext cx="9378854" cy="2868168"/>
          </a:xfrm>
        </p:spPr>
        <p:txBody>
          <a:bodyPr lIns="45720" tIns="0" rIns="45720">
            <a:noAutofit/>
          </a:bodyPr>
          <a:lstStyle>
            <a:lvl1pPr algn="r">
              <a:defRPr sz="4200" b="1"/>
            </a:lvl1pPr>
            <a:extLst/>
          </a:lstStyle>
          <a:p>
            <a:r>
              <a:rPr kumimoji="0" lang="en-US" smtClean="0"/>
              <a:t>Click to edit Master title style</a:t>
            </a:r>
            <a:endParaRPr kumimoji="0" lang="en-US" dirty="0"/>
          </a:p>
        </p:txBody>
      </p:sp>
      <p:sp>
        <p:nvSpPr>
          <p:cNvPr id="25" name="Subtitle 24"/>
          <p:cNvSpPr>
            <a:spLocks noGrp="1"/>
          </p:cNvSpPr>
          <p:nvPr>
            <p:ph type="subTitle" idx="1"/>
          </p:nvPr>
        </p:nvSpPr>
        <p:spPr>
          <a:xfrm>
            <a:off x="1896211" y="3539864"/>
            <a:ext cx="9396082"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9" name="Straight Connector 8"/>
          <p:cNvSpPr>
            <a:spLocks noChangeShapeType="1"/>
          </p:cNvSpPr>
          <p:nvPr/>
        </p:nvSpPr>
        <p:spPr bwMode="auto">
          <a:xfrm rot="16200000">
            <a:off x="-1767154"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sz="1800"/>
          </a:p>
        </p:txBody>
      </p:sp>
      <p:sp>
        <p:nvSpPr>
          <p:cNvPr id="18" name="Footer Placeholder 17"/>
          <p:cNvSpPr>
            <a:spLocks noGrp="1"/>
          </p:cNvSpPr>
          <p:nvPr>
            <p:ph type="ftr" sz="quarter" idx="11"/>
          </p:nvPr>
        </p:nvSpPr>
        <p:spPr>
          <a:xfrm>
            <a:off x="1917503" y="6354773"/>
            <a:ext cx="3903629" cy="228600"/>
          </a:xfrm>
        </p:spPr>
        <p:txBody>
          <a:bodyPr/>
          <a:lstStyle>
            <a:lvl1pPr>
              <a:defRPr lang="en-US" dirty="0">
                <a:solidFill>
                  <a:srgbClr val="FFFFFF"/>
                </a:solidFill>
              </a:defRPr>
            </a:lvl1pPr>
            <a:extLst/>
          </a:lstStyle>
          <a:p>
            <a:endParaRPr lang="en-US" dirty="0"/>
          </a:p>
        </p:txBody>
      </p:sp>
      <p:sp>
        <p:nvSpPr>
          <p:cNvPr id="31" name="Date Placeholder 30"/>
          <p:cNvSpPr>
            <a:spLocks noGrp="1"/>
          </p:cNvSpPr>
          <p:nvPr>
            <p:ph type="dt" sz="half" idx="10"/>
          </p:nvPr>
        </p:nvSpPr>
        <p:spPr>
          <a:xfrm>
            <a:off x="6829512" y="6354773"/>
            <a:ext cx="2669952" cy="226902"/>
          </a:xfrm>
        </p:spPr>
        <p:txBody>
          <a:bodyPr/>
          <a:lstStyle>
            <a:lvl1pPr>
              <a:defRPr lang="en-US" smtClean="0">
                <a:solidFill>
                  <a:srgbClr val="FFFFFF"/>
                </a:solidFill>
              </a:defRPr>
            </a:lvl1pPr>
            <a:extLst/>
          </a:lstStyle>
          <a:p>
            <a:fld id="{7B621081-53EA-4545-A82E-F099CAD892AE}" type="datetimeFigureOut">
              <a:rPr lang="en-US" smtClean="0"/>
              <a:t>6/5/2018</a:t>
            </a:fld>
            <a:endParaRPr lang="en-US"/>
          </a:p>
        </p:txBody>
      </p:sp>
      <p:sp>
        <p:nvSpPr>
          <p:cNvPr id="29" name="Slide Number Placeholder 28"/>
          <p:cNvSpPr>
            <a:spLocks noGrp="1"/>
          </p:cNvSpPr>
          <p:nvPr>
            <p:ph type="sldNum" sz="quarter" idx="12"/>
          </p:nvPr>
        </p:nvSpPr>
        <p:spPr>
          <a:xfrm>
            <a:off x="10507845" y="6353075"/>
            <a:ext cx="784448" cy="228600"/>
          </a:xfrm>
        </p:spPr>
        <p:txBody>
          <a:bodyPr/>
          <a:lstStyle>
            <a:lvl1pPr>
              <a:defRPr lang="en-US" smtClean="0">
                <a:solidFill>
                  <a:srgbClr val="FFFFFF"/>
                </a:solidFill>
              </a:defRPr>
            </a:lvl1pPr>
            <a:extLst/>
          </a:lstStyle>
          <a:p>
            <a:fld id="{40A5146F-7E80-4C81-B445-3940FBA44A78}" type="slidenum">
              <a:rPr lang="en-US" smtClean="0"/>
              <a:t>‹#›</a:t>
            </a:fld>
            <a:endParaRPr lang="en-US"/>
          </a:p>
        </p:txBody>
      </p:sp>
    </p:spTree>
    <p:extLst>
      <p:ext uri="{BB962C8B-B14F-4D97-AF65-F5344CB8AC3E}">
        <p14:creationId xmlns:p14="http://schemas.microsoft.com/office/powerpoint/2010/main" val="99318031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hasCustomPrompt="1"/>
          </p:nvPr>
        </p:nvSpPr>
        <p:spPr/>
        <p:txBody>
          <a:bodyPr vert="eaVert"/>
          <a:lstStyle>
            <a:lvl1pPr>
              <a:defRPr baseline="0"/>
            </a:lvl1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5" name="Footer Placeholder 4"/>
          <p:cNvSpPr>
            <a:spLocks noGrp="1"/>
          </p:cNvSpPr>
          <p:nvPr>
            <p:ph type="ftr" sz="quarter" idx="11"/>
          </p:nvPr>
        </p:nvSpPr>
        <p:spPr>
          <a:xfrm>
            <a:off x="609600" y="6375071"/>
            <a:ext cx="4876800" cy="228600"/>
          </a:xfrm>
        </p:spPr>
        <p:txBody>
          <a:bodyPr/>
          <a:lstStyle/>
          <a:p>
            <a:endParaRPr lang="en-US"/>
          </a:p>
        </p:txBody>
      </p:sp>
      <p:sp>
        <p:nvSpPr>
          <p:cNvPr id="4" name="Date Placeholder 3"/>
          <p:cNvSpPr>
            <a:spLocks noGrp="1"/>
          </p:cNvSpPr>
          <p:nvPr>
            <p:ph type="dt" sz="half" idx="10"/>
          </p:nvPr>
        </p:nvSpPr>
        <p:spPr>
          <a:xfrm>
            <a:off x="5661248" y="6375071"/>
            <a:ext cx="2669952" cy="226902"/>
          </a:xfrm>
        </p:spPr>
        <p:txBody>
          <a:bodyPr/>
          <a:lstStyle/>
          <a:p>
            <a:fld id="{7B621081-53EA-4545-A82E-F099CAD892AE}" type="datetimeFigureOut">
              <a:rPr lang="en-US" smtClean="0"/>
              <a:t>6/5/2018</a:t>
            </a:fld>
            <a:endParaRPr lang="en-US"/>
          </a:p>
        </p:txBody>
      </p:sp>
      <p:sp>
        <p:nvSpPr>
          <p:cNvPr id="6" name="Slide Number Placeholder 5"/>
          <p:cNvSpPr>
            <a:spLocks noGrp="1"/>
          </p:cNvSpPr>
          <p:nvPr>
            <p:ph type="sldNum" sz="quarter" idx="12"/>
          </p:nvPr>
        </p:nvSpPr>
        <p:spPr>
          <a:xfrm>
            <a:off x="8335264" y="6373373"/>
            <a:ext cx="784448" cy="228600"/>
          </a:xfrm>
        </p:spPr>
        <p:txBody>
          <a:bodyPr/>
          <a:lstStyle/>
          <a:p>
            <a:fld id="{40A5146F-7E80-4C81-B445-3940FBA44A78}" type="slidenum">
              <a:rPr lang="en-US" smtClean="0"/>
              <a:t>‹#›</a:t>
            </a:fld>
            <a:endParaRPr lang="en-US"/>
          </a:p>
        </p:txBody>
      </p:sp>
    </p:spTree>
    <p:extLst>
      <p:ext uri="{BB962C8B-B14F-4D97-AF65-F5344CB8AC3E}">
        <p14:creationId xmlns:p14="http://schemas.microsoft.com/office/powerpoint/2010/main" val="342081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82752" y="274956"/>
            <a:ext cx="2032000" cy="5851525"/>
          </a:xfrm>
        </p:spPr>
        <p:txBody>
          <a:bodyPr vert="eaVert" anchor="t"/>
          <a:lstStyle/>
          <a:p>
            <a:r>
              <a:rPr kumimoji="0" lang="en-US" smtClean="0"/>
              <a:t>Click to edit Master title style</a:t>
            </a:r>
            <a:endParaRPr kumimoji="0" lang="en-US"/>
          </a:p>
        </p:txBody>
      </p:sp>
      <p:sp>
        <p:nvSpPr>
          <p:cNvPr id="3" name="Vertical Text Placeholder 2"/>
          <p:cNvSpPr>
            <a:spLocks noGrp="1"/>
          </p:cNvSpPr>
          <p:nvPr>
            <p:ph type="body" orient="vert" idx="1" hasCustomPrompt="1"/>
          </p:nvPr>
        </p:nvSpPr>
        <p:spPr>
          <a:xfrm>
            <a:off x="609600" y="274643"/>
            <a:ext cx="7671552" cy="5851525"/>
          </a:xfrm>
        </p:spPr>
        <p:txBody>
          <a:bodyPr vert="eaVert"/>
          <a:lstStyle>
            <a:lvl1pPr>
              <a:defRPr baseline="0"/>
            </a:lvl1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5" name="Footer Placeholder 4"/>
          <p:cNvSpPr>
            <a:spLocks noGrp="1"/>
          </p:cNvSpPr>
          <p:nvPr>
            <p:ph type="ftr" sz="quarter" idx="11"/>
          </p:nvPr>
        </p:nvSpPr>
        <p:spPr>
          <a:xfrm>
            <a:off x="609600" y="6373373"/>
            <a:ext cx="4876800" cy="228600"/>
          </a:xfrm>
        </p:spPr>
        <p:txBody>
          <a:bodyPr/>
          <a:lstStyle/>
          <a:p>
            <a:endParaRPr lang="en-US"/>
          </a:p>
        </p:txBody>
      </p:sp>
      <p:sp>
        <p:nvSpPr>
          <p:cNvPr id="4" name="Date Placeholder 3"/>
          <p:cNvSpPr>
            <a:spLocks noGrp="1"/>
          </p:cNvSpPr>
          <p:nvPr>
            <p:ph type="dt" sz="half" idx="10"/>
          </p:nvPr>
        </p:nvSpPr>
        <p:spPr>
          <a:xfrm>
            <a:off x="5657088" y="6375071"/>
            <a:ext cx="2669952" cy="226902"/>
          </a:xfrm>
        </p:spPr>
        <p:txBody>
          <a:bodyPr/>
          <a:lstStyle/>
          <a:p>
            <a:fld id="{7B621081-53EA-4545-A82E-F099CAD892AE}" type="datetimeFigureOut">
              <a:rPr lang="en-US" smtClean="0"/>
              <a:t>6/5/2018</a:t>
            </a:fld>
            <a:endParaRPr lang="en-US"/>
          </a:p>
        </p:txBody>
      </p:sp>
      <p:sp>
        <p:nvSpPr>
          <p:cNvPr id="6" name="Slide Number Placeholder 5"/>
          <p:cNvSpPr>
            <a:spLocks noGrp="1"/>
          </p:cNvSpPr>
          <p:nvPr>
            <p:ph type="sldNum" sz="quarter" idx="12"/>
          </p:nvPr>
        </p:nvSpPr>
        <p:spPr>
          <a:xfrm>
            <a:off x="8339328" y="6370325"/>
            <a:ext cx="784448" cy="228600"/>
          </a:xfrm>
        </p:spPr>
        <p:txBody>
          <a:bodyPr/>
          <a:lstStyle>
            <a:lvl1pPr>
              <a:defRPr>
                <a:solidFill>
                  <a:schemeClr val="tx2"/>
                </a:solidFill>
              </a:defRPr>
            </a:lvl1pPr>
            <a:extLst/>
          </a:lstStyle>
          <a:p>
            <a:fld id="{40A5146F-7E80-4C81-B445-3940FBA44A78}" type="slidenum">
              <a:rPr lang="en-US" smtClean="0"/>
              <a:t>‹#›</a:t>
            </a:fld>
            <a:endParaRPr lang="en-US"/>
          </a:p>
        </p:txBody>
      </p:sp>
    </p:spTree>
    <p:extLst>
      <p:ext uri="{BB962C8B-B14F-4D97-AF65-F5344CB8AC3E}">
        <p14:creationId xmlns:p14="http://schemas.microsoft.com/office/powerpoint/2010/main" val="3973490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hasCustomPrompt="1"/>
          </p:nvPr>
        </p:nvSpPr>
        <p:spPr/>
        <p:txBody>
          <a:bodyPr/>
          <a:lstStyle>
            <a:lvl1pPr>
              <a:defRPr/>
            </a:lvl1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5" name="Footer Placeholder 4"/>
          <p:cNvSpPr>
            <a:spLocks noGrp="1"/>
          </p:cNvSpPr>
          <p:nvPr>
            <p:ph type="ftr" sz="quarter" idx="11"/>
          </p:nvPr>
        </p:nvSpPr>
        <p:spPr>
          <a:xfrm>
            <a:off x="609600" y="6375071"/>
            <a:ext cx="4876800" cy="228600"/>
          </a:xfrm>
        </p:spPr>
        <p:txBody>
          <a:bodyPr/>
          <a:lstStyle/>
          <a:p>
            <a:endParaRPr lang="en-US"/>
          </a:p>
        </p:txBody>
      </p:sp>
      <p:sp>
        <p:nvSpPr>
          <p:cNvPr id="4" name="Date Placeholder 3"/>
          <p:cNvSpPr>
            <a:spLocks noGrp="1"/>
          </p:cNvSpPr>
          <p:nvPr>
            <p:ph type="dt" sz="half" idx="10"/>
          </p:nvPr>
        </p:nvSpPr>
        <p:spPr>
          <a:xfrm>
            <a:off x="5661248" y="6375071"/>
            <a:ext cx="2669952" cy="226902"/>
          </a:xfrm>
        </p:spPr>
        <p:txBody>
          <a:bodyPr/>
          <a:lstStyle/>
          <a:p>
            <a:fld id="{7B621081-53EA-4545-A82E-F099CAD892AE}" type="datetimeFigureOut">
              <a:rPr lang="en-US" smtClean="0"/>
              <a:t>6/5/2018</a:t>
            </a:fld>
            <a:endParaRPr lang="en-US"/>
          </a:p>
        </p:txBody>
      </p:sp>
      <p:sp>
        <p:nvSpPr>
          <p:cNvPr id="6" name="Slide Number Placeholder 5"/>
          <p:cNvSpPr>
            <a:spLocks noGrp="1"/>
          </p:cNvSpPr>
          <p:nvPr>
            <p:ph type="sldNum" sz="quarter" idx="12"/>
          </p:nvPr>
        </p:nvSpPr>
        <p:spPr>
          <a:xfrm>
            <a:off x="8335264" y="6373373"/>
            <a:ext cx="784448" cy="228600"/>
          </a:xfrm>
        </p:spPr>
        <p:txBody>
          <a:bodyPr/>
          <a:lstStyle/>
          <a:p>
            <a:fld id="{40A5146F-7E80-4C81-B445-3940FBA44A78}" type="slidenum">
              <a:rPr lang="en-US" smtClean="0"/>
              <a:t>‹#›</a:t>
            </a:fld>
            <a:endParaRPr lang="en-US"/>
          </a:p>
        </p:txBody>
      </p:sp>
    </p:spTree>
    <p:extLst>
      <p:ext uri="{BB962C8B-B14F-4D97-AF65-F5344CB8AC3E}">
        <p14:creationId xmlns:p14="http://schemas.microsoft.com/office/powerpoint/2010/main" val="2859158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22400" y="2821838"/>
            <a:ext cx="8340651"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hasCustomPrompt="1"/>
          </p:nvPr>
        </p:nvSpPr>
        <p:spPr>
          <a:xfrm>
            <a:off x="1422400" y="1905001"/>
            <a:ext cx="8340651" cy="743507"/>
          </a:xfrm>
        </p:spPr>
        <p:txBody>
          <a:bodyPr anchor="b"/>
          <a:lstStyle>
            <a:lvl1pPr marL="0" indent="0" algn="r">
              <a:buNone/>
              <a:defRPr sz="2000" baseline="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dirty="0"/>
              <a:t>Click to edit Master text styles</a:t>
            </a:r>
          </a:p>
        </p:txBody>
      </p:sp>
      <p:sp>
        <p:nvSpPr>
          <p:cNvPr id="5" name="Footer Placeholder 4"/>
          <p:cNvSpPr>
            <a:spLocks noGrp="1"/>
          </p:cNvSpPr>
          <p:nvPr>
            <p:ph type="ftr" sz="quarter" idx="11"/>
          </p:nvPr>
        </p:nvSpPr>
        <p:spPr>
          <a:xfrm>
            <a:off x="2313811" y="6374023"/>
            <a:ext cx="3860800" cy="228600"/>
          </a:xfrm>
        </p:spPr>
        <p:txBody>
          <a:bodyPr bIns="0" anchor="b"/>
          <a:lstStyle>
            <a:lvl1pPr>
              <a:defRPr>
                <a:solidFill>
                  <a:schemeClr val="tx2"/>
                </a:solidFill>
              </a:defRPr>
            </a:lvl1pPr>
            <a:extLst/>
          </a:lstStyle>
          <a:p>
            <a:endParaRPr lang="en-US"/>
          </a:p>
        </p:txBody>
      </p:sp>
      <p:sp>
        <p:nvSpPr>
          <p:cNvPr id="4" name="Date Placeholder 3"/>
          <p:cNvSpPr>
            <a:spLocks noGrp="1"/>
          </p:cNvSpPr>
          <p:nvPr>
            <p:ph type="dt" sz="half" idx="10"/>
          </p:nvPr>
        </p:nvSpPr>
        <p:spPr>
          <a:xfrm>
            <a:off x="6298984" y="6374023"/>
            <a:ext cx="2669952" cy="226902"/>
          </a:xfrm>
        </p:spPr>
        <p:txBody>
          <a:bodyPr bIns="0" anchor="b"/>
          <a:lstStyle>
            <a:lvl1pPr>
              <a:defRPr>
                <a:solidFill>
                  <a:schemeClr val="tx2"/>
                </a:solidFill>
              </a:defRPr>
            </a:lvl1pPr>
            <a:extLst/>
          </a:lstStyle>
          <a:p>
            <a:fld id="{7B621081-53EA-4545-A82E-F099CAD892AE}" type="datetimeFigureOut">
              <a:rPr lang="en-US" smtClean="0"/>
              <a:t>6/5/2018</a:t>
            </a:fld>
            <a:endParaRPr lang="en-US"/>
          </a:p>
        </p:txBody>
      </p:sp>
      <p:sp>
        <p:nvSpPr>
          <p:cNvPr id="6" name="Slide Number Placeholder 5"/>
          <p:cNvSpPr>
            <a:spLocks noGrp="1"/>
          </p:cNvSpPr>
          <p:nvPr>
            <p:ph type="sldNum" sz="quarter" idx="12"/>
          </p:nvPr>
        </p:nvSpPr>
        <p:spPr>
          <a:xfrm>
            <a:off x="8978603" y="6372325"/>
            <a:ext cx="784448" cy="228600"/>
          </a:xfrm>
        </p:spPr>
        <p:txBody>
          <a:bodyPr/>
          <a:lstStyle/>
          <a:p>
            <a:fld id="{40A5146F-7E80-4C81-B445-3940FBA44A78}" type="slidenum">
              <a:rPr lang="en-US" smtClean="0"/>
              <a:t>‹#›</a:t>
            </a:fld>
            <a:endParaRPr lang="en-US"/>
          </a:p>
        </p:txBody>
      </p:sp>
    </p:spTree>
    <p:extLst>
      <p:ext uri="{BB962C8B-B14F-4D97-AF65-F5344CB8AC3E}">
        <p14:creationId xmlns:p14="http://schemas.microsoft.com/office/powerpoint/2010/main" val="3351626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6064"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hasCustomPrompt="1"/>
          </p:nvPr>
        </p:nvSpPr>
        <p:spPr>
          <a:xfrm>
            <a:off x="609600" y="1600201"/>
            <a:ext cx="4693920" cy="4648199"/>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Content Placeholder 3"/>
          <p:cNvSpPr>
            <a:spLocks noGrp="1"/>
          </p:cNvSpPr>
          <p:nvPr>
            <p:ph sz="half" idx="2" hasCustomPrompt="1"/>
          </p:nvPr>
        </p:nvSpPr>
        <p:spPr>
          <a:xfrm>
            <a:off x="5571744" y="1600201"/>
            <a:ext cx="4693920" cy="4648199"/>
          </a:xfrm>
        </p:spPr>
        <p:txBody>
          <a:bodyPr anchor="t"/>
          <a:lstStyle>
            <a:lvl1pPr eaLnBrk="1" latinLnBrk="0" hangingPunct="1">
              <a:defRPr sz="2800"/>
            </a:lvl1pPr>
            <a:lvl2pPr>
              <a:defRPr sz="2400"/>
            </a:lvl2pPr>
            <a:lvl3pPr>
              <a:defRPr sz="2000"/>
            </a:lvl3pPr>
            <a:lvl4pPr>
              <a:defRPr sz="1800"/>
            </a:lvl4pPr>
            <a:lvl5pPr>
              <a:defRPr sz="1800"/>
            </a:lvl5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6" name="Footer Placeholder 5"/>
          <p:cNvSpPr>
            <a:spLocks noGrp="1"/>
          </p:cNvSpPr>
          <p:nvPr>
            <p:ph type="ftr" sz="quarter" idx="11"/>
          </p:nvPr>
        </p:nvSpPr>
        <p:spPr>
          <a:xfrm>
            <a:off x="609600" y="6375071"/>
            <a:ext cx="4876800" cy="228600"/>
          </a:xfrm>
        </p:spPr>
        <p:txBody>
          <a:bodyPr/>
          <a:lstStyle/>
          <a:p>
            <a:endParaRPr lang="en-US"/>
          </a:p>
        </p:txBody>
      </p:sp>
      <p:sp>
        <p:nvSpPr>
          <p:cNvPr id="5" name="Date Placeholder 4"/>
          <p:cNvSpPr>
            <a:spLocks noGrp="1"/>
          </p:cNvSpPr>
          <p:nvPr>
            <p:ph type="dt" sz="half" idx="10"/>
          </p:nvPr>
        </p:nvSpPr>
        <p:spPr>
          <a:xfrm>
            <a:off x="5661248" y="6375071"/>
            <a:ext cx="2669952" cy="226902"/>
          </a:xfrm>
        </p:spPr>
        <p:txBody>
          <a:bodyPr/>
          <a:lstStyle/>
          <a:p>
            <a:fld id="{7B621081-53EA-4545-A82E-F099CAD892AE}" type="datetimeFigureOut">
              <a:rPr lang="en-US" smtClean="0"/>
              <a:t>6/5/2018</a:t>
            </a:fld>
            <a:endParaRPr lang="en-US"/>
          </a:p>
        </p:txBody>
      </p:sp>
      <p:sp>
        <p:nvSpPr>
          <p:cNvPr id="7" name="Slide Number Placeholder 6"/>
          <p:cNvSpPr>
            <a:spLocks noGrp="1"/>
          </p:cNvSpPr>
          <p:nvPr>
            <p:ph type="sldNum" sz="quarter" idx="12"/>
          </p:nvPr>
        </p:nvSpPr>
        <p:spPr>
          <a:xfrm>
            <a:off x="8335264" y="6373373"/>
            <a:ext cx="784448" cy="228600"/>
          </a:xfrm>
        </p:spPr>
        <p:txBody>
          <a:bodyPr/>
          <a:lstStyle/>
          <a:p>
            <a:fld id="{40A5146F-7E80-4C81-B445-3940FBA44A78}" type="slidenum">
              <a:rPr lang="en-US" smtClean="0"/>
              <a:t>‹#›</a:t>
            </a:fld>
            <a:endParaRPr lang="en-US"/>
          </a:p>
        </p:txBody>
      </p:sp>
    </p:spTree>
    <p:extLst>
      <p:ext uri="{BB962C8B-B14F-4D97-AF65-F5344CB8AC3E}">
        <p14:creationId xmlns:p14="http://schemas.microsoft.com/office/powerpoint/2010/main" val="199433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6064" cy="1143000"/>
          </a:xfrm>
        </p:spPr>
        <p:txBody>
          <a:bodyPr anchor="b"/>
          <a:lstStyle>
            <a:lvl1pPr>
              <a:defRPr/>
            </a:lvl1pPr>
            <a:extLst/>
          </a:lstStyle>
          <a:p>
            <a:r>
              <a:rPr kumimoji="0" lang="en-US" smtClean="0"/>
              <a:t>Click to edit Master title style</a:t>
            </a:r>
            <a:endParaRPr kumimoji="0" lang="en-US"/>
          </a:p>
        </p:txBody>
      </p:sp>
      <p:sp>
        <p:nvSpPr>
          <p:cNvPr id="5" name="Content Placeholder 4"/>
          <p:cNvSpPr>
            <a:spLocks noGrp="1"/>
          </p:cNvSpPr>
          <p:nvPr>
            <p:ph sz="quarter" idx="2" hasCustomPrompt="1"/>
          </p:nvPr>
        </p:nvSpPr>
        <p:spPr>
          <a:xfrm>
            <a:off x="609600" y="1711840"/>
            <a:ext cx="4693920" cy="3967065"/>
          </a:xfrm>
        </p:spPr>
        <p:txBody>
          <a:bodyPr/>
          <a:lstStyle>
            <a:lvl1pPr eaLnBrk="1" latinLnBrk="0" hangingPunct="1">
              <a:defRPr sz="2400"/>
            </a:lvl1pPr>
            <a:lvl2pPr>
              <a:defRPr sz="2000"/>
            </a:lvl2pPr>
            <a:lvl3pPr>
              <a:defRPr sz="1800"/>
            </a:lvl3pPr>
            <a:lvl4pPr>
              <a:defRPr sz="1600"/>
            </a:lvl4pPr>
            <a:lvl5pPr>
              <a:defRPr sz="1600"/>
            </a:lvl5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3" name="Text Placeholder 2"/>
          <p:cNvSpPr>
            <a:spLocks noGrp="1"/>
          </p:cNvSpPr>
          <p:nvPr>
            <p:ph type="body" idx="1" hasCustomPrompt="1"/>
          </p:nvPr>
        </p:nvSpPr>
        <p:spPr>
          <a:xfrm>
            <a:off x="609600" y="5790400"/>
            <a:ext cx="469392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baseline="0">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dirty="0"/>
              <a:t>Click to edit Master text styles</a:t>
            </a:r>
          </a:p>
        </p:txBody>
      </p:sp>
      <p:sp>
        <p:nvSpPr>
          <p:cNvPr id="6" name="Content Placeholder 5"/>
          <p:cNvSpPr>
            <a:spLocks noGrp="1"/>
          </p:cNvSpPr>
          <p:nvPr>
            <p:ph sz="quarter" idx="4" hasCustomPrompt="1"/>
          </p:nvPr>
        </p:nvSpPr>
        <p:spPr>
          <a:xfrm>
            <a:off x="5571744" y="1711840"/>
            <a:ext cx="4693920" cy="3967065"/>
          </a:xfrm>
        </p:spPr>
        <p:txBody>
          <a:bodyPr/>
          <a:lstStyle>
            <a:lvl1pPr eaLnBrk="1" latinLnBrk="0" hangingPunct="1">
              <a:defRPr sz="2400"/>
            </a:lvl1pPr>
            <a:lvl2pPr>
              <a:defRPr sz="2000"/>
            </a:lvl2pPr>
            <a:lvl3pPr>
              <a:defRPr sz="1800"/>
            </a:lvl3pPr>
            <a:lvl4pPr>
              <a:defRPr sz="1600"/>
            </a:lvl4pPr>
            <a:lvl5pPr>
              <a:defRPr sz="1600"/>
            </a:lvl5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Text Placeholder 3"/>
          <p:cNvSpPr>
            <a:spLocks noGrp="1"/>
          </p:cNvSpPr>
          <p:nvPr>
            <p:ph type="body" sz="half" idx="3" hasCustomPrompt="1"/>
          </p:nvPr>
        </p:nvSpPr>
        <p:spPr>
          <a:xfrm>
            <a:off x="5571744" y="5790400"/>
            <a:ext cx="469392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eaLnBrk="1" latinLnBrk="0" hangingPunct="1">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dirty="0"/>
              <a:t>Click to edit Master text styles</a:t>
            </a:r>
          </a:p>
        </p:txBody>
      </p:sp>
      <p:sp>
        <p:nvSpPr>
          <p:cNvPr id="8" name="Footer Placeholder 7"/>
          <p:cNvSpPr>
            <a:spLocks noGrp="1"/>
          </p:cNvSpPr>
          <p:nvPr>
            <p:ph type="ftr" sz="quarter" idx="11"/>
          </p:nvPr>
        </p:nvSpPr>
        <p:spPr>
          <a:xfrm>
            <a:off x="609600" y="6375071"/>
            <a:ext cx="4876800" cy="228600"/>
          </a:xfrm>
        </p:spPr>
        <p:txBody>
          <a:bodyPr/>
          <a:lstStyle/>
          <a:p>
            <a:endParaRPr lang="en-US"/>
          </a:p>
        </p:txBody>
      </p:sp>
      <p:sp>
        <p:nvSpPr>
          <p:cNvPr id="7" name="Date Placeholder 6"/>
          <p:cNvSpPr>
            <a:spLocks noGrp="1"/>
          </p:cNvSpPr>
          <p:nvPr>
            <p:ph type="dt" sz="half" idx="10"/>
          </p:nvPr>
        </p:nvSpPr>
        <p:spPr>
          <a:xfrm>
            <a:off x="5661248" y="6375071"/>
            <a:ext cx="2669952" cy="226902"/>
          </a:xfrm>
        </p:spPr>
        <p:txBody>
          <a:bodyPr/>
          <a:lstStyle/>
          <a:p>
            <a:fld id="{7B621081-53EA-4545-A82E-F099CAD892AE}" type="datetimeFigureOut">
              <a:rPr lang="en-US" smtClean="0"/>
              <a:t>6/5/2018</a:t>
            </a:fld>
            <a:endParaRPr lang="en-US"/>
          </a:p>
        </p:txBody>
      </p:sp>
      <p:sp>
        <p:nvSpPr>
          <p:cNvPr id="9" name="Slide Number Placeholder 8"/>
          <p:cNvSpPr>
            <a:spLocks noGrp="1"/>
          </p:cNvSpPr>
          <p:nvPr>
            <p:ph type="sldNum" sz="quarter" idx="12"/>
          </p:nvPr>
        </p:nvSpPr>
        <p:spPr>
          <a:xfrm>
            <a:off x="8335264" y="6373373"/>
            <a:ext cx="784448" cy="228600"/>
          </a:xfrm>
        </p:spPr>
        <p:txBody>
          <a:bodyPr/>
          <a:lstStyle/>
          <a:p>
            <a:fld id="{40A5146F-7E80-4C81-B445-3940FBA44A78}" type="slidenum">
              <a:rPr lang="en-US" smtClean="0"/>
              <a:t>‹#›</a:t>
            </a:fld>
            <a:endParaRPr lang="en-US"/>
          </a:p>
        </p:txBody>
      </p:sp>
    </p:spTree>
    <p:extLst>
      <p:ext uri="{BB962C8B-B14F-4D97-AF65-F5344CB8AC3E}">
        <p14:creationId xmlns:p14="http://schemas.microsoft.com/office/powerpoint/2010/main" val="4294780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6064" cy="1143000"/>
          </a:xfrm>
        </p:spPr>
        <p:txBody>
          <a:bodyPr/>
          <a:lstStyle/>
          <a:p>
            <a:r>
              <a:rPr kumimoji="0" lang="en-US" smtClean="0"/>
              <a:t>Click to edit Master title style</a:t>
            </a:r>
            <a:endParaRPr kumimoji="0" lang="en-US"/>
          </a:p>
        </p:txBody>
      </p:sp>
      <p:sp>
        <p:nvSpPr>
          <p:cNvPr id="4" name="Footer Placeholder 3"/>
          <p:cNvSpPr>
            <a:spLocks noGrp="1"/>
          </p:cNvSpPr>
          <p:nvPr>
            <p:ph type="ftr" sz="quarter" idx="11"/>
          </p:nvPr>
        </p:nvSpPr>
        <p:spPr>
          <a:xfrm>
            <a:off x="609600" y="6375071"/>
            <a:ext cx="4876800" cy="228600"/>
          </a:xfrm>
        </p:spPr>
        <p:txBody>
          <a:bodyPr/>
          <a:lstStyle/>
          <a:p>
            <a:endParaRPr lang="en-US"/>
          </a:p>
        </p:txBody>
      </p:sp>
      <p:sp>
        <p:nvSpPr>
          <p:cNvPr id="3" name="Date Placeholder 2"/>
          <p:cNvSpPr>
            <a:spLocks noGrp="1"/>
          </p:cNvSpPr>
          <p:nvPr>
            <p:ph type="dt" sz="half" idx="10"/>
          </p:nvPr>
        </p:nvSpPr>
        <p:spPr>
          <a:xfrm>
            <a:off x="5661248" y="6375071"/>
            <a:ext cx="2669952" cy="226902"/>
          </a:xfrm>
        </p:spPr>
        <p:txBody>
          <a:bodyPr/>
          <a:lstStyle/>
          <a:p>
            <a:fld id="{7B621081-53EA-4545-A82E-F099CAD892AE}" type="datetimeFigureOut">
              <a:rPr lang="en-US" smtClean="0"/>
              <a:t>6/5/2018</a:t>
            </a:fld>
            <a:endParaRPr lang="en-US"/>
          </a:p>
        </p:txBody>
      </p:sp>
      <p:sp>
        <p:nvSpPr>
          <p:cNvPr id="5" name="Slide Number Placeholder 4"/>
          <p:cNvSpPr>
            <a:spLocks noGrp="1"/>
          </p:cNvSpPr>
          <p:nvPr>
            <p:ph type="sldNum" sz="quarter" idx="12"/>
          </p:nvPr>
        </p:nvSpPr>
        <p:spPr>
          <a:xfrm>
            <a:off x="8335264" y="6373373"/>
            <a:ext cx="784448" cy="228600"/>
          </a:xfrm>
        </p:spPr>
        <p:txBody>
          <a:bodyPr/>
          <a:lstStyle/>
          <a:p>
            <a:fld id="{40A5146F-7E80-4C81-B445-3940FBA44A78}" type="slidenum">
              <a:rPr lang="en-US" smtClean="0"/>
              <a:t>‹#›</a:t>
            </a:fld>
            <a:endParaRPr lang="en-US"/>
          </a:p>
        </p:txBody>
      </p:sp>
    </p:spTree>
    <p:extLst>
      <p:ext uri="{BB962C8B-B14F-4D97-AF65-F5344CB8AC3E}">
        <p14:creationId xmlns:p14="http://schemas.microsoft.com/office/powerpoint/2010/main" val="2037933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609600" y="6375071"/>
            <a:ext cx="4876800" cy="228600"/>
          </a:xfrm>
        </p:spPr>
        <p:txBody>
          <a:bodyPr/>
          <a:lstStyle>
            <a:lvl1pPr>
              <a:defRPr>
                <a:solidFill>
                  <a:schemeClr val="tx2"/>
                </a:solidFill>
              </a:defRPr>
            </a:lvl1pPr>
            <a:extLst/>
          </a:lstStyle>
          <a:p>
            <a:endParaRPr lang="en-US"/>
          </a:p>
        </p:txBody>
      </p:sp>
      <p:sp>
        <p:nvSpPr>
          <p:cNvPr id="2" name="Date Placeholder 1"/>
          <p:cNvSpPr>
            <a:spLocks noGrp="1"/>
          </p:cNvSpPr>
          <p:nvPr>
            <p:ph type="dt" sz="half" idx="10"/>
          </p:nvPr>
        </p:nvSpPr>
        <p:spPr>
          <a:xfrm>
            <a:off x="5661248" y="6375071"/>
            <a:ext cx="2669952" cy="226902"/>
          </a:xfrm>
        </p:spPr>
        <p:txBody>
          <a:bodyPr/>
          <a:lstStyle>
            <a:lvl1pPr>
              <a:defRPr>
                <a:solidFill>
                  <a:schemeClr val="tx2"/>
                </a:solidFill>
              </a:defRPr>
            </a:lvl1pPr>
            <a:extLst/>
          </a:lstStyle>
          <a:p>
            <a:fld id="{7B621081-53EA-4545-A82E-F099CAD892AE}" type="datetimeFigureOut">
              <a:rPr lang="en-US" smtClean="0"/>
              <a:t>6/5/2018</a:t>
            </a:fld>
            <a:endParaRPr lang="en-US"/>
          </a:p>
        </p:txBody>
      </p:sp>
      <p:sp>
        <p:nvSpPr>
          <p:cNvPr id="4" name="Slide Number Placeholder 3"/>
          <p:cNvSpPr>
            <a:spLocks noGrp="1"/>
          </p:cNvSpPr>
          <p:nvPr>
            <p:ph type="sldNum" sz="quarter" idx="12"/>
          </p:nvPr>
        </p:nvSpPr>
        <p:spPr>
          <a:xfrm>
            <a:off x="8335264" y="6373373"/>
            <a:ext cx="784448" cy="228600"/>
          </a:xfrm>
        </p:spPr>
        <p:txBody>
          <a:bodyPr/>
          <a:lstStyle/>
          <a:p>
            <a:fld id="{40A5146F-7E80-4C81-B445-3940FBA44A78}" type="slidenum">
              <a:rPr lang="en-US" smtClean="0"/>
              <a:t>‹#›</a:t>
            </a:fld>
            <a:endParaRPr lang="en-US"/>
          </a:p>
        </p:txBody>
      </p:sp>
    </p:spTree>
    <p:extLst>
      <p:ext uri="{BB962C8B-B14F-4D97-AF65-F5344CB8AC3E}">
        <p14:creationId xmlns:p14="http://schemas.microsoft.com/office/powerpoint/2010/main" val="2301733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86384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hasCustomPrompt="1"/>
          </p:nvPr>
        </p:nvSpPr>
        <p:spPr>
          <a:xfrm>
            <a:off x="609600" y="1497416"/>
            <a:ext cx="786384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800" b="1" baseline="0">
                <a:solidFill>
                  <a:schemeClr val="tx2"/>
                </a:solidFill>
              </a:defRPr>
            </a:lvl1pPr>
            <a:lvl2pPr>
              <a:buNone/>
              <a:defRPr sz="1200"/>
            </a:lvl2pPr>
            <a:lvl3pPr>
              <a:buNone/>
              <a:defRPr sz="1000"/>
            </a:lvl3pPr>
            <a:lvl4pPr>
              <a:buNone/>
              <a:defRPr sz="900"/>
            </a:lvl4pPr>
            <a:lvl5pPr>
              <a:buNone/>
              <a:defRPr sz="900"/>
            </a:lvl5pPr>
            <a:extLst/>
          </a:lstStyle>
          <a:p>
            <a:pPr lvl="0" eaLnBrk="1" latinLnBrk="0" hangingPunct="1"/>
            <a:r>
              <a:rPr kumimoji="0" lang="en-US" dirty="0"/>
              <a:t>Click to edit Master text styles</a:t>
            </a:r>
          </a:p>
        </p:txBody>
      </p:sp>
      <p:sp>
        <p:nvSpPr>
          <p:cNvPr id="4" name="Content Placeholder 3"/>
          <p:cNvSpPr>
            <a:spLocks noGrp="1"/>
          </p:cNvSpPr>
          <p:nvPr>
            <p:ph sz="half" idx="1" hasCustomPrompt="1"/>
          </p:nvPr>
        </p:nvSpPr>
        <p:spPr>
          <a:xfrm>
            <a:off x="609600" y="2133600"/>
            <a:ext cx="9652000" cy="4114800"/>
          </a:xfrm>
        </p:spPr>
        <p:txBody>
          <a:bodyPr/>
          <a:lstStyle>
            <a:lvl1pPr>
              <a:defRPr sz="3200" baseline="0"/>
            </a:lvl1pPr>
            <a:lvl2pPr>
              <a:defRPr sz="2800"/>
            </a:lvl2pPr>
            <a:lvl3pPr>
              <a:defRPr sz="2400"/>
            </a:lvl3pPr>
            <a:lvl4pPr>
              <a:defRPr sz="2000"/>
            </a:lvl4pPr>
            <a:lvl5pPr>
              <a:defRPr sz="2000"/>
            </a:lvl5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6" name="Footer Placeholder 5"/>
          <p:cNvSpPr>
            <a:spLocks noGrp="1"/>
          </p:cNvSpPr>
          <p:nvPr>
            <p:ph type="ftr" sz="quarter" idx="11"/>
          </p:nvPr>
        </p:nvSpPr>
        <p:spPr>
          <a:xfrm>
            <a:off x="609600" y="6374023"/>
            <a:ext cx="4876800" cy="228600"/>
          </a:xfrm>
        </p:spPr>
        <p:txBody>
          <a:bodyPr/>
          <a:lstStyle/>
          <a:p>
            <a:endParaRPr lang="en-US"/>
          </a:p>
        </p:txBody>
      </p:sp>
      <p:sp>
        <p:nvSpPr>
          <p:cNvPr id="5" name="Date Placeholder 4"/>
          <p:cNvSpPr>
            <a:spLocks noGrp="1"/>
          </p:cNvSpPr>
          <p:nvPr>
            <p:ph type="dt" sz="half" idx="10"/>
          </p:nvPr>
        </p:nvSpPr>
        <p:spPr>
          <a:xfrm>
            <a:off x="5661248" y="6374023"/>
            <a:ext cx="2669952" cy="226902"/>
          </a:xfrm>
        </p:spPr>
        <p:txBody>
          <a:bodyPr/>
          <a:lstStyle/>
          <a:p>
            <a:fld id="{7B621081-53EA-4545-A82E-F099CAD892AE}" type="datetimeFigureOut">
              <a:rPr lang="en-US" smtClean="0"/>
              <a:t>6/5/2018</a:t>
            </a:fld>
            <a:endParaRPr lang="en-US"/>
          </a:p>
        </p:txBody>
      </p:sp>
      <p:sp>
        <p:nvSpPr>
          <p:cNvPr id="7" name="Slide Number Placeholder 6"/>
          <p:cNvSpPr>
            <a:spLocks noGrp="1"/>
          </p:cNvSpPr>
          <p:nvPr>
            <p:ph type="sldNum" sz="quarter" idx="12"/>
          </p:nvPr>
        </p:nvSpPr>
        <p:spPr>
          <a:xfrm>
            <a:off x="8335264" y="6372325"/>
            <a:ext cx="784448" cy="228600"/>
          </a:xfrm>
        </p:spPr>
        <p:txBody>
          <a:bodyPr/>
          <a:lstStyle/>
          <a:p>
            <a:fld id="{40A5146F-7E80-4C81-B445-3940FBA44A78}" type="slidenum">
              <a:rPr lang="en-US" smtClean="0"/>
              <a:t>‹#›</a:t>
            </a:fld>
            <a:endParaRPr lang="en-US"/>
          </a:p>
        </p:txBody>
      </p:sp>
    </p:spTree>
    <p:extLst>
      <p:ext uri="{BB962C8B-B14F-4D97-AF65-F5344CB8AC3E}">
        <p14:creationId xmlns:p14="http://schemas.microsoft.com/office/powerpoint/2010/main" val="2151528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rot="21240000">
            <a:off x="797292" y="1004669"/>
            <a:ext cx="5759369"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a:xfrm rot="21420000">
            <a:off x="795609" y="998817"/>
            <a:ext cx="5759369"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7185464" y="1143000"/>
            <a:ext cx="4572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10" name="Picture Placeholder 9" descr="An empty placeholder to add an image. Click on the placeholder and select the image that you wish to add"/>
          <p:cNvSpPr>
            <a:spLocks noGrp="1"/>
          </p:cNvSpPr>
          <p:nvPr>
            <p:ph type="pic" idx="1"/>
          </p:nvPr>
        </p:nvSpPr>
        <p:spPr>
          <a:xfrm>
            <a:off x="884909" y="1041002"/>
            <a:ext cx="560832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
        <p:nvSpPr>
          <p:cNvPr id="4" name="Text Placeholder 3"/>
          <p:cNvSpPr>
            <a:spLocks noGrp="1"/>
          </p:cNvSpPr>
          <p:nvPr>
            <p:ph type="body" sz="half" idx="2" hasCustomPrompt="1"/>
          </p:nvPr>
        </p:nvSpPr>
        <p:spPr>
          <a:xfrm>
            <a:off x="7185464" y="3283634"/>
            <a:ext cx="4572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dirty="0"/>
              <a:t>Click to edit Master text styles</a:t>
            </a:r>
          </a:p>
        </p:txBody>
      </p:sp>
      <p:sp>
        <p:nvSpPr>
          <p:cNvPr id="6" name="Footer Placeholder 5"/>
          <p:cNvSpPr>
            <a:spLocks noGrp="1"/>
          </p:cNvSpPr>
          <p:nvPr>
            <p:ph type="ftr" sz="quarter" idx="11"/>
          </p:nvPr>
        </p:nvSpPr>
        <p:spPr>
          <a:xfrm>
            <a:off x="609600" y="6375071"/>
            <a:ext cx="4876800" cy="228600"/>
          </a:xfrm>
        </p:spPr>
        <p:txBody>
          <a:bodyPr/>
          <a:lstStyle/>
          <a:p>
            <a:endParaRPr lang="en-US"/>
          </a:p>
        </p:txBody>
      </p:sp>
      <p:sp>
        <p:nvSpPr>
          <p:cNvPr id="5" name="Date Placeholder 4"/>
          <p:cNvSpPr>
            <a:spLocks noGrp="1"/>
          </p:cNvSpPr>
          <p:nvPr>
            <p:ph type="dt" sz="half" idx="10"/>
          </p:nvPr>
        </p:nvSpPr>
        <p:spPr>
          <a:xfrm>
            <a:off x="5661248" y="6375071"/>
            <a:ext cx="2669952" cy="226902"/>
          </a:xfrm>
        </p:spPr>
        <p:txBody>
          <a:bodyPr/>
          <a:lstStyle/>
          <a:p>
            <a:fld id="{7B621081-53EA-4545-A82E-F099CAD892AE}" type="datetimeFigureOut">
              <a:rPr lang="en-US" smtClean="0"/>
              <a:t>6/5/2018</a:t>
            </a:fld>
            <a:endParaRPr lang="en-US"/>
          </a:p>
        </p:txBody>
      </p:sp>
      <p:sp>
        <p:nvSpPr>
          <p:cNvPr id="7" name="Slide Number Placeholder 6"/>
          <p:cNvSpPr>
            <a:spLocks noGrp="1"/>
          </p:cNvSpPr>
          <p:nvPr>
            <p:ph type="sldNum" sz="quarter" idx="12"/>
          </p:nvPr>
        </p:nvSpPr>
        <p:spPr>
          <a:xfrm>
            <a:off x="8335264" y="6373373"/>
            <a:ext cx="784448" cy="228600"/>
          </a:xfrm>
        </p:spPr>
        <p:txBody>
          <a:bodyPr/>
          <a:lstStyle/>
          <a:p>
            <a:fld id="{40A5146F-7E80-4C81-B445-3940FBA44A78}" type="slidenum">
              <a:rPr lang="en-US" smtClean="0"/>
              <a:t>‹#›</a:t>
            </a:fld>
            <a:endParaRPr lang="en-US"/>
          </a:p>
        </p:txBody>
      </p:sp>
    </p:spTree>
    <p:extLst>
      <p:ext uri="{BB962C8B-B14F-4D97-AF65-F5344CB8AC3E}">
        <p14:creationId xmlns:p14="http://schemas.microsoft.com/office/powerpoint/2010/main" val="2064629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3"/>
          <p:cNvPicPr>
            <a:picLocks noChangeArrowheads="1"/>
          </p:cNvPicPr>
          <p:nvPr/>
        </p:nvPicPr>
        <p:blipFill>
          <a:blip r:embed="rId13">
            <a:extLst>
              <a:ext uri="{28A0092B-C50C-407E-A947-70E740481C1C}">
                <a14:useLocalDpi xmlns:a14="http://schemas.microsoft.com/office/drawing/2010/main" val="0"/>
              </a:ext>
            </a:extLst>
          </a:blip>
          <a:srcRect/>
          <a:stretch>
            <a:fillRect/>
          </a:stretch>
        </p:blipFill>
        <p:spPr bwMode="ltGray">
          <a:xfrm>
            <a:off x="10528300" y="0"/>
            <a:ext cx="16637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Placeholder 2"/>
          <p:cNvSpPr>
            <a:spLocks noGrp="1"/>
          </p:cNvSpPr>
          <p:nvPr>
            <p:ph type="title"/>
          </p:nvPr>
        </p:nvSpPr>
        <p:spPr>
          <a:xfrm>
            <a:off x="609600" y="320040"/>
            <a:ext cx="9652000" cy="1143000"/>
          </a:xfrm>
          <a:prstGeom prst="rect">
            <a:avLst/>
          </a:prstGeom>
        </p:spPr>
        <p:txBody>
          <a:bodyPr vert="horz" lIns="45720" tIns="0" rIns="45720" bIns="0" anchor="b" anchorCtr="0">
            <a:normAutofit/>
          </a:bodyPr>
          <a:lstStyle/>
          <a:p>
            <a:r>
              <a:rPr kumimoji="0" lang="en-US" smtClean="0"/>
              <a:t>Click to edit Master title style</a:t>
            </a:r>
            <a:endParaRPr kumimoji="0" lang="en-US" dirty="0"/>
          </a:p>
        </p:txBody>
      </p:sp>
      <p:sp>
        <p:nvSpPr>
          <p:cNvPr id="31" name="Text Placeholder 30"/>
          <p:cNvSpPr>
            <a:spLocks noGrp="1"/>
          </p:cNvSpPr>
          <p:nvPr>
            <p:ph type="body" idx="1"/>
          </p:nvPr>
        </p:nvSpPr>
        <p:spPr bwMode="hidden">
          <a:xfrm>
            <a:off x="609600" y="1609416"/>
            <a:ext cx="9652000" cy="4638984"/>
          </a:xfrm>
          <a:prstGeom prst="rect">
            <a:avLst/>
          </a:prstGeom>
        </p:spPr>
        <p:txBody>
          <a:bodyPr vert="horz">
            <a:normAutofit/>
          </a:bodyPr>
          <a:lstStyle/>
          <a:p>
            <a:pPr lvl="0" eaLnBrk="1" latinLnBrk="0" hangingPunct="1"/>
            <a:r>
              <a:rPr kumimoji="0" lang="en-US" smtClean="0"/>
              <a:t>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4" name="Footer Placeholder 3"/>
          <p:cNvSpPr>
            <a:spLocks noGrp="1"/>
          </p:cNvSpPr>
          <p:nvPr>
            <p:ph type="ftr" sz="quarter" idx="3"/>
          </p:nvPr>
        </p:nvSpPr>
        <p:spPr>
          <a:xfrm>
            <a:off x="609600" y="6375071"/>
            <a:ext cx="4876800" cy="228600"/>
          </a:xfrm>
          <a:prstGeom prst="rect">
            <a:avLst/>
          </a:prstGeom>
        </p:spPr>
        <p:txBody>
          <a:bodyPr vert="horz" tIns="0" bIns="0" anchor="b"/>
          <a:lstStyle>
            <a:lvl1pPr algn="r" eaLnBrk="1" latinLnBrk="0" hangingPunct="1">
              <a:defRPr kumimoji="0" sz="1100">
                <a:solidFill>
                  <a:schemeClr val="tx2"/>
                </a:solidFill>
              </a:defRPr>
            </a:lvl1pPr>
            <a:extLst/>
          </a:lstStyle>
          <a:p>
            <a:r>
              <a:rPr lang="en-US" dirty="0"/>
              <a:t>Add a footer</a:t>
            </a:r>
          </a:p>
        </p:txBody>
      </p:sp>
      <p:sp>
        <p:nvSpPr>
          <p:cNvPr id="27" name="Date Placeholder 26"/>
          <p:cNvSpPr>
            <a:spLocks noGrp="1"/>
          </p:cNvSpPr>
          <p:nvPr>
            <p:ph type="dt" sz="half" idx="2"/>
          </p:nvPr>
        </p:nvSpPr>
        <p:spPr>
          <a:xfrm>
            <a:off x="5661248" y="6375071"/>
            <a:ext cx="2669952" cy="226902"/>
          </a:xfrm>
          <a:prstGeom prst="rect">
            <a:avLst/>
          </a:prstGeom>
        </p:spPr>
        <p:txBody>
          <a:bodyPr vert="horz" tIns="0" bIns="0" anchor="b"/>
          <a:lstStyle>
            <a:lvl1pPr algn="l" eaLnBrk="1" latinLnBrk="0" hangingPunct="1">
              <a:defRPr kumimoji="0" sz="1100">
                <a:solidFill>
                  <a:schemeClr val="tx2"/>
                </a:solidFill>
              </a:defRPr>
            </a:lvl1pPr>
            <a:extLst/>
          </a:lstStyle>
          <a:p>
            <a:fld id="{9DA0E755-25FD-455B-A5F4-B0DE86D4B5E2}" type="datetime1">
              <a:rPr lang="en-US" smtClean="0"/>
              <a:pPr/>
              <a:t>6/5/2018</a:t>
            </a:fld>
            <a:endParaRPr lang="en-US" dirty="0"/>
          </a:p>
        </p:txBody>
      </p:sp>
      <p:sp>
        <p:nvSpPr>
          <p:cNvPr id="16" name="Slide Number Placeholder 15"/>
          <p:cNvSpPr>
            <a:spLocks noGrp="1"/>
          </p:cNvSpPr>
          <p:nvPr>
            <p:ph type="sldNum" sz="quarter" idx="4"/>
          </p:nvPr>
        </p:nvSpPr>
        <p:spPr>
          <a:xfrm>
            <a:off x="8335264" y="6373373"/>
            <a:ext cx="784448"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0A5146F-7E80-4C81-B445-3940FBA44A78}" type="slidenum">
              <a:rPr lang="en-US" smtClean="0"/>
              <a:t>‹#›</a:t>
            </a:fld>
            <a:endParaRPr lang="en-US"/>
          </a:p>
        </p:txBody>
      </p:sp>
    </p:spTree>
    <p:extLst>
      <p:ext uri="{BB962C8B-B14F-4D97-AF65-F5344CB8AC3E}">
        <p14:creationId xmlns:p14="http://schemas.microsoft.com/office/powerpoint/2010/main" val="20006338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rtl="0" eaLnBrk="1" latinLnBrk="0" hangingPunct="1">
        <a:spcBef>
          <a:spcPct val="0"/>
        </a:spcBef>
        <a:buNone/>
        <a:defRPr kumimoji="0" sz="3800" b="1" kern="1200" cap="all" baseline="0">
          <a:ln w="500">
            <a:solidFill>
              <a:schemeClr val="tx2">
                <a:lumMod val="50000"/>
              </a:schemeClr>
            </a:solidFill>
          </a:ln>
          <a:gradFill>
            <a:gsLst>
              <a:gs pos="0">
                <a:schemeClr val="accent4">
                  <a:tint val="13000"/>
                </a:schemeClr>
              </a:gs>
              <a:gs pos="10000">
                <a:schemeClr val="accent4">
                  <a:tint val="20000"/>
                </a:schemeClr>
              </a:gs>
              <a:gs pos="49000">
                <a:schemeClr val="accent4">
                  <a:tint val="70000"/>
                </a:schemeClr>
              </a:gs>
              <a:gs pos="50000">
                <a:schemeClr val="accent4"/>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extLst mod="1">
    <p:ext uri="{27BBF7A9-308A-43DC-89C8-2F10F3537804}">
      <p15:sldGuideLst xmlns:p15="http://schemas.microsoft.com/office/powerpoint/2012/main">
        <p15:guide id="0" orient="horz" pos="2160">
          <p15:clr>
            <a:srgbClr val="F26B43"/>
          </p15:clr>
        </p15:guide>
        <p15:guide id="1" pos="3840">
          <p15:clr>
            <a:srgbClr val="F26B43"/>
          </p15:clr>
        </p15:guide>
        <p15:guide id="2" pos="384">
          <p15:clr>
            <a:srgbClr val="F26B43"/>
          </p15:clr>
        </p15:guide>
        <p15:guide id="3" pos="6456">
          <p15:clr>
            <a:srgbClr val="F26B43"/>
          </p15:clr>
        </p15:guide>
        <p15:guide id="4" pos="1200">
          <p15:clr>
            <a:srgbClr val="F26B43"/>
          </p15:clr>
        </p15:guide>
        <p15:guide id="5" orient="horz" pos="4008">
          <p15:clr>
            <a:srgbClr val="F26B43"/>
          </p15:clr>
        </p15:guide>
        <p15:guide id="6" orient="horz" pos="393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a.org.au/wp-content/uploads/2015/09/SMA-Position-Statement_Concussion-190815.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Downloads/Return-to-Play-Policy-Soft-Tissue.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anbf.org/rules.php" TargetMode="External"/><Relationship Id="rId2" Type="http://schemas.openxmlformats.org/officeDocument/2006/relationships/hyperlink" Target="http://crlnsw.com.au/wp-content/uploads/2015/10/Return-to-Play-Policy_With-Changes1.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7503" y="533400"/>
            <a:ext cx="9378854" cy="1084385"/>
          </a:xfrm>
        </p:spPr>
        <p:txBody>
          <a:bodyPr anchor="ctr"/>
          <a:lstStyle/>
          <a:p>
            <a:pPr algn="ctr"/>
            <a:r>
              <a:rPr lang="en-US" dirty="0" smtClean="0"/>
              <a:t>Return to play</a:t>
            </a:r>
            <a:endParaRPr lang="en-US" dirty="0"/>
          </a:p>
        </p:txBody>
      </p:sp>
      <p:sp>
        <p:nvSpPr>
          <p:cNvPr id="3" name="Subtitle 2"/>
          <p:cNvSpPr>
            <a:spLocks noGrp="1"/>
          </p:cNvSpPr>
          <p:nvPr>
            <p:ph type="subTitle" idx="1"/>
          </p:nvPr>
        </p:nvSpPr>
        <p:spPr>
          <a:xfrm>
            <a:off x="1825871" y="1756281"/>
            <a:ext cx="10217077" cy="4900751"/>
          </a:xfrm>
        </p:spPr>
        <p:txBody>
          <a:bodyPr numCol="2">
            <a:normAutofit/>
          </a:bodyPr>
          <a:lstStyle/>
          <a:p>
            <a:pPr algn="l"/>
            <a:r>
              <a:rPr lang="en-US" sz="1800" b="1" dirty="0" smtClean="0"/>
              <a:t>STUDENTS LEARN ABOUT:</a:t>
            </a:r>
          </a:p>
          <a:p>
            <a:pPr marL="342900" indent="-342900" algn="l">
              <a:buFont typeface="Arial" charset="0"/>
              <a:buChar char="•"/>
            </a:pPr>
            <a:r>
              <a:rPr lang="en-US" sz="1600" dirty="0"/>
              <a:t>I</a:t>
            </a:r>
            <a:r>
              <a:rPr lang="en-US" sz="1600" dirty="0" smtClean="0"/>
              <a:t>ndicators </a:t>
            </a:r>
            <a:r>
              <a:rPr lang="en-US" sz="1600" dirty="0"/>
              <a:t>of readiness for return to play (pain free, degree of mobility)</a:t>
            </a:r>
          </a:p>
          <a:p>
            <a:pPr marL="342900" indent="-342900" algn="l">
              <a:buFont typeface="Arial" charset="0"/>
              <a:buChar char="•"/>
            </a:pPr>
            <a:r>
              <a:rPr lang="en-US" sz="1600" dirty="0" smtClean="0"/>
              <a:t>Monitoring </a:t>
            </a:r>
            <a:r>
              <a:rPr lang="en-US" sz="1600" dirty="0"/>
              <a:t>progress (pre-test and post-test)</a:t>
            </a:r>
          </a:p>
          <a:p>
            <a:pPr marL="342900" indent="-342900" algn="l">
              <a:buFont typeface="Arial" charset="0"/>
              <a:buChar char="•"/>
            </a:pPr>
            <a:r>
              <a:rPr lang="en-US" sz="1600" dirty="0"/>
              <a:t>P</a:t>
            </a:r>
            <a:r>
              <a:rPr lang="en-US" sz="1600" dirty="0" smtClean="0"/>
              <a:t>sychological </a:t>
            </a:r>
            <a:r>
              <a:rPr lang="en-US" sz="1600" dirty="0"/>
              <a:t>readiness</a:t>
            </a:r>
          </a:p>
          <a:p>
            <a:pPr marL="342900" indent="-342900" algn="l">
              <a:buFont typeface="Arial" charset="0"/>
              <a:buChar char="•"/>
            </a:pPr>
            <a:r>
              <a:rPr lang="en-US" sz="1600" dirty="0"/>
              <a:t>S</a:t>
            </a:r>
            <a:r>
              <a:rPr lang="en-US" sz="1600" dirty="0" smtClean="0"/>
              <a:t>pecific </a:t>
            </a:r>
            <a:r>
              <a:rPr lang="en-US" sz="1600" dirty="0"/>
              <a:t>warm-up procedures</a:t>
            </a:r>
          </a:p>
          <a:p>
            <a:pPr marL="342900" indent="-342900" algn="l">
              <a:buFont typeface="Arial" charset="0"/>
              <a:buChar char="•"/>
            </a:pPr>
            <a:r>
              <a:rPr lang="en-US" sz="1600" dirty="0"/>
              <a:t>R</a:t>
            </a:r>
            <a:r>
              <a:rPr lang="en-US" sz="1600" dirty="0" smtClean="0"/>
              <a:t>eturn </a:t>
            </a:r>
            <a:r>
              <a:rPr lang="en-US" sz="1600" dirty="0"/>
              <a:t>to play policies and procedures</a:t>
            </a:r>
          </a:p>
          <a:p>
            <a:pPr marL="342900" indent="-342900" algn="l">
              <a:buFont typeface="Arial" charset="0"/>
              <a:buChar char="•"/>
            </a:pPr>
            <a:r>
              <a:rPr lang="en-US" sz="1600" dirty="0"/>
              <a:t>E</a:t>
            </a:r>
            <a:r>
              <a:rPr lang="en-US" sz="1600" dirty="0" smtClean="0"/>
              <a:t>thical </a:t>
            </a:r>
            <a:r>
              <a:rPr lang="en-US" sz="1600" dirty="0"/>
              <a:t>considerations, </a:t>
            </a:r>
            <a:r>
              <a:rPr lang="en-US" sz="1600" dirty="0" err="1"/>
              <a:t>eg</a:t>
            </a:r>
            <a:r>
              <a:rPr lang="en-US" sz="1600" dirty="0"/>
              <a:t> pressure to participate, use of </a:t>
            </a:r>
            <a:r>
              <a:rPr lang="en-US" sz="1600" dirty="0" smtClean="0"/>
              <a:t>painkillers</a:t>
            </a:r>
          </a:p>
          <a:p>
            <a:pPr algn="l"/>
            <a:endParaRPr lang="en-US" sz="1800" b="1" dirty="0" smtClean="0"/>
          </a:p>
          <a:p>
            <a:pPr algn="l"/>
            <a:endParaRPr lang="en-US" sz="1800" b="1" dirty="0"/>
          </a:p>
          <a:p>
            <a:pPr algn="l"/>
            <a:endParaRPr lang="en-US" sz="1800" b="1" dirty="0" smtClean="0"/>
          </a:p>
          <a:p>
            <a:pPr algn="l"/>
            <a:endParaRPr lang="en-US" sz="1800" b="1" dirty="0"/>
          </a:p>
          <a:p>
            <a:pPr algn="l"/>
            <a:endParaRPr lang="en-US" sz="1800" b="1" dirty="0" smtClean="0"/>
          </a:p>
          <a:p>
            <a:pPr algn="l"/>
            <a:endParaRPr lang="en-US" sz="1800" b="1" dirty="0"/>
          </a:p>
          <a:p>
            <a:pPr algn="l"/>
            <a:r>
              <a:rPr lang="en-US" sz="1800" b="1" dirty="0" smtClean="0"/>
              <a:t>STUDENTS LEARN TO:</a:t>
            </a:r>
          </a:p>
          <a:p>
            <a:pPr algn="l"/>
            <a:r>
              <a:rPr lang="en-AU" sz="1800" dirty="0"/>
              <a:t>Research and evaluate skill and other physical tests that could be used to indicate readiness to return to </a:t>
            </a:r>
            <a:r>
              <a:rPr lang="en-AU" sz="1800" dirty="0" smtClean="0"/>
              <a:t>play</a:t>
            </a:r>
            <a:endParaRPr lang="en-AU" sz="1800" dirty="0"/>
          </a:p>
          <a:p>
            <a:pPr algn="l"/>
            <a:r>
              <a:rPr lang="en-AU" sz="1800" dirty="0" smtClean="0"/>
              <a:t>Critically </a:t>
            </a:r>
            <a:r>
              <a:rPr lang="en-AU" sz="1800" dirty="0"/>
              <a:t>examine policies and procedures that regulate the timing of return to play. considering questions such as</a:t>
            </a:r>
            <a:r>
              <a:rPr lang="en-AU" sz="1800" dirty="0" smtClean="0"/>
              <a:t>:</a:t>
            </a:r>
          </a:p>
          <a:p>
            <a:pPr marL="285750" indent="-285750" algn="l">
              <a:buFont typeface="Arial" panose="020B0604020202020204" pitchFamily="34" charset="0"/>
              <a:buChar char="•"/>
            </a:pPr>
            <a:r>
              <a:rPr lang="en-AU" sz="1800" dirty="0"/>
              <a:t>W</a:t>
            </a:r>
            <a:r>
              <a:rPr lang="en-AU" sz="1800" dirty="0" smtClean="0"/>
              <a:t>hy </a:t>
            </a:r>
            <a:r>
              <a:rPr lang="en-AU" sz="1800" dirty="0"/>
              <a:t>aren't such policies applied to all </a:t>
            </a:r>
            <a:r>
              <a:rPr lang="en-AU" sz="1800" dirty="0" smtClean="0"/>
              <a:t>sports?</a:t>
            </a:r>
          </a:p>
          <a:p>
            <a:pPr marL="285750" indent="-285750" algn="l">
              <a:buFont typeface="Arial" panose="020B0604020202020204" pitchFamily="34" charset="0"/>
              <a:buChar char="•"/>
            </a:pPr>
            <a:r>
              <a:rPr lang="en-AU" sz="1800" dirty="0"/>
              <a:t>W</a:t>
            </a:r>
            <a:r>
              <a:rPr lang="en-AU" sz="1800" dirty="0" smtClean="0"/>
              <a:t>ho </a:t>
            </a:r>
            <a:r>
              <a:rPr lang="en-AU" sz="1800" dirty="0"/>
              <a:t>should have ultimate responsibility for deciding if an athlete returns to </a:t>
            </a:r>
            <a:r>
              <a:rPr lang="en-AU" sz="1800" dirty="0" smtClean="0"/>
              <a:t>competition?</a:t>
            </a:r>
          </a:p>
          <a:p>
            <a:pPr marL="285750" indent="-285750" algn="l">
              <a:buFont typeface="Arial" panose="020B0604020202020204" pitchFamily="34" charset="0"/>
              <a:buChar char="•"/>
            </a:pPr>
            <a:r>
              <a:rPr lang="en-AU" sz="1800" dirty="0"/>
              <a:t>S</a:t>
            </a:r>
            <a:r>
              <a:rPr lang="en-AU" sz="1800" dirty="0" smtClean="0"/>
              <a:t>hould </a:t>
            </a:r>
            <a:r>
              <a:rPr lang="en-AU" sz="1800" dirty="0"/>
              <a:t>athletes be allowed to use painkillers in order to compete when injured?</a:t>
            </a:r>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1050687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7278" y="114049"/>
            <a:ext cx="10272765" cy="775230"/>
          </a:xfrm>
        </p:spPr>
        <p:txBody>
          <a:bodyPr anchor="ctr">
            <a:normAutofit/>
          </a:bodyPr>
          <a:lstStyle/>
          <a:p>
            <a:pPr algn="ctr"/>
            <a:r>
              <a:rPr lang="en-US" dirty="0" smtClean="0"/>
              <a:t>Specific warm-up procedures</a:t>
            </a:r>
            <a:endParaRPr lang="en-US" dirty="0"/>
          </a:p>
        </p:txBody>
      </p:sp>
      <p:sp>
        <p:nvSpPr>
          <p:cNvPr id="14" name="Content Placeholder 13"/>
          <p:cNvSpPr>
            <a:spLocks noGrp="1"/>
          </p:cNvSpPr>
          <p:nvPr>
            <p:ph idx="1"/>
          </p:nvPr>
        </p:nvSpPr>
        <p:spPr>
          <a:xfrm>
            <a:off x="127277" y="936175"/>
            <a:ext cx="10272765" cy="5786171"/>
          </a:xfrm>
        </p:spPr>
        <p:txBody>
          <a:bodyPr>
            <a:normAutofit/>
          </a:bodyPr>
          <a:lstStyle/>
          <a:p>
            <a:r>
              <a:rPr lang="en-US" sz="2800" dirty="0" err="1" smtClean="0"/>
              <a:t>Eg</a:t>
            </a:r>
            <a:r>
              <a:rPr lang="en-US" sz="2800" dirty="0" smtClean="0"/>
              <a:t> - A </a:t>
            </a:r>
            <a:r>
              <a:rPr lang="en-US" sz="2800" dirty="0"/>
              <a:t>hamstring strain </a:t>
            </a:r>
            <a:r>
              <a:rPr lang="en-US" sz="2800" dirty="0" smtClean="0"/>
              <a:t>will require more </a:t>
            </a:r>
            <a:r>
              <a:rPr lang="en-US" sz="2800" dirty="0"/>
              <a:t>dynamic stretching, and strength based activities around the hip and knee. </a:t>
            </a:r>
            <a:endParaRPr lang="en-US" sz="2800" dirty="0" smtClean="0"/>
          </a:p>
          <a:p>
            <a:endParaRPr lang="en-US" sz="2800" dirty="0" smtClean="0"/>
          </a:p>
          <a:p>
            <a:r>
              <a:rPr lang="en-US" sz="2800" dirty="0" smtClean="0"/>
              <a:t>Agility </a:t>
            </a:r>
            <a:r>
              <a:rPr lang="en-US" sz="2800" dirty="0"/>
              <a:t>runs may be added to prepare the hamstring for the application and absorption of </a:t>
            </a:r>
            <a:r>
              <a:rPr lang="en-US" sz="2800" dirty="0" smtClean="0"/>
              <a:t>forces.</a:t>
            </a:r>
            <a:endParaRPr lang="en-US" sz="2800" dirty="0"/>
          </a:p>
          <a:p>
            <a:endParaRPr lang="en-US" sz="2800" dirty="0"/>
          </a:p>
          <a:p>
            <a:r>
              <a:rPr lang="en-US" sz="2800" dirty="0" smtClean="0"/>
              <a:t>Sports </a:t>
            </a:r>
            <a:r>
              <a:rPr lang="en-US" sz="2800" dirty="0"/>
              <a:t>massage may be </a:t>
            </a:r>
            <a:r>
              <a:rPr lang="en-US" sz="2800" dirty="0" smtClean="0"/>
              <a:t>added - increases </a:t>
            </a:r>
            <a:r>
              <a:rPr lang="en-US" sz="2800" dirty="0"/>
              <a:t>blood flow to the injured area. </a:t>
            </a:r>
            <a:endParaRPr lang="en-US" sz="2800" dirty="0" smtClean="0"/>
          </a:p>
          <a:p>
            <a:endParaRPr lang="en-US" sz="2800" dirty="0"/>
          </a:p>
          <a:p>
            <a:r>
              <a:rPr lang="en-US" sz="2800" dirty="0" smtClean="0"/>
              <a:t>Specific </a:t>
            </a:r>
            <a:r>
              <a:rPr lang="en-US" sz="2800" dirty="0"/>
              <a:t>warm up procedures </a:t>
            </a:r>
            <a:r>
              <a:rPr lang="en-US" sz="2800" dirty="0" smtClean="0"/>
              <a:t>- must </a:t>
            </a:r>
            <a:r>
              <a:rPr lang="en-US" sz="2800" dirty="0"/>
              <a:t>target the injured area and replicate competition </a:t>
            </a:r>
            <a:r>
              <a:rPr lang="en-US" sz="2800" dirty="0" smtClean="0"/>
              <a:t>demands (specific to the sport) </a:t>
            </a:r>
          </a:p>
        </p:txBody>
      </p:sp>
    </p:spTree>
    <p:extLst>
      <p:ext uri="{BB962C8B-B14F-4D97-AF65-F5344CB8AC3E}">
        <p14:creationId xmlns:p14="http://schemas.microsoft.com/office/powerpoint/2010/main" val="1824433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7278" y="114049"/>
            <a:ext cx="10272765" cy="775230"/>
          </a:xfrm>
        </p:spPr>
        <p:txBody>
          <a:bodyPr anchor="ctr">
            <a:normAutofit fontScale="90000"/>
          </a:bodyPr>
          <a:lstStyle/>
          <a:p>
            <a:pPr algn="ctr"/>
            <a:r>
              <a:rPr lang="en-US" dirty="0" smtClean="0"/>
              <a:t>Return to play policies and procedures</a:t>
            </a:r>
            <a:endParaRPr lang="en-US" dirty="0"/>
          </a:p>
        </p:txBody>
      </p:sp>
      <p:sp>
        <p:nvSpPr>
          <p:cNvPr id="14" name="Content Placeholder 13"/>
          <p:cNvSpPr>
            <a:spLocks noGrp="1"/>
          </p:cNvSpPr>
          <p:nvPr>
            <p:ph idx="1"/>
          </p:nvPr>
        </p:nvSpPr>
        <p:spPr>
          <a:xfrm>
            <a:off x="127277" y="936175"/>
            <a:ext cx="10272765" cy="5786171"/>
          </a:xfrm>
        </p:spPr>
        <p:txBody>
          <a:bodyPr>
            <a:normAutofit fontScale="85000" lnSpcReduction="20000"/>
          </a:bodyPr>
          <a:lstStyle/>
          <a:p>
            <a:r>
              <a:rPr lang="en-US" sz="2800" dirty="0"/>
              <a:t>Sports each have specific return to play policies and </a:t>
            </a:r>
            <a:r>
              <a:rPr lang="en-US" sz="2800" dirty="0" smtClean="0"/>
              <a:t>procedures</a:t>
            </a:r>
            <a:r>
              <a:rPr lang="en-US" sz="2800" dirty="0"/>
              <a:t> </a:t>
            </a:r>
            <a:r>
              <a:rPr lang="en-US" sz="2800" dirty="0" smtClean="0"/>
              <a:t>– many are </a:t>
            </a:r>
            <a:r>
              <a:rPr lang="en-US" sz="2800" dirty="0"/>
              <a:t>very similar. Especially for some of the more common injuries such as a sprained ankle.</a:t>
            </a:r>
          </a:p>
          <a:p>
            <a:endParaRPr lang="en-US" sz="2800" dirty="0"/>
          </a:p>
          <a:p>
            <a:r>
              <a:rPr lang="en-US" sz="2800" dirty="0"/>
              <a:t>These return to play policies and procedures need to be followed by coaches and athletes in order to promote player safety and wellbeing.</a:t>
            </a:r>
          </a:p>
          <a:p>
            <a:endParaRPr lang="en-US" sz="2800" dirty="0"/>
          </a:p>
          <a:p>
            <a:r>
              <a:rPr lang="en-US" sz="2800" dirty="0"/>
              <a:t>Many return to play policies and procedures are developed in conjunction with academic </a:t>
            </a:r>
            <a:r>
              <a:rPr lang="en-US" sz="2800" dirty="0" err="1"/>
              <a:t>organisations</a:t>
            </a:r>
            <a:r>
              <a:rPr lang="en-US" sz="2800" dirty="0"/>
              <a:t> such as Sports Medicine Australia (SMA). </a:t>
            </a:r>
          </a:p>
          <a:p>
            <a:endParaRPr lang="en-US" sz="2800" dirty="0"/>
          </a:p>
          <a:p>
            <a:r>
              <a:rPr lang="en-US" sz="2800" dirty="0"/>
              <a:t>For example, Rugby League, AFL, and FIFA use the </a:t>
            </a:r>
            <a:r>
              <a:rPr lang="en-US" sz="2800" dirty="0">
                <a:hlinkClick r:id="rId2"/>
              </a:rPr>
              <a:t>SMA Position Statement-Concussion </a:t>
            </a:r>
            <a:r>
              <a:rPr lang="en-US" sz="2800" dirty="0"/>
              <a:t>to guide their policies and procedures for concussion injuries. These return to play policies and procedures are also specific to the sport, as some sports are more dangerous than others an require a stricter policy for return to play than other sports</a:t>
            </a:r>
            <a:r>
              <a:rPr lang="en-US" sz="2800" dirty="0" smtClean="0"/>
              <a:t>.</a:t>
            </a:r>
            <a:endParaRPr lang="en-US" sz="2800" dirty="0"/>
          </a:p>
        </p:txBody>
      </p:sp>
    </p:spTree>
    <p:extLst>
      <p:ext uri="{BB962C8B-B14F-4D97-AF65-F5344CB8AC3E}">
        <p14:creationId xmlns:p14="http://schemas.microsoft.com/office/powerpoint/2010/main" val="2379029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7278" y="114049"/>
            <a:ext cx="10272765" cy="775230"/>
          </a:xfrm>
        </p:spPr>
        <p:txBody>
          <a:bodyPr anchor="ctr">
            <a:noAutofit/>
          </a:bodyPr>
          <a:lstStyle/>
          <a:p>
            <a:pPr algn="ctr"/>
            <a:r>
              <a:rPr lang="en-US" sz="2800" dirty="0" smtClean="0"/>
              <a:t>Return to play policies and procedures </a:t>
            </a:r>
            <a:r>
              <a:rPr lang="en-US" sz="2800" dirty="0" err="1" smtClean="0"/>
              <a:t>cont</a:t>
            </a:r>
            <a:r>
              <a:rPr lang="en-US" sz="2800" dirty="0" smtClean="0"/>
              <a:t>…</a:t>
            </a:r>
            <a:endParaRPr lang="en-US" sz="2800" dirty="0"/>
          </a:p>
        </p:txBody>
      </p:sp>
      <p:sp>
        <p:nvSpPr>
          <p:cNvPr id="14" name="Content Placeholder 13"/>
          <p:cNvSpPr>
            <a:spLocks noGrp="1"/>
          </p:cNvSpPr>
          <p:nvPr>
            <p:ph idx="1"/>
          </p:nvPr>
        </p:nvSpPr>
        <p:spPr>
          <a:xfrm>
            <a:off x="127277" y="936175"/>
            <a:ext cx="10272765" cy="5786171"/>
          </a:xfrm>
        </p:spPr>
        <p:txBody>
          <a:bodyPr>
            <a:normAutofit/>
          </a:bodyPr>
          <a:lstStyle/>
          <a:p>
            <a:r>
              <a:rPr lang="en-US" sz="2000" dirty="0"/>
              <a:t>Many protocols for return to play involve:</a:t>
            </a:r>
          </a:p>
          <a:p>
            <a:pPr marL="532638" lvl="1" indent="-285750">
              <a:buFont typeface="Arial" charset="0"/>
              <a:buChar char="•"/>
            </a:pPr>
            <a:r>
              <a:rPr lang="en-US" sz="2000" dirty="0"/>
              <a:t>A medical clearance</a:t>
            </a:r>
          </a:p>
          <a:p>
            <a:pPr marL="532638" lvl="1" indent="-285750">
              <a:buFont typeface="Arial" charset="0"/>
              <a:buChar char="•"/>
            </a:pPr>
            <a:r>
              <a:rPr lang="en-US" sz="2000" dirty="0"/>
              <a:t>Scans being completed and reviewed (x-ray, MRI, ultrasound </a:t>
            </a:r>
            <a:r>
              <a:rPr lang="en-US" sz="2000" dirty="0" err="1"/>
              <a:t>etc</a:t>
            </a:r>
            <a:r>
              <a:rPr lang="en-US" sz="2000" dirty="0"/>
              <a:t>)</a:t>
            </a:r>
          </a:p>
          <a:p>
            <a:pPr marL="532638" lvl="1" indent="-285750">
              <a:buFont typeface="Arial" charset="0"/>
              <a:buChar char="•"/>
            </a:pPr>
            <a:r>
              <a:rPr lang="en-US" sz="2000" dirty="0"/>
              <a:t>Fitness and skills tests</a:t>
            </a:r>
          </a:p>
          <a:p>
            <a:pPr marL="532638" lvl="1" indent="-285750">
              <a:buFont typeface="Arial" charset="0"/>
              <a:buChar char="•"/>
            </a:pPr>
            <a:r>
              <a:rPr lang="en-US" sz="2000" dirty="0"/>
              <a:t>Other professional clearance (physiotherapist, exercise physiologist </a:t>
            </a:r>
            <a:r>
              <a:rPr lang="en-US" sz="2000" dirty="0" err="1"/>
              <a:t>etc</a:t>
            </a:r>
            <a:r>
              <a:rPr lang="en-US" sz="2000" dirty="0" smtClean="0"/>
              <a:t>)</a:t>
            </a:r>
          </a:p>
          <a:p>
            <a:pPr marL="246888" lvl="1" indent="0">
              <a:buNone/>
            </a:pPr>
            <a:endParaRPr lang="en-US" sz="2000" dirty="0"/>
          </a:p>
          <a:p>
            <a:r>
              <a:rPr lang="en-US" sz="2000" dirty="0"/>
              <a:t>There are a range of return to play policies and procedures that can be easily found through research. </a:t>
            </a:r>
            <a:endParaRPr lang="en-US" sz="2000" dirty="0" smtClean="0"/>
          </a:p>
          <a:p>
            <a:r>
              <a:rPr lang="en-US" sz="2000" dirty="0" smtClean="0"/>
              <a:t>The</a:t>
            </a:r>
            <a:r>
              <a:rPr lang="en-US" sz="2000" dirty="0"/>
              <a:t> </a:t>
            </a:r>
            <a:r>
              <a:rPr lang="en-US" sz="2000" dirty="0">
                <a:hlinkClick r:id="rId2" action="ppaction://hlinkfile"/>
              </a:rPr>
              <a:t>Netball Return to play soft tissue policy</a:t>
            </a:r>
            <a:r>
              <a:rPr lang="en-US" sz="2000" dirty="0"/>
              <a:t> provides some details for returning to play after a soft tissue injury. Both of which require the athlete to be cleared by a medical professional before competing again.</a:t>
            </a:r>
          </a:p>
          <a:p>
            <a:pPr lvl="0"/>
            <a:endParaRPr lang="en-US" dirty="0"/>
          </a:p>
        </p:txBody>
      </p:sp>
      <p:pic>
        <p:nvPicPr>
          <p:cNvPr id="2" name="Picture 1"/>
          <p:cNvPicPr>
            <a:picLocks noChangeAspect="1"/>
          </p:cNvPicPr>
          <p:nvPr/>
        </p:nvPicPr>
        <p:blipFill>
          <a:blip r:embed="rId3"/>
          <a:stretch>
            <a:fillRect/>
          </a:stretch>
        </p:blipFill>
        <p:spPr>
          <a:xfrm>
            <a:off x="4719061" y="4808682"/>
            <a:ext cx="1878378" cy="1804555"/>
          </a:xfrm>
          <a:prstGeom prst="rect">
            <a:avLst/>
          </a:prstGeom>
        </p:spPr>
      </p:pic>
    </p:spTree>
    <p:extLst>
      <p:ext uri="{BB962C8B-B14F-4D97-AF65-F5344CB8AC3E}">
        <p14:creationId xmlns:p14="http://schemas.microsoft.com/office/powerpoint/2010/main" val="927217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7278" y="114049"/>
            <a:ext cx="10272765" cy="775230"/>
          </a:xfrm>
        </p:spPr>
        <p:txBody>
          <a:bodyPr anchor="ctr">
            <a:noAutofit/>
          </a:bodyPr>
          <a:lstStyle/>
          <a:p>
            <a:pPr algn="ctr"/>
            <a:r>
              <a:rPr lang="en-US" sz="2800" dirty="0"/>
              <a:t>Return to play policies and procedures </a:t>
            </a:r>
            <a:r>
              <a:rPr lang="en-US" sz="2800" dirty="0" err="1"/>
              <a:t>cont</a:t>
            </a:r>
            <a:r>
              <a:rPr lang="en-US" sz="2800" dirty="0"/>
              <a:t>…</a:t>
            </a:r>
            <a:endParaRPr lang="en-US" sz="2800" dirty="0"/>
          </a:p>
        </p:txBody>
      </p:sp>
      <p:sp>
        <p:nvSpPr>
          <p:cNvPr id="14" name="Content Placeholder 13"/>
          <p:cNvSpPr>
            <a:spLocks noGrp="1"/>
          </p:cNvSpPr>
          <p:nvPr>
            <p:ph idx="1"/>
          </p:nvPr>
        </p:nvSpPr>
        <p:spPr>
          <a:xfrm>
            <a:off x="127277" y="936175"/>
            <a:ext cx="10272765" cy="5786171"/>
          </a:xfrm>
        </p:spPr>
        <p:txBody>
          <a:bodyPr/>
          <a:lstStyle/>
          <a:p>
            <a:r>
              <a:rPr lang="en-US" sz="2800" dirty="0"/>
              <a:t>The </a:t>
            </a:r>
            <a:r>
              <a:rPr lang="en-US" sz="2800" dirty="0">
                <a:hlinkClick r:id="rId2"/>
              </a:rPr>
              <a:t>NRL Policy Return to Play </a:t>
            </a:r>
            <a:r>
              <a:rPr lang="en-US" sz="2800" dirty="0"/>
              <a:t>sets things out differently, listing injuries that require medical clearance, which includes concussion, heart attacks and broken bones and many more.</a:t>
            </a:r>
          </a:p>
          <a:p>
            <a:endParaRPr lang="en-US" sz="2800" dirty="0"/>
          </a:p>
          <a:p>
            <a:r>
              <a:rPr lang="en-US" sz="2800" dirty="0"/>
              <a:t>Though these policies are very similar there are also differences. If we add the </a:t>
            </a:r>
            <a:r>
              <a:rPr lang="en-US" sz="2800" dirty="0">
                <a:hlinkClick r:id="rId3"/>
              </a:rPr>
              <a:t>Australian National Boxing Federation Rules and Regulations</a:t>
            </a:r>
            <a:r>
              <a:rPr lang="en-US" sz="2800" dirty="0"/>
              <a:t> which are different again, especially in relation to an athlete being knocked out or suffering concussion.</a:t>
            </a:r>
          </a:p>
          <a:p>
            <a:pPr lvl="0"/>
            <a:endParaRPr lang="en-US" dirty="0"/>
          </a:p>
        </p:txBody>
      </p:sp>
    </p:spTree>
    <p:extLst>
      <p:ext uri="{BB962C8B-B14F-4D97-AF65-F5344CB8AC3E}">
        <p14:creationId xmlns:p14="http://schemas.microsoft.com/office/powerpoint/2010/main" val="3280430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7278" y="114049"/>
            <a:ext cx="10272765" cy="775230"/>
          </a:xfrm>
        </p:spPr>
        <p:txBody>
          <a:bodyPr anchor="ctr">
            <a:noAutofit/>
          </a:bodyPr>
          <a:lstStyle/>
          <a:p>
            <a:pPr algn="ctr"/>
            <a:r>
              <a:rPr lang="en-US" sz="2800" dirty="0" smtClean="0"/>
              <a:t>Why aren’t such policies applied to all sports?</a:t>
            </a:r>
            <a:endParaRPr lang="en-US" sz="2800" dirty="0"/>
          </a:p>
        </p:txBody>
      </p:sp>
      <p:sp>
        <p:nvSpPr>
          <p:cNvPr id="14" name="Content Placeholder 13"/>
          <p:cNvSpPr>
            <a:spLocks noGrp="1"/>
          </p:cNvSpPr>
          <p:nvPr>
            <p:ph idx="1"/>
          </p:nvPr>
        </p:nvSpPr>
        <p:spPr>
          <a:xfrm>
            <a:off x="127277" y="936175"/>
            <a:ext cx="10272765" cy="5786171"/>
          </a:xfrm>
        </p:spPr>
        <p:txBody>
          <a:bodyPr>
            <a:normAutofit fontScale="92500" lnSpcReduction="10000"/>
          </a:bodyPr>
          <a:lstStyle/>
          <a:p>
            <a:r>
              <a:rPr lang="en-US" sz="2800" dirty="0"/>
              <a:t>For HSC PDHPE you are required to:</a:t>
            </a:r>
          </a:p>
          <a:p>
            <a:pPr lvl="1"/>
            <a:r>
              <a:rPr lang="en-US" sz="2500" dirty="0"/>
              <a:t>Critically examine policies and procedures that regulate the timing of return to play, considering questions such as:</a:t>
            </a:r>
          </a:p>
          <a:p>
            <a:pPr lvl="2"/>
            <a:r>
              <a:rPr lang="en-AU" dirty="0"/>
              <a:t>why aren't such policies applied to all sports?</a:t>
            </a:r>
          </a:p>
          <a:p>
            <a:pPr lvl="2"/>
            <a:r>
              <a:rPr lang="en-AU" dirty="0"/>
              <a:t>who should have ultimate responsibility for deciding if an athlete returns to competition?</a:t>
            </a:r>
          </a:p>
          <a:p>
            <a:pPr lvl="2"/>
            <a:r>
              <a:rPr lang="en-AU" dirty="0"/>
              <a:t>should athletes be allowed to use painkillers in order to compete when injured</a:t>
            </a:r>
            <a:r>
              <a:rPr lang="en-AU" dirty="0" smtClean="0"/>
              <a:t>?</a:t>
            </a:r>
          </a:p>
          <a:p>
            <a:pPr marL="530352" lvl="2" indent="0">
              <a:buNone/>
            </a:pPr>
            <a:endParaRPr lang="en-AU" dirty="0"/>
          </a:p>
          <a:p>
            <a:r>
              <a:rPr lang="en-US" sz="2100" dirty="0" smtClean="0"/>
              <a:t>Not applied </a:t>
            </a:r>
            <a:r>
              <a:rPr lang="en-US" sz="2100" dirty="0"/>
              <a:t>to all sports because each sport is different and therefore, require different policies. </a:t>
            </a:r>
            <a:endParaRPr lang="en-US" sz="2100" dirty="0" smtClean="0"/>
          </a:p>
          <a:p>
            <a:r>
              <a:rPr lang="en-US" sz="2100" dirty="0" smtClean="0"/>
              <a:t>Many </a:t>
            </a:r>
            <a:r>
              <a:rPr lang="en-US" sz="2100" dirty="0"/>
              <a:t>sports that are similar adopt very similar return to play policies and procedures, but then adapt them to be specific to the sport. </a:t>
            </a:r>
            <a:endParaRPr lang="en-US" sz="2100" dirty="0" smtClean="0"/>
          </a:p>
          <a:p>
            <a:r>
              <a:rPr lang="en-US" sz="2100" dirty="0" smtClean="0"/>
              <a:t>Two </a:t>
            </a:r>
            <a:r>
              <a:rPr lang="en-US" sz="2100" dirty="0"/>
              <a:t>(2) examples will help </a:t>
            </a:r>
            <a:r>
              <a:rPr lang="en-US" sz="2100" dirty="0" smtClean="0"/>
              <a:t>explain:</a:t>
            </a:r>
            <a:endParaRPr lang="en-US" sz="2100" dirty="0"/>
          </a:p>
          <a:p>
            <a:pPr lvl="1"/>
            <a:r>
              <a:rPr lang="en-US" sz="1800" dirty="0"/>
              <a:t>Football has a very different policy to boxing when it comes to a player being knocked out. In boxing the athlete is banned from competition and sparing for a minimum of 28 days the first time and 3 months the second, while in football, the player cannot return to the match that day, but once he is cleared by the medical team can return to normal activities. This is because there is a greater chance of re-injury in boxing for a player being knocked out or suffering concussion.</a:t>
            </a:r>
          </a:p>
          <a:p>
            <a:pPr lvl="0"/>
            <a:endParaRPr lang="en-US" dirty="0"/>
          </a:p>
        </p:txBody>
      </p:sp>
    </p:spTree>
    <p:extLst>
      <p:ext uri="{BB962C8B-B14F-4D97-AF65-F5344CB8AC3E}">
        <p14:creationId xmlns:p14="http://schemas.microsoft.com/office/powerpoint/2010/main" val="3134895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7278" y="114049"/>
            <a:ext cx="10272765" cy="775230"/>
          </a:xfrm>
        </p:spPr>
        <p:txBody>
          <a:bodyPr anchor="ctr">
            <a:noAutofit/>
          </a:bodyPr>
          <a:lstStyle/>
          <a:p>
            <a:pPr algn="ctr"/>
            <a:r>
              <a:rPr lang="en-US" sz="2800" dirty="0"/>
              <a:t>Why aren’t such policies applied to all sports?</a:t>
            </a:r>
            <a:endParaRPr lang="en-US" sz="2800" dirty="0"/>
          </a:p>
        </p:txBody>
      </p:sp>
      <p:sp>
        <p:nvSpPr>
          <p:cNvPr id="14" name="Content Placeholder 13"/>
          <p:cNvSpPr>
            <a:spLocks noGrp="1"/>
          </p:cNvSpPr>
          <p:nvPr>
            <p:ph idx="1"/>
          </p:nvPr>
        </p:nvSpPr>
        <p:spPr>
          <a:xfrm>
            <a:off x="127277" y="936175"/>
            <a:ext cx="10272765" cy="5786171"/>
          </a:xfrm>
        </p:spPr>
        <p:txBody>
          <a:bodyPr/>
          <a:lstStyle/>
          <a:p>
            <a:r>
              <a:rPr lang="en-US" sz="2800" dirty="0"/>
              <a:t>A further example is to look at a sprained wrist in both football and swimming. </a:t>
            </a:r>
          </a:p>
          <a:p>
            <a:pPr lvl="1"/>
            <a:r>
              <a:rPr lang="en-US" sz="2500" dirty="0"/>
              <a:t>Swimming relies on the athlete using her wrist and hand to create force and returning to play before complete rehabilitation and medical checks could lead to re-injury. </a:t>
            </a:r>
          </a:p>
          <a:p>
            <a:pPr lvl="1"/>
            <a:r>
              <a:rPr lang="en-US" sz="2500" dirty="0" smtClean="0"/>
              <a:t>In </a:t>
            </a:r>
            <a:r>
              <a:rPr lang="en-US" sz="2500" dirty="0"/>
              <a:t>football the hands are not allowed to be used and so there is less chance of re-injury and of the injury affecting the athletes performance. The athlete can also wear compression bandages while playing, where as this would hinder performance in swimming.</a:t>
            </a:r>
          </a:p>
          <a:p>
            <a:pPr lvl="0"/>
            <a:endParaRPr lang="en-US" dirty="0"/>
          </a:p>
        </p:txBody>
      </p:sp>
    </p:spTree>
    <p:extLst>
      <p:ext uri="{BB962C8B-B14F-4D97-AF65-F5344CB8AC3E}">
        <p14:creationId xmlns:p14="http://schemas.microsoft.com/office/powerpoint/2010/main" val="1608165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7278" y="114049"/>
            <a:ext cx="10272765" cy="775230"/>
          </a:xfrm>
        </p:spPr>
        <p:txBody>
          <a:bodyPr anchor="ctr">
            <a:noAutofit/>
          </a:bodyPr>
          <a:lstStyle/>
          <a:p>
            <a:pPr algn="ctr"/>
            <a:r>
              <a:rPr lang="en-US" sz="2400" dirty="0" smtClean="0"/>
              <a:t>Who should have ultimate responsibility for deciding if an athlete returns to competition?</a:t>
            </a:r>
            <a:endParaRPr lang="en-US" sz="2400" dirty="0"/>
          </a:p>
        </p:txBody>
      </p:sp>
      <p:sp>
        <p:nvSpPr>
          <p:cNvPr id="14" name="Content Placeholder 13"/>
          <p:cNvSpPr>
            <a:spLocks noGrp="1"/>
          </p:cNvSpPr>
          <p:nvPr>
            <p:ph idx="1"/>
          </p:nvPr>
        </p:nvSpPr>
        <p:spPr>
          <a:xfrm>
            <a:off x="127277" y="936175"/>
            <a:ext cx="10272765" cy="5786171"/>
          </a:xfrm>
        </p:spPr>
        <p:txBody>
          <a:bodyPr>
            <a:normAutofit/>
          </a:bodyPr>
          <a:lstStyle/>
          <a:p>
            <a:r>
              <a:rPr lang="en-US" sz="2400" dirty="0"/>
              <a:t>This question is more </a:t>
            </a:r>
            <a:r>
              <a:rPr lang="en-US" sz="2400" dirty="0" smtClean="0"/>
              <a:t>complex. </a:t>
            </a:r>
          </a:p>
          <a:p>
            <a:endParaRPr lang="en-US" sz="2400" dirty="0" smtClean="0"/>
          </a:p>
          <a:p>
            <a:r>
              <a:rPr lang="en-US" sz="2400" dirty="0" smtClean="0"/>
              <a:t>Although </a:t>
            </a:r>
            <a:r>
              <a:rPr lang="en-US" sz="2400" dirty="0"/>
              <a:t>the fast answer is the athlete whose career, money </a:t>
            </a:r>
            <a:r>
              <a:rPr lang="en-US" sz="2400" dirty="0" err="1"/>
              <a:t>etc</a:t>
            </a:r>
            <a:r>
              <a:rPr lang="en-US" sz="2400" dirty="0"/>
              <a:t> is on the line, and who is most directly affected by the injury. </a:t>
            </a:r>
          </a:p>
          <a:p>
            <a:endParaRPr lang="en-US" sz="2400" dirty="0"/>
          </a:p>
          <a:p>
            <a:r>
              <a:rPr lang="en-US" sz="2400" dirty="0"/>
              <a:t>However, return to play policy and procedures mean the athlete cannot make this decision </a:t>
            </a:r>
            <a:r>
              <a:rPr lang="en-US" sz="2400" dirty="0" smtClean="0"/>
              <a:t>alone - they </a:t>
            </a:r>
            <a:r>
              <a:rPr lang="en-US" sz="2400" dirty="0"/>
              <a:t>are not trained to understand injury and injury </a:t>
            </a:r>
            <a:r>
              <a:rPr lang="en-US" sz="2400" dirty="0" smtClean="0"/>
              <a:t>rehabilitation – don’t </a:t>
            </a:r>
            <a:r>
              <a:rPr lang="en-US" sz="2400" dirty="0"/>
              <a:t>know the risks associated with a return to play that is early and may cause themselves an injury they did not expect. </a:t>
            </a:r>
          </a:p>
          <a:p>
            <a:endParaRPr lang="en-US" sz="2400" dirty="0"/>
          </a:p>
          <a:p>
            <a:r>
              <a:rPr lang="en-US" sz="2400" dirty="0"/>
              <a:t>For this reason, it is important that the athlete’s decision is made in conjunction with medical and professional staff, such as physiotherapist. </a:t>
            </a:r>
            <a:endParaRPr lang="en-US" sz="2400" dirty="0"/>
          </a:p>
        </p:txBody>
      </p:sp>
    </p:spTree>
    <p:extLst>
      <p:ext uri="{BB962C8B-B14F-4D97-AF65-F5344CB8AC3E}">
        <p14:creationId xmlns:p14="http://schemas.microsoft.com/office/powerpoint/2010/main" val="1072844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7278" y="114049"/>
            <a:ext cx="10272765" cy="775230"/>
          </a:xfrm>
        </p:spPr>
        <p:txBody>
          <a:bodyPr anchor="ctr">
            <a:noAutofit/>
          </a:bodyPr>
          <a:lstStyle/>
          <a:p>
            <a:pPr algn="ctr"/>
            <a:r>
              <a:rPr lang="en-US" sz="2400" dirty="0"/>
              <a:t>Who should have ultimate responsibility for deciding if an athlete returns to competition?</a:t>
            </a:r>
            <a:endParaRPr lang="en-US" sz="2400" dirty="0"/>
          </a:p>
        </p:txBody>
      </p:sp>
      <p:sp>
        <p:nvSpPr>
          <p:cNvPr id="14" name="Content Placeholder 13"/>
          <p:cNvSpPr>
            <a:spLocks noGrp="1"/>
          </p:cNvSpPr>
          <p:nvPr>
            <p:ph idx="1"/>
          </p:nvPr>
        </p:nvSpPr>
        <p:spPr>
          <a:xfrm>
            <a:off x="127277" y="936175"/>
            <a:ext cx="10272765" cy="5786171"/>
          </a:xfrm>
        </p:spPr>
        <p:txBody>
          <a:bodyPr>
            <a:normAutofit/>
          </a:bodyPr>
          <a:lstStyle/>
          <a:p>
            <a:r>
              <a:rPr lang="en-US" sz="2800" dirty="0" smtClean="0"/>
              <a:t>Coaching </a:t>
            </a:r>
            <a:r>
              <a:rPr lang="en-US" sz="2800" dirty="0"/>
              <a:t>staff may wish to ensure the athlete is ready to return to full competition through further training, game exposure and psychological testing. </a:t>
            </a:r>
          </a:p>
          <a:p>
            <a:endParaRPr lang="en-US" sz="2800" dirty="0"/>
          </a:p>
          <a:p>
            <a:r>
              <a:rPr lang="en-US" sz="2800" dirty="0" smtClean="0"/>
              <a:t>Once </a:t>
            </a:r>
            <a:r>
              <a:rPr lang="en-US" sz="2800" dirty="0"/>
              <a:t>the coach has given the clear for the athlete to return, the athlete can still refuse if they do not feel ready. The final responsibility lays with the athlete, although they may not get to return as fast as they wished due to the NEED for medical and coaching clearances.</a:t>
            </a:r>
          </a:p>
          <a:p>
            <a:pPr lvl="0"/>
            <a:endParaRPr lang="en-US" dirty="0"/>
          </a:p>
        </p:txBody>
      </p:sp>
    </p:spTree>
    <p:extLst>
      <p:ext uri="{BB962C8B-B14F-4D97-AF65-F5344CB8AC3E}">
        <p14:creationId xmlns:p14="http://schemas.microsoft.com/office/powerpoint/2010/main" val="1269640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7278" y="114049"/>
            <a:ext cx="10272765" cy="775230"/>
          </a:xfrm>
        </p:spPr>
        <p:txBody>
          <a:bodyPr anchor="ctr">
            <a:noAutofit/>
          </a:bodyPr>
          <a:lstStyle/>
          <a:p>
            <a:pPr algn="ctr"/>
            <a:r>
              <a:rPr lang="en-US" sz="2400" dirty="0" smtClean="0"/>
              <a:t>Should athletes be allowed to use painkillers in order to compete when injured?</a:t>
            </a:r>
            <a:endParaRPr lang="en-US" sz="2400" dirty="0"/>
          </a:p>
        </p:txBody>
      </p:sp>
      <p:sp>
        <p:nvSpPr>
          <p:cNvPr id="14" name="Content Placeholder 13"/>
          <p:cNvSpPr>
            <a:spLocks noGrp="1"/>
          </p:cNvSpPr>
          <p:nvPr>
            <p:ph idx="1"/>
          </p:nvPr>
        </p:nvSpPr>
        <p:spPr>
          <a:xfrm>
            <a:off x="127277" y="936175"/>
            <a:ext cx="10272765" cy="5786171"/>
          </a:xfrm>
        </p:spPr>
        <p:txBody>
          <a:bodyPr>
            <a:normAutofit/>
          </a:bodyPr>
          <a:lstStyle/>
          <a:p>
            <a:r>
              <a:rPr lang="en-US" sz="2800" dirty="0" smtClean="0"/>
              <a:t>There </a:t>
            </a:r>
            <a:r>
              <a:rPr lang="en-US" sz="2800" dirty="0"/>
              <a:t>are plenty of ethical considerations around an athlete’s return to play, but HSC PDHPE only require you to learn two (2):</a:t>
            </a:r>
          </a:p>
          <a:p>
            <a:endParaRPr lang="en-US" sz="2800" dirty="0"/>
          </a:p>
          <a:p>
            <a:r>
              <a:rPr lang="en-US" sz="2800" b="1" dirty="0"/>
              <a:t>Ethical consideration 1 – the pressure to participate</a:t>
            </a:r>
          </a:p>
          <a:p>
            <a:pPr lvl="1"/>
            <a:r>
              <a:rPr lang="en-US" sz="2500" dirty="0"/>
              <a:t>Pressure to participate and return to play is an ethical consideration within Sports medicine. All athletes, regardless of their level of competition feel pressure to participate in competition. </a:t>
            </a:r>
            <a:endParaRPr lang="en-US" sz="2800" dirty="0"/>
          </a:p>
          <a:p>
            <a:pPr lvl="1"/>
            <a:r>
              <a:rPr lang="en-US" sz="2500" dirty="0" smtClean="0"/>
              <a:t>Pressure </a:t>
            </a:r>
            <a:r>
              <a:rPr lang="en-US" sz="2500" dirty="0"/>
              <a:t>to participate can be both internal (from the athlete) and external (placed upon the athlete).</a:t>
            </a:r>
          </a:p>
          <a:p>
            <a:pPr lvl="0"/>
            <a:endParaRPr lang="en-US" dirty="0"/>
          </a:p>
        </p:txBody>
      </p:sp>
    </p:spTree>
    <p:extLst>
      <p:ext uri="{BB962C8B-B14F-4D97-AF65-F5344CB8AC3E}">
        <p14:creationId xmlns:p14="http://schemas.microsoft.com/office/powerpoint/2010/main" val="2124412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7278" y="114049"/>
            <a:ext cx="10272765" cy="775230"/>
          </a:xfrm>
        </p:spPr>
        <p:txBody>
          <a:bodyPr anchor="ctr">
            <a:noAutofit/>
          </a:bodyPr>
          <a:lstStyle/>
          <a:p>
            <a:pPr algn="ctr"/>
            <a:r>
              <a:rPr lang="en-US" sz="2400" dirty="0"/>
              <a:t>Should athletes be allowed to use painkillers in order to compete when injured?</a:t>
            </a:r>
            <a:endParaRPr lang="en-US" sz="2400" dirty="0"/>
          </a:p>
        </p:txBody>
      </p:sp>
      <p:sp>
        <p:nvSpPr>
          <p:cNvPr id="14" name="Content Placeholder 13"/>
          <p:cNvSpPr>
            <a:spLocks noGrp="1"/>
          </p:cNvSpPr>
          <p:nvPr>
            <p:ph idx="1"/>
          </p:nvPr>
        </p:nvSpPr>
        <p:spPr>
          <a:xfrm>
            <a:off x="127277" y="936175"/>
            <a:ext cx="10272765" cy="5786171"/>
          </a:xfrm>
        </p:spPr>
        <p:txBody>
          <a:bodyPr>
            <a:normAutofit/>
          </a:bodyPr>
          <a:lstStyle/>
          <a:p>
            <a:r>
              <a:rPr lang="en-US" sz="2800" b="1" dirty="0"/>
              <a:t>Ethical consideration 2 – use of painkillers</a:t>
            </a:r>
          </a:p>
          <a:p>
            <a:pPr marL="0" indent="0">
              <a:buNone/>
            </a:pPr>
            <a:endParaRPr lang="en-US" sz="2800" dirty="0"/>
          </a:p>
          <a:p>
            <a:r>
              <a:rPr lang="en-US" sz="2800" dirty="0"/>
              <a:t>Pain exists to tell the athlete when a particular movement causes further damage to the body. Pain is an indicator that injury is occurring or has occurred. </a:t>
            </a:r>
          </a:p>
          <a:p>
            <a:endParaRPr lang="en-US" sz="2800" dirty="0"/>
          </a:p>
          <a:p>
            <a:r>
              <a:rPr lang="en-US" sz="2800" dirty="0"/>
              <a:t>To stop an athlete from being able to feel pain will lead to the athlete causing greater injury to their body because they will not be able to identify when a movement is causing further injury and will not be able to modify their movements accordingly.</a:t>
            </a:r>
          </a:p>
          <a:p>
            <a:pPr lvl="0"/>
            <a:endParaRPr lang="en-US" dirty="0"/>
          </a:p>
        </p:txBody>
      </p:sp>
    </p:spTree>
    <p:extLst>
      <p:ext uri="{BB962C8B-B14F-4D97-AF65-F5344CB8AC3E}">
        <p14:creationId xmlns:p14="http://schemas.microsoft.com/office/powerpoint/2010/main" val="3238712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7278" y="114049"/>
            <a:ext cx="10272765" cy="775230"/>
          </a:xfrm>
        </p:spPr>
        <p:txBody>
          <a:bodyPr anchor="ctr">
            <a:normAutofit/>
          </a:bodyPr>
          <a:lstStyle/>
          <a:p>
            <a:pPr algn="ctr"/>
            <a:r>
              <a:rPr lang="en-US" dirty="0" smtClean="0"/>
              <a:t>overview</a:t>
            </a:r>
            <a:endParaRPr lang="en-US" dirty="0"/>
          </a:p>
        </p:txBody>
      </p:sp>
      <p:sp>
        <p:nvSpPr>
          <p:cNvPr id="14" name="Content Placeholder 13"/>
          <p:cNvSpPr>
            <a:spLocks noGrp="1"/>
          </p:cNvSpPr>
          <p:nvPr>
            <p:ph idx="1"/>
          </p:nvPr>
        </p:nvSpPr>
        <p:spPr>
          <a:xfrm>
            <a:off x="127277" y="936175"/>
            <a:ext cx="10272765" cy="5786171"/>
          </a:xfrm>
        </p:spPr>
        <p:txBody>
          <a:bodyPr>
            <a:normAutofit fontScale="92500" lnSpcReduction="10000"/>
          </a:bodyPr>
          <a:lstStyle/>
          <a:p>
            <a:r>
              <a:rPr lang="en-US" sz="2800" dirty="0"/>
              <a:t>It requires you to understand the indicators used by rehabilitation professions to determine if the athlete is ready to return to competition. </a:t>
            </a:r>
            <a:endParaRPr lang="en-US" sz="2800" dirty="0" smtClean="0"/>
          </a:p>
          <a:p>
            <a:r>
              <a:rPr lang="en-US" sz="2800" dirty="0" smtClean="0"/>
              <a:t>Required </a:t>
            </a:r>
            <a:r>
              <a:rPr lang="en-US" sz="2800" dirty="0"/>
              <a:t>to understand how injury affects the athlete psychologically, which can be detrimental to performance and wellbeing if not addressed. </a:t>
            </a:r>
            <a:endParaRPr lang="en-US" sz="2800" dirty="0" smtClean="0"/>
          </a:p>
          <a:p>
            <a:r>
              <a:rPr lang="en-US" sz="2800" dirty="0"/>
              <a:t>N</a:t>
            </a:r>
            <a:r>
              <a:rPr lang="en-US" sz="2800" dirty="0" smtClean="0"/>
              <a:t>eed </a:t>
            </a:r>
            <a:r>
              <a:rPr lang="en-US" sz="2800" dirty="0"/>
              <a:t>to understand specific sports policies and procedures for returning to competition, as well as consider the ethical use of painkillers and other drugs related to </a:t>
            </a:r>
            <a:r>
              <a:rPr lang="en-US" sz="2800" dirty="0" smtClean="0"/>
              <a:t>rehabilitation.</a:t>
            </a:r>
          </a:p>
          <a:p>
            <a:r>
              <a:rPr lang="en-US" sz="2800" dirty="0"/>
              <a:t>R</a:t>
            </a:r>
            <a:r>
              <a:rPr lang="en-US" sz="2800" dirty="0" smtClean="0"/>
              <a:t>equired </a:t>
            </a:r>
            <a:r>
              <a:rPr lang="en-US" sz="2800" dirty="0"/>
              <a:t>to evaluate tests that could be used to determine an athletes readiness to return to competition. </a:t>
            </a:r>
            <a:endParaRPr lang="en-US" sz="2800" dirty="0" smtClean="0"/>
          </a:p>
          <a:p>
            <a:r>
              <a:rPr lang="en-US" sz="2800" dirty="0" smtClean="0"/>
              <a:t>Critically </a:t>
            </a:r>
            <a:r>
              <a:rPr lang="en-US" sz="2800" dirty="0"/>
              <a:t>examine the policies and procedures around an athlete’s return to competition and be able to present answers to the questions above.</a:t>
            </a:r>
          </a:p>
          <a:p>
            <a:pPr lvl="0"/>
            <a:endParaRPr lang="en-US" dirty="0"/>
          </a:p>
        </p:txBody>
      </p:sp>
    </p:spTree>
    <p:extLst>
      <p:ext uri="{BB962C8B-B14F-4D97-AF65-F5344CB8AC3E}">
        <p14:creationId xmlns:p14="http://schemas.microsoft.com/office/powerpoint/2010/main" val="1863264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7278" y="114049"/>
            <a:ext cx="10272765" cy="775230"/>
          </a:xfrm>
        </p:spPr>
        <p:txBody>
          <a:bodyPr anchor="ctr">
            <a:noAutofit/>
          </a:bodyPr>
          <a:lstStyle/>
          <a:p>
            <a:pPr algn="ctr"/>
            <a:r>
              <a:rPr lang="en-US" sz="2400" dirty="0"/>
              <a:t>Should athletes be allowed to use painkillers in order to compete when </a:t>
            </a:r>
            <a:r>
              <a:rPr lang="en-US" sz="2400" dirty="0" smtClean="0"/>
              <a:t>injured? </a:t>
            </a:r>
            <a:r>
              <a:rPr lang="en-US" sz="2400" dirty="0" err="1" smtClean="0"/>
              <a:t>Cont</a:t>
            </a:r>
            <a:r>
              <a:rPr lang="en-US" sz="2400" dirty="0" smtClean="0"/>
              <a:t>…</a:t>
            </a:r>
            <a:endParaRPr lang="en-US" sz="2400" dirty="0"/>
          </a:p>
        </p:txBody>
      </p:sp>
      <p:sp>
        <p:nvSpPr>
          <p:cNvPr id="14" name="Content Placeholder 13"/>
          <p:cNvSpPr>
            <a:spLocks noGrp="1"/>
          </p:cNvSpPr>
          <p:nvPr>
            <p:ph idx="1"/>
          </p:nvPr>
        </p:nvSpPr>
        <p:spPr>
          <a:xfrm>
            <a:off x="127277" y="936175"/>
            <a:ext cx="10272765" cy="5786171"/>
          </a:xfrm>
        </p:spPr>
        <p:txBody>
          <a:bodyPr>
            <a:normAutofit fontScale="70000" lnSpcReduction="20000"/>
          </a:bodyPr>
          <a:lstStyle/>
          <a:p>
            <a:r>
              <a:rPr lang="en-US" sz="2800" dirty="0"/>
              <a:t>There are also the considerations around the type of drug and its concentration. </a:t>
            </a:r>
          </a:p>
          <a:p>
            <a:pPr lvl="1"/>
            <a:r>
              <a:rPr lang="en-US" sz="2500" dirty="0" smtClean="0"/>
              <a:t>May </a:t>
            </a:r>
            <a:r>
              <a:rPr lang="en-US" sz="2500" dirty="0"/>
              <a:t>be ethical for an athlete to use Panadol or </a:t>
            </a:r>
            <a:r>
              <a:rPr lang="en-US" sz="2500" dirty="0" err="1"/>
              <a:t>Neurofen</a:t>
            </a:r>
            <a:r>
              <a:rPr lang="en-US" sz="2500" dirty="0"/>
              <a:t>, but is it ok for them to use an opioid (narcotic) drugs such as: codeine, methadone or morphine? </a:t>
            </a:r>
          </a:p>
          <a:p>
            <a:endParaRPr lang="en-US" sz="2800" dirty="0"/>
          </a:p>
          <a:p>
            <a:r>
              <a:rPr lang="en-US" sz="2800" dirty="0"/>
              <a:t>Ethical considerations also come with who is administering the painkiller. </a:t>
            </a:r>
            <a:endParaRPr lang="en-US" sz="2800" dirty="0" smtClean="0"/>
          </a:p>
          <a:p>
            <a:pPr lvl="1"/>
            <a:r>
              <a:rPr lang="en-US" sz="2500" dirty="0" smtClean="0"/>
              <a:t>Is </a:t>
            </a:r>
            <a:r>
              <a:rPr lang="en-US" sz="2500" dirty="0"/>
              <a:t>it ok for the athlete to inject themselves, or should it be measured and administered by a qualified medical practitioner? </a:t>
            </a:r>
          </a:p>
          <a:p>
            <a:endParaRPr lang="en-US" sz="2800" dirty="0"/>
          </a:p>
          <a:p>
            <a:r>
              <a:rPr lang="en-US" sz="2800" dirty="0"/>
              <a:t>All of these affect the safety and ethical consideration around painkillers.</a:t>
            </a:r>
          </a:p>
          <a:p>
            <a:endParaRPr lang="en-US" sz="2800" dirty="0"/>
          </a:p>
          <a:p>
            <a:r>
              <a:rPr lang="en-US" sz="2800" dirty="0" smtClean="0"/>
              <a:t>There </a:t>
            </a:r>
            <a:r>
              <a:rPr lang="en-US" sz="2800" dirty="0"/>
              <a:t>will be times when the athlete and their medical team will decide to use pain killers anyway. </a:t>
            </a:r>
            <a:endParaRPr lang="en-US" sz="2800" dirty="0" smtClean="0"/>
          </a:p>
          <a:p>
            <a:pPr lvl="1"/>
            <a:r>
              <a:rPr lang="en-US" sz="2500" dirty="0" smtClean="0"/>
              <a:t>This </a:t>
            </a:r>
            <a:r>
              <a:rPr lang="en-US" sz="2500" dirty="0"/>
              <a:t>is often in high-pressure matches or when there is a long break coming after the competition. An example, might be an athlete who suffers a level 1 hamstring strain during the grand final or in the last game of their career. </a:t>
            </a:r>
          </a:p>
          <a:p>
            <a:endParaRPr lang="en-US" sz="2800" dirty="0"/>
          </a:p>
          <a:p>
            <a:r>
              <a:rPr lang="en-US" sz="2800" dirty="0"/>
              <a:t>They are likely to risk further injury and continue to compete because they know they have 3-6 months to recover afterwards, and they may win the trophy, and possibly a large pay packet to go with it.</a:t>
            </a:r>
          </a:p>
          <a:p>
            <a:pPr lvl="0"/>
            <a:endParaRPr lang="en-US" dirty="0"/>
          </a:p>
        </p:txBody>
      </p:sp>
    </p:spTree>
    <p:extLst>
      <p:ext uri="{BB962C8B-B14F-4D97-AF65-F5344CB8AC3E}">
        <p14:creationId xmlns:p14="http://schemas.microsoft.com/office/powerpoint/2010/main" val="2937851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7278" y="114049"/>
            <a:ext cx="10272765" cy="775230"/>
          </a:xfrm>
        </p:spPr>
        <p:txBody>
          <a:bodyPr anchor="ctr">
            <a:noAutofit/>
          </a:bodyPr>
          <a:lstStyle/>
          <a:p>
            <a:pPr algn="ctr"/>
            <a:r>
              <a:rPr lang="en-US" sz="2800" dirty="0"/>
              <a:t>indicators of readiness for return to play (pain free, degree of mobility)</a:t>
            </a:r>
          </a:p>
        </p:txBody>
      </p:sp>
      <p:sp>
        <p:nvSpPr>
          <p:cNvPr id="14" name="Content Placeholder 13"/>
          <p:cNvSpPr>
            <a:spLocks noGrp="1"/>
          </p:cNvSpPr>
          <p:nvPr>
            <p:ph idx="1"/>
          </p:nvPr>
        </p:nvSpPr>
        <p:spPr>
          <a:xfrm>
            <a:off x="127277" y="936175"/>
            <a:ext cx="10272765" cy="5786171"/>
          </a:xfrm>
        </p:spPr>
        <p:txBody>
          <a:bodyPr/>
          <a:lstStyle/>
          <a:p>
            <a:r>
              <a:rPr lang="en-US" sz="2800" dirty="0"/>
              <a:t>There are many indicators of readiness for return to play. Athletes need to have completed rehabilitation, and be completing normal training loads. </a:t>
            </a:r>
          </a:p>
          <a:p>
            <a:endParaRPr lang="en-US" sz="2800" dirty="0"/>
          </a:p>
          <a:p>
            <a:r>
              <a:rPr lang="en-US" sz="2800" dirty="0"/>
              <a:t>They should be moving with fluidity and not shielding the injured area.  </a:t>
            </a:r>
          </a:p>
          <a:p>
            <a:endParaRPr lang="en-US" sz="2800" dirty="0"/>
          </a:p>
          <a:p>
            <a:r>
              <a:rPr lang="en-US" sz="2800" dirty="0"/>
              <a:t>However, the two indicators in HSC PDHPE are: </a:t>
            </a:r>
            <a:endParaRPr lang="en-US" sz="2800" dirty="0" smtClean="0"/>
          </a:p>
          <a:p>
            <a:pPr lvl="1"/>
            <a:r>
              <a:rPr lang="en-US" sz="2500" dirty="0" smtClean="0"/>
              <a:t>Pain free</a:t>
            </a:r>
          </a:p>
          <a:p>
            <a:pPr lvl="1"/>
            <a:r>
              <a:rPr lang="en-US" sz="2500" dirty="0" smtClean="0"/>
              <a:t>Degree </a:t>
            </a:r>
            <a:r>
              <a:rPr lang="en-US" sz="2500" dirty="0"/>
              <a:t>of </a:t>
            </a:r>
            <a:r>
              <a:rPr lang="en-US" sz="2500" dirty="0" smtClean="0"/>
              <a:t>mobility</a:t>
            </a:r>
            <a:endParaRPr lang="en-US" sz="2500" dirty="0"/>
          </a:p>
          <a:p>
            <a:pPr lvl="0"/>
            <a:endParaRPr lang="en-US" dirty="0"/>
          </a:p>
        </p:txBody>
      </p:sp>
    </p:spTree>
    <p:extLst>
      <p:ext uri="{BB962C8B-B14F-4D97-AF65-F5344CB8AC3E}">
        <p14:creationId xmlns:p14="http://schemas.microsoft.com/office/powerpoint/2010/main" val="4260609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7278" y="114049"/>
            <a:ext cx="10272765" cy="775230"/>
          </a:xfrm>
        </p:spPr>
        <p:txBody>
          <a:bodyPr anchor="ctr">
            <a:normAutofit/>
          </a:bodyPr>
          <a:lstStyle/>
          <a:p>
            <a:pPr algn="ctr"/>
            <a:r>
              <a:rPr lang="en-US" sz="2400" dirty="0"/>
              <a:t>First indicator of readiness for return to play – </a:t>
            </a:r>
            <a:r>
              <a:rPr lang="en-US" sz="2400" u="sng" dirty="0"/>
              <a:t>pain free</a:t>
            </a:r>
            <a:endParaRPr lang="en-US" sz="2400" dirty="0"/>
          </a:p>
        </p:txBody>
      </p:sp>
      <p:sp>
        <p:nvSpPr>
          <p:cNvPr id="14" name="Content Placeholder 13"/>
          <p:cNvSpPr>
            <a:spLocks noGrp="1"/>
          </p:cNvSpPr>
          <p:nvPr>
            <p:ph idx="1"/>
          </p:nvPr>
        </p:nvSpPr>
        <p:spPr>
          <a:xfrm>
            <a:off x="127277" y="936175"/>
            <a:ext cx="10272765" cy="5786171"/>
          </a:xfrm>
        </p:spPr>
        <p:txBody>
          <a:bodyPr>
            <a:normAutofit/>
          </a:bodyPr>
          <a:lstStyle/>
          <a:p>
            <a:r>
              <a:rPr lang="en-US" sz="2800" dirty="0"/>
              <a:t>When an athlete is pain free it indicates that they are nearly ready to return to play. </a:t>
            </a:r>
          </a:p>
          <a:p>
            <a:pPr marL="0" indent="0">
              <a:buNone/>
            </a:pPr>
            <a:endParaRPr lang="en-US" sz="2800" dirty="0"/>
          </a:p>
          <a:p>
            <a:pPr lvl="1"/>
            <a:r>
              <a:rPr lang="en-US" sz="2500" dirty="0" smtClean="0"/>
              <a:t>For </a:t>
            </a:r>
            <a:r>
              <a:rPr lang="en-US" sz="2500" dirty="0" err="1" smtClean="0"/>
              <a:t>Eg</a:t>
            </a:r>
            <a:r>
              <a:rPr lang="en-US" sz="2500" dirty="0" smtClean="0"/>
              <a:t> - a </a:t>
            </a:r>
            <a:r>
              <a:rPr lang="en-US" sz="2500" dirty="0"/>
              <a:t>football player returning from a sprained ankle, should </a:t>
            </a:r>
            <a:r>
              <a:rPr lang="en-US" sz="2500" dirty="0" smtClean="0"/>
              <a:t>be pain </a:t>
            </a:r>
            <a:r>
              <a:rPr lang="en-US" sz="2500" dirty="0"/>
              <a:t>free completing drills, mini games, and during actual competition simulations. </a:t>
            </a:r>
          </a:p>
          <a:p>
            <a:endParaRPr lang="en-US" sz="2800" dirty="0"/>
          </a:p>
          <a:p>
            <a:r>
              <a:rPr lang="en-US" sz="2800" dirty="0"/>
              <a:t>An athlete who is not yet pain free has a higher chance of re-injury if they return to play.</a:t>
            </a:r>
          </a:p>
          <a:p>
            <a:pPr marL="0" lvl="0" indent="0">
              <a:buNone/>
            </a:pPr>
            <a:endParaRPr lang="en-US" dirty="0"/>
          </a:p>
        </p:txBody>
      </p:sp>
    </p:spTree>
    <p:extLst>
      <p:ext uri="{BB962C8B-B14F-4D97-AF65-F5344CB8AC3E}">
        <p14:creationId xmlns:p14="http://schemas.microsoft.com/office/powerpoint/2010/main" val="3407987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7278" y="114049"/>
            <a:ext cx="10272765" cy="775230"/>
          </a:xfrm>
        </p:spPr>
        <p:txBody>
          <a:bodyPr anchor="ctr">
            <a:normAutofit/>
          </a:bodyPr>
          <a:lstStyle/>
          <a:p>
            <a:pPr algn="ctr"/>
            <a:r>
              <a:rPr lang="en-US" sz="2000" dirty="0"/>
              <a:t>Second indicator of readiness for return to play – </a:t>
            </a:r>
            <a:r>
              <a:rPr lang="en-US" sz="2000" u="sng" dirty="0"/>
              <a:t>degree of mobility</a:t>
            </a:r>
            <a:endParaRPr lang="en-US" sz="2000" dirty="0"/>
          </a:p>
        </p:txBody>
      </p:sp>
      <p:sp>
        <p:nvSpPr>
          <p:cNvPr id="14" name="Content Placeholder 13"/>
          <p:cNvSpPr>
            <a:spLocks noGrp="1"/>
          </p:cNvSpPr>
          <p:nvPr>
            <p:ph idx="1"/>
          </p:nvPr>
        </p:nvSpPr>
        <p:spPr>
          <a:xfrm>
            <a:off x="127277" y="936175"/>
            <a:ext cx="10272765" cy="5786171"/>
          </a:xfrm>
        </p:spPr>
        <p:txBody>
          <a:bodyPr>
            <a:normAutofit/>
          </a:bodyPr>
          <a:lstStyle/>
          <a:p>
            <a:r>
              <a:rPr lang="en-US" sz="2000" dirty="0"/>
              <a:t>The degree of mobility refers to the amount of movement around the injured area. </a:t>
            </a:r>
          </a:p>
          <a:p>
            <a:endParaRPr lang="en-US" sz="2000" dirty="0"/>
          </a:p>
          <a:p>
            <a:r>
              <a:rPr lang="en-US" sz="2000" dirty="0"/>
              <a:t>If the athlete has torn a hamstring then they need to have restored their mobility or range of movement at both the hip and knee of the injured hamstring. </a:t>
            </a:r>
          </a:p>
          <a:p>
            <a:endParaRPr lang="en-US" sz="2000" dirty="0"/>
          </a:p>
          <a:p>
            <a:r>
              <a:rPr lang="en-US" sz="2000" dirty="0" smtClean="0"/>
              <a:t>Movement </a:t>
            </a:r>
            <a:r>
              <a:rPr lang="en-US" sz="2000" dirty="0"/>
              <a:t>should be smooth and show confidence in the hamstring through both speed and </a:t>
            </a:r>
            <a:r>
              <a:rPr lang="en-US" sz="2000" dirty="0" smtClean="0"/>
              <a:t>power. </a:t>
            </a:r>
          </a:p>
          <a:p>
            <a:endParaRPr lang="en-US" sz="2000" dirty="0"/>
          </a:p>
          <a:p>
            <a:r>
              <a:rPr lang="en-US" sz="2000" dirty="0"/>
              <a:t>Pain free and degree of mobility are the indicators of readiness for return to play. Together they promote athlete wellbeing and help prevent re-injury.</a:t>
            </a:r>
          </a:p>
          <a:p>
            <a:pPr lvl="0"/>
            <a:endParaRPr lang="en-US" dirty="0"/>
          </a:p>
        </p:txBody>
      </p:sp>
      <p:pic>
        <p:nvPicPr>
          <p:cNvPr id="2" name="Picture 1"/>
          <p:cNvPicPr>
            <a:picLocks noChangeAspect="1"/>
          </p:cNvPicPr>
          <p:nvPr/>
        </p:nvPicPr>
        <p:blipFill>
          <a:blip r:embed="rId2"/>
          <a:stretch>
            <a:fillRect/>
          </a:stretch>
        </p:blipFill>
        <p:spPr>
          <a:xfrm>
            <a:off x="3616436" y="4585566"/>
            <a:ext cx="3294446" cy="2072125"/>
          </a:xfrm>
          <a:prstGeom prst="rect">
            <a:avLst/>
          </a:prstGeom>
        </p:spPr>
      </p:pic>
    </p:spTree>
    <p:extLst>
      <p:ext uri="{BB962C8B-B14F-4D97-AF65-F5344CB8AC3E}">
        <p14:creationId xmlns:p14="http://schemas.microsoft.com/office/powerpoint/2010/main" val="1310179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7278" y="114049"/>
            <a:ext cx="10272765" cy="775230"/>
          </a:xfrm>
        </p:spPr>
        <p:txBody>
          <a:bodyPr anchor="ctr">
            <a:normAutofit/>
          </a:bodyPr>
          <a:lstStyle/>
          <a:p>
            <a:pPr algn="ctr"/>
            <a:r>
              <a:rPr lang="en-US" sz="2800" dirty="0"/>
              <a:t>monitoring progress (pre-test and post-test)</a:t>
            </a:r>
          </a:p>
        </p:txBody>
      </p:sp>
      <p:sp>
        <p:nvSpPr>
          <p:cNvPr id="14" name="Content Placeholder 13"/>
          <p:cNvSpPr>
            <a:spLocks noGrp="1"/>
          </p:cNvSpPr>
          <p:nvPr>
            <p:ph idx="1"/>
          </p:nvPr>
        </p:nvSpPr>
        <p:spPr>
          <a:xfrm>
            <a:off x="127277" y="936175"/>
            <a:ext cx="10272765" cy="5786171"/>
          </a:xfrm>
        </p:spPr>
        <p:txBody>
          <a:bodyPr>
            <a:normAutofit/>
          </a:bodyPr>
          <a:lstStyle/>
          <a:p>
            <a:r>
              <a:rPr lang="en-US" sz="2000" dirty="0"/>
              <a:t>Monitoring progress during rehabilitation </a:t>
            </a:r>
            <a:r>
              <a:rPr lang="en-US" sz="2000" dirty="0" smtClean="0"/>
              <a:t>is important - this </a:t>
            </a:r>
            <a:r>
              <a:rPr lang="en-US" sz="2000" dirty="0"/>
              <a:t>is usually done by comparing test results. </a:t>
            </a:r>
          </a:p>
          <a:p>
            <a:endParaRPr lang="en-US" sz="2000" dirty="0"/>
          </a:p>
          <a:p>
            <a:r>
              <a:rPr lang="en-US" sz="2000" dirty="0" smtClean="0"/>
              <a:t>Athletes </a:t>
            </a:r>
            <a:r>
              <a:rPr lang="en-US" sz="2000" dirty="0"/>
              <a:t>complete regular tests of their physical fitness. </a:t>
            </a:r>
            <a:endParaRPr lang="en-US" sz="2000" dirty="0" smtClean="0"/>
          </a:p>
          <a:p>
            <a:pPr lvl="1"/>
            <a:r>
              <a:rPr lang="en-US" sz="2000" dirty="0" smtClean="0"/>
              <a:t>If </a:t>
            </a:r>
            <a:r>
              <a:rPr lang="en-US" sz="2000" dirty="0"/>
              <a:t>an athlete is injured, these tests become pre-tests and are compared with tests done during and after rehabilitation known as post-tests (after the injury). </a:t>
            </a:r>
          </a:p>
          <a:p>
            <a:endParaRPr lang="en-US" sz="2000" dirty="0"/>
          </a:p>
          <a:p>
            <a:r>
              <a:rPr lang="en-US" sz="2000" dirty="0"/>
              <a:t>These tests are used in monitoring </a:t>
            </a:r>
            <a:r>
              <a:rPr lang="en-US" sz="2000" dirty="0" smtClean="0"/>
              <a:t>progress - when </a:t>
            </a:r>
            <a:r>
              <a:rPr lang="en-US" sz="2000" dirty="0"/>
              <a:t>the tests conducted produce results similar with the pre-tests, then rehabilitation can </a:t>
            </a:r>
            <a:r>
              <a:rPr lang="en-US" sz="2000" dirty="0" smtClean="0"/>
              <a:t>stop </a:t>
            </a:r>
            <a:r>
              <a:rPr lang="en-US" sz="2000" dirty="0"/>
              <a:t>provided </a:t>
            </a:r>
            <a:r>
              <a:rPr lang="en-US" sz="2000" dirty="0" smtClean="0"/>
              <a:t>the</a:t>
            </a:r>
            <a:r>
              <a:rPr lang="en-US" sz="2000" dirty="0"/>
              <a:t> athlete is pain free, has good mobility and is psychologically ready to return to play.</a:t>
            </a:r>
          </a:p>
          <a:p>
            <a:pPr marL="0" lvl="0" indent="0">
              <a:buNone/>
            </a:pPr>
            <a:endParaRPr lang="en-US" dirty="0"/>
          </a:p>
        </p:txBody>
      </p:sp>
      <p:pic>
        <p:nvPicPr>
          <p:cNvPr id="2" name="Picture 1"/>
          <p:cNvPicPr>
            <a:picLocks noChangeAspect="1"/>
          </p:cNvPicPr>
          <p:nvPr/>
        </p:nvPicPr>
        <p:blipFill>
          <a:blip r:embed="rId2"/>
          <a:stretch>
            <a:fillRect/>
          </a:stretch>
        </p:blipFill>
        <p:spPr>
          <a:xfrm>
            <a:off x="1894321" y="4619337"/>
            <a:ext cx="2381250" cy="1905000"/>
          </a:xfrm>
          <a:prstGeom prst="rect">
            <a:avLst/>
          </a:prstGeom>
        </p:spPr>
      </p:pic>
      <p:pic>
        <p:nvPicPr>
          <p:cNvPr id="3" name="Picture 2"/>
          <p:cNvPicPr>
            <a:picLocks noChangeAspect="1"/>
          </p:cNvPicPr>
          <p:nvPr/>
        </p:nvPicPr>
        <p:blipFill>
          <a:blip r:embed="rId3"/>
          <a:stretch>
            <a:fillRect/>
          </a:stretch>
        </p:blipFill>
        <p:spPr>
          <a:xfrm>
            <a:off x="5932225" y="4619337"/>
            <a:ext cx="2811162" cy="1905000"/>
          </a:xfrm>
          <a:prstGeom prst="rect">
            <a:avLst/>
          </a:prstGeom>
        </p:spPr>
      </p:pic>
    </p:spTree>
    <p:extLst>
      <p:ext uri="{BB962C8B-B14F-4D97-AF65-F5344CB8AC3E}">
        <p14:creationId xmlns:p14="http://schemas.microsoft.com/office/powerpoint/2010/main" val="682157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7278" y="114049"/>
            <a:ext cx="10272765" cy="775230"/>
          </a:xfrm>
        </p:spPr>
        <p:txBody>
          <a:bodyPr anchor="ctr">
            <a:normAutofit/>
          </a:bodyPr>
          <a:lstStyle/>
          <a:p>
            <a:pPr algn="ctr"/>
            <a:r>
              <a:rPr lang="en-US" sz="2800" dirty="0"/>
              <a:t>monitoring progress (pre-test and post-test)</a:t>
            </a:r>
          </a:p>
        </p:txBody>
      </p:sp>
      <p:sp>
        <p:nvSpPr>
          <p:cNvPr id="14" name="Content Placeholder 13"/>
          <p:cNvSpPr>
            <a:spLocks noGrp="1"/>
          </p:cNvSpPr>
          <p:nvPr>
            <p:ph idx="1"/>
          </p:nvPr>
        </p:nvSpPr>
        <p:spPr>
          <a:xfrm>
            <a:off x="127277" y="936175"/>
            <a:ext cx="10272765" cy="5786171"/>
          </a:xfrm>
        </p:spPr>
        <p:txBody>
          <a:bodyPr>
            <a:normAutofit/>
          </a:bodyPr>
          <a:lstStyle/>
          <a:p>
            <a:r>
              <a:rPr lang="en-US" sz="2800" dirty="0" smtClean="0"/>
              <a:t>Pre </a:t>
            </a:r>
            <a:r>
              <a:rPr lang="en-US" sz="2800" dirty="0"/>
              <a:t>and </a:t>
            </a:r>
            <a:r>
              <a:rPr lang="en-US" sz="2800" dirty="0" smtClean="0"/>
              <a:t>post tests </a:t>
            </a:r>
            <a:r>
              <a:rPr lang="en-US" sz="2800" dirty="0"/>
              <a:t>are used for monitoring progress in each component of </a:t>
            </a:r>
            <a:r>
              <a:rPr lang="en-US" sz="2800" dirty="0" smtClean="0"/>
              <a:t>fitness.</a:t>
            </a:r>
            <a:endParaRPr lang="en-US" sz="2800" dirty="0"/>
          </a:p>
          <a:p>
            <a:endParaRPr lang="en-US" sz="2800" dirty="0"/>
          </a:p>
          <a:p>
            <a:pPr lvl="1"/>
            <a:r>
              <a:rPr lang="en-US" sz="2400" dirty="0"/>
              <a:t>If an athlete has a sprained ankle, agility testing is vital when monitoring progress. The ankle may be able to withstand linear forces through the joint, but once the athlete needs to change direction at speed, different forces are applied through the ankle and on the ligaments. </a:t>
            </a:r>
            <a:endParaRPr lang="en-US" sz="2400" dirty="0" smtClean="0"/>
          </a:p>
          <a:p>
            <a:pPr lvl="1"/>
            <a:r>
              <a:rPr lang="en-US" sz="2400" dirty="0" smtClean="0"/>
              <a:t>However</a:t>
            </a:r>
            <a:r>
              <a:rPr lang="en-US" sz="2400" dirty="0"/>
              <a:t>, if the athlete was a swimmer, agility testing is not as applicable as for a netball player</a:t>
            </a:r>
            <a:r>
              <a:rPr lang="en-US" sz="2400" dirty="0" smtClean="0"/>
              <a:t>.</a:t>
            </a:r>
            <a:endParaRPr lang="en-US" sz="2400" dirty="0"/>
          </a:p>
        </p:txBody>
      </p:sp>
    </p:spTree>
    <p:extLst>
      <p:ext uri="{BB962C8B-B14F-4D97-AF65-F5344CB8AC3E}">
        <p14:creationId xmlns:p14="http://schemas.microsoft.com/office/powerpoint/2010/main" val="3900787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7278" y="114049"/>
            <a:ext cx="10272765" cy="775230"/>
          </a:xfrm>
        </p:spPr>
        <p:txBody>
          <a:bodyPr anchor="ctr">
            <a:normAutofit/>
          </a:bodyPr>
          <a:lstStyle/>
          <a:p>
            <a:pPr algn="ctr"/>
            <a:r>
              <a:rPr lang="en-US" dirty="0" smtClean="0"/>
              <a:t>Psychological readiness</a:t>
            </a:r>
            <a:endParaRPr lang="en-US" dirty="0"/>
          </a:p>
        </p:txBody>
      </p:sp>
      <p:sp>
        <p:nvSpPr>
          <p:cNvPr id="14" name="Content Placeholder 13"/>
          <p:cNvSpPr>
            <a:spLocks noGrp="1"/>
          </p:cNvSpPr>
          <p:nvPr>
            <p:ph idx="1"/>
          </p:nvPr>
        </p:nvSpPr>
        <p:spPr>
          <a:xfrm>
            <a:off x="127277" y="936175"/>
            <a:ext cx="10272765" cy="5786171"/>
          </a:xfrm>
        </p:spPr>
        <p:txBody>
          <a:bodyPr>
            <a:normAutofit/>
          </a:bodyPr>
          <a:lstStyle/>
          <a:p>
            <a:r>
              <a:rPr lang="en-US" sz="1800" dirty="0"/>
              <a:t>Before an athlete can return to play their psychological readiness to return must be examined. </a:t>
            </a:r>
          </a:p>
          <a:p>
            <a:endParaRPr lang="en-US" sz="1800" dirty="0" smtClean="0"/>
          </a:p>
          <a:p>
            <a:r>
              <a:rPr lang="en-US" sz="1800" dirty="0" smtClean="0"/>
              <a:t>If </a:t>
            </a:r>
            <a:r>
              <a:rPr lang="en-US" sz="1800" dirty="0"/>
              <a:t>they are not psychologically ready then they should not return as this can lead to re-injury or further injury</a:t>
            </a:r>
            <a:r>
              <a:rPr lang="en-US" sz="1800" dirty="0" smtClean="0"/>
              <a:t>.</a:t>
            </a:r>
            <a:endParaRPr lang="en-US" sz="1800" dirty="0"/>
          </a:p>
          <a:p>
            <a:r>
              <a:rPr lang="en-US" sz="1800" dirty="0"/>
              <a:t>Athlete’s returning </a:t>
            </a:r>
            <a:r>
              <a:rPr lang="en-US" sz="1800" dirty="0" smtClean="0"/>
              <a:t>long </a:t>
            </a:r>
            <a:r>
              <a:rPr lang="en-US" sz="1800" dirty="0"/>
              <a:t>term injury, </a:t>
            </a:r>
            <a:r>
              <a:rPr lang="en-US" sz="1800" dirty="0" smtClean="0"/>
              <a:t>(knee reconstruction) </a:t>
            </a:r>
            <a:r>
              <a:rPr lang="en-US" sz="1800" dirty="0"/>
              <a:t>may feel anxious about </a:t>
            </a:r>
            <a:r>
              <a:rPr lang="en-US" sz="1800" dirty="0" smtClean="0"/>
              <a:t>returning. </a:t>
            </a:r>
            <a:r>
              <a:rPr lang="en-US" sz="1800" dirty="0"/>
              <a:t>If </a:t>
            </a:r>
            <a:r>
              <a:rPr lang="en-US" sz="1800" dirty="0" smtClean="0"/>
              <a:t>they are not </a:t>
            </a:r>
            <a:r>
              <a:rPr lang="en-US" sz="1800" dirty="0"/>
              <a:t>confident in their bodies ability to manage </a:t>
            </a:r>
            <a:r>
              <a:rPr lang="en-US" sz="1800" dirty="0" smtClean="0"/>
              <a:t>- they </a:t>
            </a:r>
            <a:r>
              <a:rPr lang="en-US" sz="1800" dirty="0"/>
              <a:t>will shield the injured side to protect </a:t>
            </a:r>
            <a:r>
              <a:rPr lang="en-US" sz="1800" dirty="0" smtClean="0"/>
              <a:t>it which </a:t>
            </a:r>
            <a:r>
              <a:rPr lang="en-US" sz="1800" dirty="0"/>
              <a:t>causes poor technique, and can lead to injury somewhere else. </a:t>
            </a:r>
          </a:p>
          <a:p>
            <a:endParaRPr lang="en-US" sz="1800" dirty="0"/>
          </a:p>
          <a:p>
            <a:r>
              <a:rPr lang="en-US" sz="1800" dirty="0" smtClean="0"/>
              <a:t>A </a:t>
            </a:r>
            <a:r>
              <a:rPr lang="en-US" sz="1800" dirty="0"/>
              <a:t>lack of confidence from the athlete will diminish their performance, and in contact sports can make them hold back from a tackle, which can lead to injury</a:t>
            </a:r>
            <a:r>
              <a:rPr lang="en-US" sz="1800" dirty="0" smtClean="0"/>
              <a:t>.</a:t>
            </a:r>
            <a:endParaRPr lang="en-US" sz="1800" dirty="0"/>
          </a:p>
          <a:p>
            <a:r>
              <a:rPr lang="en-US" sz="1800" dirty="0" smtClean="0"/>
              <a:t>Some </a:t>
            </a:r>
            <a:r>
              <a:rPr lang="en-US" sz="1800" dirty="0"/>
              <a:t>are overconfident and eager to return to </a:t>
            </a:r>
            <a:r>
              <a:rPr lang="en-US" sz="1800" dirty="0" smtClean="0"/>
              <a:t>play – leading to returning before </a:t>
            </a:r>
            <a:r>
              <a:rPr lang="en-US" sz="1800" dirty="0"/>
              <a:t>they are ready </a:t>
            </a:r>
            <a:r>
              <a:rPr lang="en-US" sz="1800" dirty="0" smtClean="0"/>
              <a:t>increasing the </a:t>
            </a:r>
            <a:r>
              <a:rPr lang="en-US" sz="1800" dirty="0"/>
              <a:t>risk of re-injury</a:t>
            </a:r>
            <a:r>
              <a:rPr lang="en-US" sz="1800" dirty="0" smtClean="0"/>
              <a:t>.</a:t>
            </a:r>
            <a:endParaRPr lang="en-US" sz="1800" dirty="0"/>
          </a:p>
          <a:p>
            <a:endParaRPr lang="en-US" dirty="0"/>
          </a:p>
        </p:txBody>
      </p:sp>
      <p:pic>
        <p:nvPicPr>
          <p:cNvPr id="2" name="Picture 1"/>
          <p:cNvPicPr>
            <a:picLocks noChangeAspect="1"/>
          </p:cNvPicPr>
          <p:nvPr/>
        </p:nvPicPr>
        <p:blipFill>
          <a:blip r:embed="rId2"/>
          <a:stretch>
            <a:fillRect/>
          </a:stretch>
        </p:blipFill>
        <p:spPr>
          <a:xfrm>
            <a:off x="3930159" y="4805360"/>
            <a:ext cx="2667000" cy="1714500"/>
          </a:xfrm>
          <a:prstGeom prst="rect">
            <a:avLst/>
          </a:prstGeom>
        </p:spPr>
      </p:pic>
    </p:spTree>
    <p:extLst>
      <p:ext uri="{BB962C8B-B14F-4D97-AF65-F5344CB8AC3E}">
        <p14:creationId xmlns:p14="http://schemas.microsoft.com/office/powerpoint/2010/main" val="1167388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7278" y="114049"/>
            <a:ext cx="10272765" cy="775230"/>
          </a:xfrm>
        </p:spPr>
        <p:txBody>
          <a:bodyPr anchor="ctr">
            <a:normAutofit/>
          </a:bodyPr>
          <a:lstStyle/>
          <a:p>
            <a:pPr algn="ctr"/>
            <a:r>
              <a:rPr lang="en-US" dirty="0"/>
              <a:t>specific warm-up procedures</a:t>
            </a:r>
          </a:p>
        </p:txBody>
      </p:sp>
      <p:sp>
        <p:nvSpPr>
          <p:cNvPr id="14" name="Content Placeholder 13"/>
          <p:cNvSpPr>
            <a:spLocks noGrp="1"/>
          </p:cNvSpPr>
          <p:nvPr>
            <p:ph idx="1"/>
          </p:nvPr>
        </p:nvSpPr>
        <p:spPr>
          <a:xfrm>
            <a:off x="127277" y="936175"/>
            <a:ext cx="10272765" cy="5786171"/>
          </a:xfrm>
        </p:spPr>
        <p:txBody>
          <a:bodyPr/>
          <a:lstStyle/>
          <a:p>
            <a:r>
              <a:rPr lang="en-US" sz="2000" dirty="0"/>
              <a:t>Many athletes are given specific warm up procedures as they return to play. </a:t>
            </a:r>
          </a:p>
          <a:p>
            <a:endParaRPr lang="en-US" sz="2000" dirty="0"/>
          </a:p>
          <a:p>
            <a:r>
              <a:rPr lang="en-US" sz="2000" dirty="0"/>
              <a:t>These warm up procedures are given in addition to the normal warm up, and can be done before or after the normal warm up. </a:t>
            </a:r>
          </a:p>
          <a:p>
            <a:endParaRPr lang="en-US" sz="2000" dirty="0"/>
          </a:p>
          <a:p>
            <a:r>
              <a:rPr lang="en-US" sz="2000" dirty="0"/>
              <a:t>The specific warm up procedures help to protect the athlete against re-injury by ensuring the area has an adequate blood supply and is ready for all that will come during competition.</a:t>
            </a:r>
          </a:p>
          <a:p>
            <a:pPr lvl="0"/>
            <a:endParaRPr lang="en-US" dirty="0"/>
          </a:p>
        </p:txBody>
      </p:sp>
      <p:pic>
        <p:nvPicPr>
          <p:cNvPr id="2" name="Picture 1"/>
          <p:cNvPicPr>
            <a:picLocks noChangeAspect="1"/>
          </p:cNvPicPr>
          <p:nvPr/>
        </p:nvPicPr>
        <p:blipFill>
          <a:blip r:embed="rId2"/>
          <a:stretch>
            <a:fillRect/>
          </a:stretch>
        </p:blipFill>
        <p:spPr>
          <a:xfrm>
            <a:off x="3128615" y="3920837"/>
            <a:ext cx="4270087" cy="2627746"/>
          </a:xfrm>
          <a:prstGeom prst="rect">
            <a:avLst/>
          </a:prstGeom>
        </p:spPr>
      </p:pic>
    </p:spTree>
    <p:extLst>
      <p:ext uri="{BB962C8B-B14F-4D97-AF65-F5344CB8AC3E}">
        <p14:creationId xmlns:p14="http://schemas.microsoft.com/office/powerpoint/2010/main" val="3737859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5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spDef>
      <a:spPr/>
      <a:bodyPr rtlCol="0" anchor="ctr"/>
      <a:lstStyle>
        <a:defPPr algn="ctr">
          <a:defRPr dirty="0"/>
        </a:defPPr>
      </a:lstStyle>
      <a:style>
        <a:lnRef idx="1">
          <a:schemeClr val="accent2"/>
        </a:lnRef>
        <a:fillRef idx="3">
          <a:schemeClr val="accent2"/>
        </a:fillRef>
        <a:effectRef idx="2">
          <a:schemeClr val="accent2"/>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Celebration design slides_new.potx" id="{0B5559EF-624D-4AF2-8F63-909BB13F6EE5}" vid="{16495D01-0066-4927-A6C1-48DDB86CA78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tem_x0020_Details xmlns="40262f94-9f35-4ac3-9a90-690165a166b7" xsi:nil="true"/>
    <VSO_x0020_item_x0020_id xmlns="40262f94-9f35-4ac3-9a90-690165a166b7" xsi:nil="true"/>
    <Template_x0020_details xmlns="40262f94-9f35-4ac3-9a90-690165a166b7" xsi:nil="true"/>
    <Assetid_x0020_ xmlns="40262f94-9f35-4ac3-9a90-690165a166b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33F7D72-A1D4-4045-B901-66151A199C68}">
  <ds:schemaRefs>
    <ds:schemaRef ds:uri="a4f35948-e619-41b3-aa29-22878b09cfd2"/>
    <ds:schemaRef ds:uri="http://schemas.microsoft.com/office/2006/documentManagement/types"/>
    <ds:schemaRef ds:uri="http://purl.org/dc/dcmitype/"/>
    <ds:schemaRef ds:uri="http://www.w3.org/XML/1998/namespac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40262f94-9f35-4ac3-9a90-690165a166b7"/>
    <ds:schemaRef ds:uri="http://purl.org/dc/terms/"/>
  </ds:schemaRefs>
</ds:datastoreItem>
</file>

<file path=customXml/itemProps2.xml><?xml version="1.0" encoding="utf-8"?>
<ds:datastoreItem xmlns:ds="http://schemas.openxmlformats.org/officeDocument/2006/customXml" ds:itemID="{0E7FA9C2-8664-4E12-B51F-92EA3782B4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603A506-BDB9-4197-BEEF-558181206A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Celebration design slides</Template>
  <TotalTime>320</TotalTime>
  <Words>1870</Words>
  <Application>Microsoft Office PowerPoint</Application>
  <PresentationFormat>Widescreen</PresentationFormat>
  <Paragraphs>155</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Wingdings</vt:lpstr>
      <vt:lpstr>Wingdings 2</vt:lpstr>
      <vt:lpstr>Theme1</vt:lpstr>
      <vt:lpstr>Return to play</vt:lpstr>
      <vt:lpstr>overview</vt:lpstr>
      <vt:lpstr>indicators of readiness for return to play (pain free, degree of mobility)</vt:lpstr>
      <vt:lpstr>First indicator of readiness for return to play – pain free</vt:lpstr>
      <vt:lpstr>Second indicator of readiness for return to play – degree of mobility</vt:lpstr>
      <vt:lpstr>monitoring progress (pre-test and post-test)</vt:lpstr>
      <vt:lpstr>monitoring progress (pre-test and post-test)</vt:lpstr>
      <vt:lpstr>Psychological readiness</vt:lpstr>
      <vt:lpstr>specific warm-up procedures</vt:lpstr>
      <vt:lpstr>Specific warm-up procedures</vt:lpstr>
      <vt:lpstr>Return to play policies and procedures</vt:lpstr>
      <vt:lpstr>Return to play policies and procedures cont…</vt:lpstr>
      <vt:lpstr>Return to play policies and procedures cont…</vt:lpstr>
      <vt:lpstr>Why aren’t such policies applied to all sports?</vt:lpstr>
      <vt:lpstr>Why aren’t such policies applied to all sports?</vt:lpstr>
      <vt:lpstr>Who should have ultimate responsibility for deciding if an athlete returns to competition?</vt:lpstr>
      <vt:lpstr>Who should have ultimate responsibility for deciding if an athlete returns to competition?</vt:lpstr>
      <vt:lpstr>Should athletes be allowed to use painkillers in order to compete when injured?</vt:lpstr>
      <vt:lpstr>Should athletes be allowed to use painkillers in order to compete when injured?</vt:lpstr>
      <vt:lpstr>Should athletes be allowed to use painkillers in order to compete when injured? Cont…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Return to play</dc:title>
  <dc:creator>Lenovo</dc:creator>
  <cp:lastModifiedBy>Lenovo</cp:lastModifiedBy>
  <cp:revision>11</cp:revision>
  <dcterms:created xsi:type="dcterms:W3CDTF">2018-06-04T00:57:49Z</dcterms:created>
  <dcterms:modified xsi:type="dcterms:W3CDTF">2018-06-05T00:22:21Z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74062000</vt:r8>
  </property>
  <property fmtid="{D5CDD505-2E9C-101B-9397-08002B2CF9AE}" pid="3" name="HiddenCategoryTags">
    <vt:lpwstr/>
  </property>
  <property fmtid="{D5CDD505-2E9C-101B-9397-08002B2CF9AE}" pid="4" name="InternalTags">
    <vt:lpwstr/>
  </property>
  <property fmtid="{D5CDD505-2E9C-101B-9397-08002B2CF9AE}" pid="5" name="CampaignTags">
    <vt:lpwstr/>
  </property>
  <property fmtid="{D5CDD505-2E9C-101B-9397-08002B2CF9AE}" pid="6" name="Applications">
    <vt:lpwstr/>
  </property>
  <property fmtid="{D5CDD505-2E9C-101B-9397-08002B2CF9AE}" pid="7" name="ScenarioTags">
    <vt:lpwstr/>
  </property>
  <property fmtid="{D5CDD505-2E9C-101B-9397-08002B2CF9AE}" pid="8" name="ContentTypeId">
    <vt:lpwstr>0x010100AA3F7D94069FF64A86F7DFF56D60E3BE</vt:lpwstr>
  </property>
  <property fmtid="{D5CDD505-2E9C-101B-9397-08002B2CF9AE}" pid="9" name="FeatureTags">
    <vt:lpwstr/>
  </property>
  <property fmtid="{D5CDD505-2E9C-101B-9397-08002B2CF9AE}" pid="10" name="LocalizationTags">
    <vt:lpwstr/>
  </property>
  <property fmtid="{D5CDD505-2E9C-101B-9397-08002B2CF9AE}" pid="11" name="CategoryTags">
    <vt:lpwstr/>
  </property>
</Properties>
</file>