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73" r:id="rId4"/>
    <p:sldId id="274" r:id="rId5"/>
    <p:sldId id="275" r:id="rId6"/>
    <p:sldId id="278" r:id="rId7"/>
    <p:sldId id="277" r:id="rId8"/>
    <p:sldId id="276" r:id="rId9"/>
    <p:sldId id="283" r:id="rId10"/>
    <p:sldId id="282" r:id="rId11"/>
    <p:sldId id="280" r:id="rId12"/>
    <p:sldId id="289" r:id="rId13"/>
    <p:sldId id="288" r:id="rId14"/>
    <p:sldId id="287" r:id="rId15"/>
    <p:sldId id="286" r:id="rId16"/>
    <p:sldId id="291" r:id="rId17"/>
    <p:sldId id="294" r:id="rId18"/>
    <p:sldId id="293" r:id="rId19"/>
    <p:sldId id="292" r:id="rId20"/>
    <p:sldId id="29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36" autoAdjust="0"/>
    <p:restoredTop sz="94671"/>
  </p:normalViewPr>
  <p:slideViewPr>
    <p:cSldViewPr snapToGrid="0" snapToObjects="1">
      <p:cViewPr>
        <p:scale>
          <a:sx n="65" d="100"/>
          <a:sy n="65" d="100"/>
        </p:scale>
        <p:origin x="90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B580C-51B8-44CA-8CB3-2CB383043A62}" type="datetimeFigureOut">
              <a:rPr lang="en-AU" smtClean="0"/>
              <a:t>18/05/2018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C94D4-DB65-49AF-B530-F215156C0181}" type="slidenum">
              <a:rPr lang="en-AU" smtClean="0"/>
              <a:t>‹#›</a:t>
            </a:fld>
            <a:endParaRPr lang="en-AU"/>
          </a:p>
        </p:txBody>
      </p:sp>
    </p:spTree>
    <p:extLst>
      <p:ext uri="{BB962C8B-B14F-4D97-AF65-F5344CB8AC3E}">
        <p14:creationId xmlns:p14="http://schemas.microsoft.com/office/powerpoint/2010/main" val="1544956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10C94D4-DB65-49AF-B530-F215156C0181}" type="slidenum">
              <a:rPr lang="en-AU" smtClean="0"/>
              <a:t>19</a:t>
            </a:fld>
            <a:endParaRPr lang="en-AU"/>
          </a:p>
        </p:txBody>
      </p:sp>
    </p:spTree>
    <p:extLst>
      <p:ext uri="{BB962C8B-B14F-4D97-AF65-F5344CB8AC3E}">
        <p14:creationId xmlns:p14="http://schemas.microsoft.com/office/powerpoint/2010/main" val="2183406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5/18/2018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5/18/2018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5/18/2018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5/18/2018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5/18/2018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5/18/2018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5/18/2018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5/18/2018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5/18/2018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5/18/2018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5/18/2018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5/18/2018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5/18/2018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5/18/2018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5/18/2018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5/18/2018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5/18/2018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5/18/2018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796771"/>
            <a:ext cx="8144134" cy="1373070"/>
          </a:xfrm>
        </p:spPr>
        <p:txBody>
          <a:bodyPr/>
          <a:lstStyle/>
          <a:p>
            <a:r>
              <a:rPr lang="en-US" dirty="0" smtClean="0"/>
              <a:t>Sports Policy and the </a:t>
            </a:r>
            <a:r>
              <a:rPr lang="en-US" smtClean="0"/>
              <a:t>Sports Environment</a:t>
            </a:r>
            <a:endParaRPr lang="en-US"/>
          </a:p>
        </p:txBody>
      </p:sp>
      <p:sp>
        <p:nvSpPr>
          <p:cNvPr id="3" name="Subtitle 2"/>
          <p:cNvSpPr>
            <a:spLocks noGrp="1"/>
          </p:cNvSpPr>
          <p:nvPr>
            <p:ph type="subTitle" idx="1"/>
          </p:nvPr>
        </p:nvSpPr>
        <p:spPr>
          <a:xfrm>
            <a:off x="335280" y="4394039"/>
            <a:ext cx="11475720" cy="2227478"/>
          </a:xfrm>
        </p:spPr>
        <p:txBody>
          <a:bodyPr numCol="2">
            <a:normAutofit/>
          </a:bodyPr>
          <a:lstStyle/>
          <a:p>
            <a:pPr algn="l"/>
            <a:r>
              <a:rPr lang="en-US" sz="1400" b="1" dirty="0" smtClean="0"/>
              <a:t>STUDENTS LEARN ABOUT:</a:t>
            </a:r>
          </a:p>
          <a:p>
            <a:pPr marL="342900" indent="-342900" algn="l">
              <a:buFont typeface="Arial" charset="0"/>
              <a:buChar char="•"/>
            </a:pPr>
            <a:r>
              <a:rPr lang="en-US" sz="1400" dirty="0" smtClean="0"/>
              <a:t>Rules of sports and activities</a:t>
            </a:r>
          </a:p>
          <a:p>
            <a:pPr marL="342900" indent="-342900" algn="l">
              <a:buFont typeface="Arial" charset="0"/>
              <a:buChar char="•"/>
            </a:pPr>
            <a:r>
              <a:rPr lang="en-US" sz="1400" dirty="0" smtClean="0"/>
              <a:t>Modified rules for children</a:t>
            </a:r>
          </a:p>
          <a:p>
            <a:pPr marL="342900" indent="-342900" algn="l">
              <a:buFont typeface="Arial" charset="0"/>
              <a:buChar char="•"/>
            </a:pPr>
            <a:r>
              <a:rPr lang="en-US" sz="1400" dirty="0" smtClean="0"/>
              <a:t>Matching of opponents (</a:t>
            </a:r>
            <a:r>
              <a:rPr lang="en-US" sz="1400" dirty="0" err="1" smtClean="0"/>
              <a:t>eg</a:t>
            </a:r>
            <a:r>
              <a:rPr lang="en-US" sz="1400" dirty="0" smtClean="0"/>
              <a:t> growth and development, skill level)</a:t>
            </a:r>
          </a:p>
          <a:p>
            <a:pPr marL="342900" indent="-342900" algn="l">
              <a:buFont typeface="Arial" charset="0"/>
              <a:buChar char="•"/>
            </a:pPr>
            <a:r>
              <a:rPr lang="en-US" sz="1400" dirty="0" smtClean="0"/>
              <a:t>Use of protective equipment</a:t>
            </a:r>
          </a:p>
          <a:p>
            <a:pPr marL="342900" indent="-342900" algn="l">
              <a:buFont typeface="Arial" charset="0"/>
              <a:buChar char="•"/>
            </a:pPr>
            <a:r>
              <a:rPr lang="en-US" sz="1400" dirty="0" smtClean="0"/>
              <a:t>Safe grounds, equipment and facilities</a:t>
            </a:r>
          </a:p>
          <a:p>
            <a:pPr marL="342900" indent="-342900" algn="l">
              <a:buFont typeface="Arial" charset="0"/>
              <a:buChar char="•"/>
            </a:pPr>
            <a:endParaRPr lang="en-US" sz="1400" dirty="0"/>
          </a:p>
          <a:p>
            <a:pPr algn="l"/>
            <a:r>
              <a:rPr lang="en-US" sz="1400" b="1" dirty="0" smtClean="0"/>
              <a:t>STUDENTS LEARN TO:</a:t>
            </a:r>
          </a:p>
          <a:p>
            <a:pPr marL="285750" indent="-285750" algn="l">
              <a:buFont typeface="Arial" panose="020B0604020202020204" pitchFamily="34" charset="0"/>
              <a:buChar char="•"/>
            </a:pPr>
            <a:r>
              <a:rPr lang="en-US" sz="1400" dirty="0" smtClean="0"/>
              <a:t>Critically </a:t>
            </a:r>
            <a:r>
              <a:rPr lang="en-US" sz="1400" dirty="0" err="1" smtClean="0"/>
              <a:t>analyse</a:t>
            </a:r>
            <a:r>
              <a:rPr lang="en-US" sz="1400" dirty="0" smtClean="0"/>
              <a:t> sports policies, rules and equipment to determine the degree to which they promote safe participation, </a:t>
            </a:r>
            <a:r>
              <a:rPr lang="en-US" sz="1400" dirty="0" err="1" smtClean="0"/>
              <a:t>eg</a:t>
            </a:r>
            <a:r>
              <a:rPr lang="en-US" sz="1400" dirty="0" smtClean="0"/>
              <a:t> heat rules, rugby union scrum rules</a:t>
            </a:r>
            <a:endParaRPr lang="en-US" sz="1400" dirty="0"/>
          </a:p>
        </p:txBody>
      </p:sp>
    </p:spTree>
    <p:extLst>
      <p:ext uri="{BB962C8B-B14F-4D97-AF65-F5344CB8AC3E}">
        <p14:creationId xmlns:p14="http://schemas.microsoft.com/office/powerpoint/2010/main" val="5216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MATCHING OPPONENTS </a:t>
            </a:r>
            <a:r>
              <a:rPr lang="en-AU" b="1" dirty="0" err="1" smtClean="0"/>
              <a:t>cont</a:t>
            </a:r>
            <a:r>
              <a:rPr lang="en-AU" b="1" dirty="0" smtClean="0"/>
              <a:t>…</a:t>
            </a:r>
            <a:endParaRPr lang="en-AU" b="1" dirty="0"/>
          </a:p>
        </p:txBody>
      </p:sp>
      <p:sp>
        <p:nvSpPr>
          <p:cNvPr id="3" name="Content Placeholder 2"/>
          <p:cNvSpPr>
            <a:spLocks noGrp="1"/>
          </p:cNvSpPr>
          <p:nvPr>
            <p:ph idx="1"/>
          </p:nvPr>
        </p:nvSpPr>
        <p:spPr>
          <a:xfrm>
            <a:off x="106681" y="2087880"/>
            <a:ext cx="11978640" cy="4663440"/>
          </a:xfrm>
        </p:spPr>
        <p:txBody>
          <a:bodyPr>
            <a:normAutofit fontScale="85000" lnSpcReduction="20000"/>
          </a:bodyPr>
          <a:lstStyle/>
          <a:p>
            <a:pPr marL="0" indent="0">
              <a:buNone/>
            </a:pPr>
            <a:r>
              <a:rPr lang="en-US" b="1" dirty="0" smtClean="0">
                <a:solidFill>
                  <a:schemeClr val="bg1"/>
                </a:solidFill>
              </a:rPr>
              <a:t>Size</a:t>
            </a:r>
            <a:endParaRPr lang="en-US" b="1" dirty="0">
              <a:solidFill>
                <a:schemeClr val="bg1"/>
              </a:solidFill>
            </a:endParaRPr>
          </a:p>
          <a:p>
            <a:r>
              <a:rPr lang="en-US" dirty="0" smtClean="0"/>
              <a:t>Many </a:t>
            </a:r>
            <a:r>
              <a:rPr lang="en-US" dirty="0"/>
              <a:t>sports </a:t>
            </a:r>
            <a:r>
              <a:rPr lang="en-US" dirty="0" smtClean="0"/>
              <a:t>match </a:t>
            </a:r>
            <a:r>
              <a:rPr lang="en-US" dirty="0"/>
              <a:t>opponents by </a:t>
            </a:r>
            <a:r>
              <a:rPr lang="en-US" dirty="0" smtClean="0"/>
              <a:t>age and also by </a:t>
            </a:r>
            <a:r>
              <a:rPr lang="en-US" dirty="0"/>
              <a:t>size. </a:t>
            </a:r>
            <a:endParaRPr lang="en-US" dirty="0" smtClean="0"/>
          </a:p>
          <a:p>
            <a:r>
              <a:rPr lang="en-US" dirty="0" smtClean="0"/>
              <a:t>Combat </a:t>
            </a:r>
            <a:r>
              <a:rPr lang="en-US" dirty="0"/>
              <a:t>sports, such as: </a:t>
            </a:r>
            <a:endParaRPr lang="en-US" dirty="0" smtClean="0"/>
          </a:p>
          <a:p>
            <a:pPr lvl="1"/>
            <a:r>
              <a:rPr lang="en-US" dirty="0" smtClean="0"/>
              <a:t>Boxing</a:t>
            </a:r>
          </a:p>
          <a:p>
            <a:pPr lvl="1"/>
            <a:r>
              <a:rPr lang="en-US" dirty="0" smtClean="0"/>
              <a:t>Mixed </a:t>
            </a:r>
            <a:r>
              <a:rPr lang="en-US" dirty="0"/>
              <a:t>martial </a:t>
            </a:r>
            <a:r>
              <a:rPr lang="en-US" dirty="0" smtClean="0"/>
              <a:t>arts</a:t>
            </a:r>
          </a:p>
          <a:p>
            <a:pPr lvl="1"/>
            <a:r>
              <a:rPr lang="en-US" dirty="0" smtClean="0"/>
              <a:t>Greco-Roman </a:t>
            </a:r>
            <a:r>
              <a:rPr lang="en-US" dirty="0"/>
              <a:t>wrestling. </a:t>
            </a:r>
            <a:endParaRPr lang="en-US" dirty="0" smtClean="0"/>
          </a:p>
          <a:p>
            <a:pPr lvl="1"/>
            <a:r>
              <a:rPr lang="en-US" dirty="0" smtClean="0"/>
              <a:t>Size </a:t>
            </a:r>
            <a:r>
              <a:rPr lang="en-US" dirty="0"/>
              <a:t>has also been used to match opponents in particular rugby competitions. </a:t>
            </a:r>
          </a:p>
          <a:p>
            <a:endParaRPr lang="en-US" dirty="0"/>
          </a:p>
          <a:p>
            <a:r>
              <a:rPr lang="en-US" dirty="0"/>
              <a:t>Matching opponents by size helps to reduce the risk of injury as athletes are not forced to compete against people to much bigger than them. </a:t>
            </a:r>
            <a:endParaRPr lang="en-US" dirty="0" smtClean="0"/>
          </a:p>
          <a:p>
            <a:pPr lvl="1"/>
            <a:r>
              <a:rPr lang="en-US" dirty="0" smtClean="0"/>
              <a:t>For </a:t>
            </a:r>
            <a:r>
              <a:rPr lang="en-US" dirty="0" err="1" smtClean="0"/>
              <a:t>eg</a:t>
            </a:r>
            <a:r>
              <a:rPr lang="en-US" dirty="0" smtClean="0"/>
              <a:t> - It </a:t>
            </a:r>
            <a:r>
              <a:rPr lang="en-US" dirty="0"/>
              <a:t>is not safe to ask a 40Kg 13 year old to tackle an 80Kg 13 year old, even though they are the same age.</a:t>
            </a:r>
          </a:p>
          <a:p>
            <a:endParaRPr lang="en-US" dirty="0"/>
          </a:p>
          <a:p>
            <a:r>
              <a:rPr lang="en-US" dirty="0"/>
              <a:t>Matching opponents by their growth and development helps to promote safety in sports as player compete against people of the same age and similar size to help prevent injuries. </a:t>
            </a:r>
            <a:endParaRPr lang="en-US" dirty="0" smtClean="0"/>
          </a:p>
          <a:p>
            <a:r>
              <a:rPr lang="en-US" dirty="0" smtClean="0"/>
              <a:t>This is limited </a:t>
            </a:r>
            <a:r>
              <a:rPr lang="en-US" dirty="0"/>
              <a:t>though, as many sports also require great skill. Athletes competing against each other with varying skill levels can also lead to injury.</a:t>
            </a:r>
          </a:p>
          <a:p>
            <a:endParaRPr lang="en-AU" dirty="0"/>
          </a:p>
        </p:txBody>
      </p:sp>
      <p:pic>
        <p:nvPicPr>
          <p:cNvPr id="4" name="Picture 3"/>
          <p:cNvPicPr>
            <a:picLocks noChangeAspect="1"/>
          </p:cNvPicPr>
          <p:nvPr/>
        </p:nvPicPr>
        <p:blipFill>
          <a:blip r:embed="rId2"/>
          <a:stretch>
            <a:fillRect/>
          </a:stretch>
        </p:blipFill>
        <p:spPr>
          <a:xfrm>
            <a:off x="8518523" y="2219258"/>
            <a:ext cx="3551317" cy="1995389"/>
          </a:xfrm>
          <a:prstGeom prst="rect">
            <a:avLst/>
          </a:prstGeom>
        </p:spPr>
      </p:pic>
    </p:spTree>
    <p:extLst>
      <p:ext uri="{BB962C8B-B14F-4D97-AF65-F5344CB8AC3E}">
        <p14:creationId xmlns:p14="http://schemas.microsoft.com/office/powerpoint/2010/main" val="421653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MATCHING OPPONENTS </a:t>
            </a:r>
            <a:r>
              <a:rPr lang="en-AU" b="1" dirty="0" err="1" smtClean="0"/>
              <a:t>cont</a:t>
            </a:r>
            <a:r>
              <a:rPr lang="en-AU" b="1" dirty="0" smtClean="0"/>
              <a:t>…</a:t>
            </a:r>
            <a:endParaRPr lang="en-AU" b="1" dirty="0"/>
          </a:p>
        </p:txBody>
      </p:sp>
      <p:sp>
        <p:nvSpPr>
          <p:cNvPr id="3" name="Content Placeholder 2"/>
          <p:cNvSpPr>
            <a:spLocks noGrp="1"/>
          </p:cNvSpPr>
          <p:nvPr>
            <p:ph idx="1"/>
          </p:nvPr>
        </p:nvSpPr>
        <p:spPr>
          <a:xfrm>
            <a:off x="106681" y="2087880"/>
            <a:ext cx="11978640" cy="4663440"/>
          </a:xfrm>
        </p:spPr>
        <p:txBody>
          <a:bodyPr>
            <a:normAutofit/>
          </a:bodyPr>
          <a:lstStyle/>
          <a:p>
            <a:pPr marL="0" indent="0">
              <a:buNone/>
            </a:pPr>
            <a:r>
              <a:rPr lang="en-AU" sz="2000" b="1" dirty="0" smtClean="0">
                <a:solidFill>
                  <a:schemeClr val="bg1"/>
                </a:solidFill>
              </a:rPr>
              <a:t>Matching Opponents by Skill Level</a:t>
            </a:r>
          </a:p>
          <a:p>
            <a:r>
              <a:rPr lang="en-AU" sz="2000" dirty="0"/>
              <a:t>A</a:t>
            </a:r>
            <a:r>
              <a:rPr lang="en-AU" sz="2000" dirty="0" smtClean="0"/>
              <a:t>thletes </a:t>
            </a:r>
            <a:r>
              <a:rPr lang="en-AU" sz="2000" dirty="0"/>
              <a:t>have varying skill levels regardless of age and size. </a:t>
            </a:r>
            <a:endParaRPr lang="en-AU" sz="2000" dirty="0" smtClean="0"/>
          </a:p>
          <a:p>
            <a:r>
              <a:rPr lang="en-AU" sz="2000" dirty="0" smtClean="0"/>
              <a:t>Often </a:t>
            </a:r>
            <a:r>
              <a:rPr lang="en-AU" sz="2000" dirty="0"/>
              <a:t>age and size influence skill level, and that is one of the reasons why they are so useful in matching opponents. </a:t>
            </a:r>
            <a:endParaRPr lang="en-AU" sz="2000" dirty="0" smtClean="0"/>
          </a:p>
          <a:p>
            <a:r>
              <a:rPr lang="en-AU" sz="2000" dirty="0" smtClean="0"/>
              <a:t>Skill </a:t>
            </a:r>
            <a:r>
              <a:rPr lang="en-AU" sz="2000" dirty="0"/>
              <a:t>level should also be used to match opponents in sport to promote the athletes wellbeing.</a:t>
            </a:r>
          </a:p>
          <a:p>
            <a:r>
              <a:rPr lang="en-AU" sz="2000" dirty="0"/>
              <a:t>Almost every sport matches opponents using skill </a:t>
            </a:r>
            <a:r>
              <a:rPr lang="en-AU" sz="2000" dirty="0" smtClean="0"/>
              <a:t>levels by </a:t>
            </a:r>
            <a:r>
              <a:rPr lang="en-AU" sz="2000" dirty="0"/>
              <a:t>grading </a:t>
            </a:r>
            <a:r>
              <a:rPr lang="en-AU" sz="2000" dirty="0" smtClean="0"/>
              <a:t>teams.</a:t>
            </a:r>
          </a:p>
          <a:p>
            <a:r>
              <a:rPr lang="en-AU" sz="2000" dirty="0" smtClean="0"/>
              <a:t>Ensures that the </a:t>
            </a:r>
            <a:r>
              <a:rPr lang="en-AU" sz="2000" dirty="0"/>
              <a:t>first grade team that is highly </a:t>
            </a:r>
            <a:r>
              <a:rPr lang="en-AU" sz="2000" dirty="0" smtClean="0"/>
              <a:t>skilled, </a:t>
            </a:r>
            <a:r>
              <a:rPr lang="en-AU" sz="2000" dirty="0"/>
              <a:t>play against other highly skilled athletes of the same age. </a:t>
            </a:r>
            <a:endParaRPr lang="en-AU" sz="2000" dirty="0" smtClean="0"/>
          </a:p>
          <a:p>
            <a:r>
              <a:rPr lang="en-AU" sz="2000" dirty="0" smtClean="0"/>
              <a:t>Many </a:t>
            </a:r>
            <a:r>
              <a:rPr lang="en-AU" sz="2000" dirty="0"/>
              <a:t>combat sports use a grading system. </a:t>
            </a:r>
            <a:endParaRPr lang="en-AU" sz="2000" dirty="0" smtClean="0"/>
          </a:p>
          <a:p>
            <a:pPr lvl="1"/>
            <a:r>
              <a:rPr lang="en-AU" sz="1800" dirty="0" smtClean="0"/>
              <a:t>Martial </a:t>
            </a:r>
            <a:r>
              <a:rPr lang="en-AU" sz="1800" dirty="0"/>
              <a:t>arts use a belt system that the athlete progresses through, that indicates skill level. </a:t>
            </a:r>
            <a:r>
              <a:rPr lang="en-AU" sz="1800" dirty="0" err="1" smtClean="0"/>
              <a:t>Eg</a:t>
            </a:r>
            <a:r>
              <a:rPr lang="en-AU" sz="1800" dirty="0" smtClean="0"/>
              <a:t> A </a:t>
            </a:r>
            <a:r>
              <a:rPr lang="en-AU" sz="1800" dirty="0"/>
              <a:t>15 year old athlete competing in a Kung Fu tournament will only compete against athletes with the same belt, whether that be green, grown or black. This helps to ensure safety in the sport and promotes the athlete’s wellbeing.</a:t>
            </a:r>
          </a:p>
          <a:p>
            <a:endParaRPr lang="en-AU" b="1" dirty="0"/>
          </a:p>
        </p:txBody>
      </p:sp>
      <p:pic>
        <p:nvPicPr>
          <p:cNvPr id="4" name="Picture 3"/>
          <p:cNvPicPr>
            <a:picLocks noChangeAspect="1"/>
          </p:cNvPicPr>
          <p:nvPr/>
        </p:nvPicPr>
        <p:blipFill>
          <a:blip r:embed="rId2"/>
          <a:stretch>
            <a:fillRect/>
          </a:stretch>
        </p:blipFill>
        <p:spPr>
          <a:xfrm>
            <a:off x="9032119" y="963831"/>
            <a:ext cx="2524125" cy="1819275"/>
          </a:xfrm>
          <a:prstGeom prst="rect">
            <a:avLst/>
          </a:prstGeom>
        </p:spPr>
      </p:pic>
    </p:spTree>
    <p:extLst>
      <p:ext uri="{BB962C8B-B14F-4D97-AF65-F5344CB8AC3E}">
        <p14:creationId xmlns:p14="http://schemas.microsoft.com/office/powerpoint/2010/main" val="2336675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MATCHING OPPONENTS </a:t>
            </a:r>
            <a:r>
              <a:rPr lang="en-AU" b="1" dirty="0" err="1" smtClean="0"/>
              <a:t>cont</a:t>
            </a:r>
            <a:r>
              <a:rPr lang="en-AU" b="1" dirty="0" smtClean="0"/>
              <a:t>…</a:t>
            </a:r>
            <a:endParaRPr lang="en-AU" b="1" dirty="0"/>
          </a:p>
        </p:txBody>
      </p:sp>
      <p:sp>
        <p:nvSpPr>
          <p:cNvPr id="3" name="Content Placeholder 2"/>
          <p:cNvSpPr>
            <a:spLocks noGrp="1"/>
          </p:cNvSpPr>
          <p:nvPr>
            <p:ph idx="1"/>
          </p:nvPr>
        </p:nvSpPr>
        <p:spPr>
          <a:xfrm>
            <a:off x="106681" y="2087880"/>
            <a:ext cx="11978640" cy="4663440"/>
          </a:xfrm>
        </p:spPr>
        <p:txBody>
          <a:bodyPr>
            <a:normAutofit/>
          </a:bodyPr>
          <a:lstStyle/>
          <a:p>
            <a:pPr marL="0" indent="0">
              <a:buNone/>
            </a:pPr>
            <a:r>
              <a:rPr lang="en-AU" sz="2000" b="1" dirty="0" smtClean="0">
                <a:solidFill>
                  <a:schemeClr val="bg1"/>
                </a:solidFill>
              </a:rPr>
              <a:t>Matching Opponents by Sex</a:t>
            </a:r>
          </a:p>
          <a:p>
            <a:r>
              <a:rPr lang="en-AU" sz="2000" dirty="0"/>
              <a:t>Most sports competitions also match their athletes by sex. </a:t>
            </a:r>
            <a:endParaRPr lang="en-AU" sz="2000" dirty="0" smtClean="0"/>
          </a:p>
          <a:p>
            <a:r>
              <a:rPr lang="en-AU" sz="2000" dirty="0" smtClean="0"/>
              <a:t>Boys </a:t>
            </a:r>
            <a:r>
              <a:rPr lang="en-AU" sz="2000" dirty="0"/>
              <a:t>play boys, girls play girls and men play against men, while women play women. </a:t>
            </a:r>
            <a:endParaRPr lang="en-AU" sz="2000" dirty="0" smtClean="0"/>
          </a:p>
          <a:p>
            <a:r>
              <a:rPr lang="en-AU" sz="2000" dirty="0" smtClean="0"/>
              <a:t>This </a:t>
            </a:r>
            <a:r>
              <a:rPr lang="en-AU" sz="2000" dirty="0"/>
              <a:t>is also done for safety reasons, to promote the wellbeing of the athlete. </a:t>
            </a:r>
            <a:endParaRPr lang="en-AU" sz="2000" dirty="0" smtClean="0"/>
          </a:p>
          <a:p>
            <a:r>
              <a:rPr lang="en-AU" sz="2000" dirty="0" smtClean="0"/>
              <a:t>Males </a:t>
            </a:r>
            <a:r>
              <a:rPr lang="en-AU" sz="2000" dirty="0"/>
              <a:t>have more testosterone than females and so develop larger and stronger </a:t>
            </a:r>
            <a:r>
              <a:rPr lang="en-AU" sz="2000" dirty="0" smtClean="0"/>
              <a:t>muscles. </a:t>
            </a:r>
          </a:p>
          <a:p>
            <a:pPr lvl="1"/>
            <a:r>
              <a:rPr lang="en-AU" sz="1800" dirty="0" err="1" smtClean="0"/>
              <a:t>Eg</a:t>
            </a:r>
            <a:r>
              <a:rPr lang="en-AU" sz="1800" dirty="0" smtClean="0"/>
              <a:t> - There </a:t>
            </a:r>
            <a:r>
              <a:rPr lang="en-AU" sz="1800" dirty="0"/>
              <a:t>is an </a:t>
            </a:r>
            <a:r>
              <a:rPr lang="en-AU" sz="1800" dirty="0" smtClean="0"/>
              <a:t>Opens Women’s and Opens Men's competition </a:t>
            </a:r>
            <a:r>
              <a:rPr lang="en-AU" sz="1800" dirty="0"/>
              <a:t>for </a:t>
            </a:r>
            <a:r>
              <a:rPr lang="en-AU" sz="1800" dirty="0" smtClean="0"/>
              <a:t>tennis. </a:t>
            </a:r>
            <a:r>
              <a:rPr lang="en-AU" sz="1800" dirty="0"/>
              <a:t>It would not be fair for them to compete against each other, especially given that men can serve up to 30 Km/h faster than there female counterparts. This could inflict injury and therefore, separate competitions are created.</a:t>
            </a:r>
            <a:endParaRPr lang="en-AU" sz="1800" b="1" dirty="0"/>
          </a:p>
        </p:txBody>
      </p:sp>
      <p:pic>
        <p:nvPicPr>
          <p:cNvPr id="4" name="Picture 3"/>
          <p:cNvPicPr>
            <a:picLocks noChangeAspect="1"/>
          </p:cNvPicPr>
          <p:nvPr/>
        </p:nvPicPr>
        <p:blipFill>
          <a:blip r:embed="rId2"/>
          <a:stretch>
            <a:fillRect/>
          </a:stretch>
        </p:blipFill>
        <p:spPr>
          <a:xfrm>
            <a:off x="154093" y="5092711"/>
            <a:ext cx="2847975" cy="1609725"/>
          </a:xfrm>
          <a:prstGeom prst="rect">
            <a:avLst/>
          </a:prstGeom>
        </p:spPr>
      </p:pic>
      <p:pic>
        <p:nvPicPr>
          <p:cNvPr id="5" name="Picture 4"/>
          <p:cNvPicPr>
            <a:picLocks noChangeAspect="1"/>
          </p:cNvPicPr>
          <p:nvPr/>
        </p:nvPicPr>
        <p:blipFill>
          <a:blip r:embed="rId3"/>
          <a:stretch>
            <a:fillRect/>
          </a:stretch>
        </p:blipFill>
        <p:spPr>
          <a:xfrm>
            <a:off x="3238027" y="5107305"/>
            <a:ext cx="2847975" cy="1600200"/>
          </a:xfrm>
          <a:prstGeom prst="rect">
            <a:avLst/>
          </a:prstGeom>
        </p:spPr>
      </p:pic>
      <p:pic>
        <p:nvPicPr>
          <p:cNvPr id="6" name="Picture 5"/>
          <p:cNvPicPr>
            <a:picLocks noChangeAspect="1"/>
          </p:cNvPicPr>
          <p:nvPr/>
        </p:nvPicPr>
        <p:blipFill>
          <a:blip r:embed="rId4"/>
          <a:stretch>
            <a:fillRect/>
          </a:stretch>
        </p:blipFill>
        <p:spPr>
          <a:xfrm>
            <a:off x="6338783" y="5097474"/>
            <a:ext cx="2567552" cy="1600200"/>
          </a:xfrm>
          <a:prstGeom prst="rect">
            <a:avLst/>
          </a:prstGeom>
        </p:spPr>
      </p:pic>
      <p:pic>
        <p:nvPicPr>
          <p:cNvPr id="7" name="Picture 6"/>
          <p:cNvPicPr>
            <a:picLocks noChangeAspect="1"/>
          </p:cNvPicPr>
          <p:nvPr/>
        </p:nvPicPr>
        <p:blipFill>
          <a:blip r:embed="rId5"/>
          <a:stretch>
            <a:fillRect/>
          </a:stretch>
        </p:blipFill>
        <p:spPr>
          <a:xfrm>
            <a:off x="9202003" y="5092711"/>
            <a:ext cx="2462349" cy="1638581"/>
          </a:xfrm>
          <a:prstGeom prst="rect">
            <a:avLst/>
          </a:prstGeom>
        </p:spPr>
      </p:pic>
    </p:spTree>
    <p:extLst>
      <p:ext uri="{BB962C8B-B14F-4D97-AF65-F5344CB8AC3E}">
        <p14:creationId xmlns:p14="http://schemas.microsoft.com/office/powerpoint/2010/main" val="403332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USE OF PROTECTIVE EQUIPMENT</a:t>
            </a:r>
            <a:endParaRPr lang="en-AU" b="1" dirty="0"/>
          </a:p>
        </p:txBody>
      </p:sp>
      <p:sp>
        <p:nvSpPr>
          <p:cNvPr id="3" name="Content Placeholder 2"/>
          <p:cNvSpPr>
            <a:spLocks noGrp="1"/>
          </p:cNvSpPr>
          <p:nvPr>
            <p:ph idx="1"/>
          </p:nvPr>
        </p:nvSpPr>
        <p:spPr>
          <a:xfrm>
            <a:off x="106681" y="2087880"/>
            <a:ext cx="11978640" cy="4663440"/>
          </a:xfrm>
        </p:spPr>
        <p:txBody>
          <a:bodyPr/>
          <a:lstStyle/>
          <a:p>
            <a:r>
              <a:rPr lang="en-AU" dirty="0"/>
              <a:t>H</a:t>
            </a:r>
            <a:r>
              <a:rPr lang="en-AU" dirty="0" smtClean="0"/>
              <a:t>elps </a:t>
            </a:r>
            <a:r>
              <a:rPr lang="en-AU" dirty="0"/>
              <a:t>to promote athlete safety and well being. </a:t>
            </a:r>
            <a:endParaRPr lang="en-AU" dirty="0" smtClean="0"/>
          </a:p>
          <a:p>
            <a:r>
              <a:rPr lang="en-AU" dirty="0" smtClean="0"/>
              <a:t>Protective </a:t>
            </a:r>
            <a:r>
              <a:rPr lang="en-AU" dirty="0"/>
              <a:t>equipment is purposely designed to help protect the athlete from injuries that may otherwise occur. </a:t>
            </a:r>
            <a:endParaRPr lang="en-AU" dirty="0" smtClean="0"/>
          </a:p>
          <a:p>
            <a:r>
              <a:rPr lang="en-AU" dirty="0" smtClean="0"/>
              <a:t>Many </a:t>
            </a:r>
            <a:r>
              <a:rPr lang="en-AU" dirty="0"/>
              <a:t>sports have rules that govern compulsory equipment, while other athletes choose to wear certain protective equipment for their safety. </a:t>
            </a:r>
            <a:endParaRPr lang="en-AU" dirty="0" smtClean="0"/>
          </a:p>
          <a:p>
            <a:r>
              <a:rPr lang="en-AU" dirty="0" smtClean="0"/>
              <a:t>Protective </a:t>
            </a:r>
            <a:r>
              <a:rPr lang="en-AU" dirty="0"/>
              <a:t>equipment can refer to equipment that players wear, or other forms of protective equipment.</a:t>
            </a:r>
          </a:p>
        </p:txBody>
      </p:sp>
      <p:pic>
        <p:nvPicPr>
          <p:cNvPr id="4" name="Picture 3"/>
          <p:cNvPicPr>
            <a:picLocks noChangeAspect="1"/>
          </p:cNvPicPr>
          <p:nvPr/>
        </p:nvPicPr>
        <p:blipFill>
          <a:blip r:embed="rId2"/>
          <a:stretch>
            <a:fillRect/>
          </a:stretch>
        </p:blipFill>
        <p:spPr>
          <a:xfrm>
            <a:off x="3815748" y="4543589"/>
            <a:ext cx="2143125" cy="2143125"/>
          </a:xfrm>
          <a:prstGeom prst="rect">
            <a:avLst/>
          </a:prstGeom>
        </p:spPr>
      </p:pic>
      <p:pic>
        <p:nvPicPr>
          <p:cNvPr id="5" name="Picture 4"/>
          <p:cNvPicPr>
            <a:picLocks noChangeAspect="1"/>
          </p:cNvPicPr>
          <p:nvPr/>
        </p:nvPicPr>
        <p:blipFill>
          <a:blip r:embed="rId3"/>
          <a:stretch>
            <a:fillRect/>
          </a:stretch>
        </p:blipFill>
        <p:spPr>
          <a:xfrm>
            <a:off x="6762257" y="4743613"/>
            <a:ext cx="2619375" cy="1743075"/>
          </a:xfrm>
          <a:prstGeom prst="rect">
            <a:avLst/>
          </a:prstGeom>
        </p:spPr>
      </p:pic>
    </p:spTree>
    <p:extLst>
      <p:ext uri="{BB962C8B-B14F-4D97-AF65-F5344CB8AC3E}">
        <p14:creationId xmlns:p14="http://schemas.microsoft.com/office/powerpoint/2010/main" val="964229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USE OF PROTECTIVE EQUIPMENT </a:t>
            </a:r>
            <a:r>
              <a:rPr lang="en-AU" b="1" dirty="0" err="1" smtClean="0"/>
              <a:t>cont</a:t>
            </a:r>
            <a:endParaRPr lang="en-AU" b="1" dirty="0"/>
          </a:p>
        </p:txBody>
      </p:sp>
      <p:sp>
        <p:nvSpPr>
          <p:cNvPr id="3" name="Content Placeholder 2"/>
          <p:cNvSpPr>
            <a:spLocks noGrp="1"/>
          </p:cNvSpPr>
          <p:nvPr>
            <p:ph idx="1"/>
          </p:nvPr>
        </p:nvSpPr>
        <p:spPr>
          <a:xfrm>
            <a:off x="106681" y="2087880"/>
            <a:ext cx="11978640" cy="4663440"/>
          </a:xfrm>
        </p:spPr>
        <p:txBody>
          <a:bodyPr>
            <a:normAutofit fontScale="92500" lnSpcReduction="20000"/>
          </a:bodyPr>
          <a:lstStyle/>
          <a:p>
            <a:pPr marL="0" indent="0">
              <a:buNone/>
            </a:pPr>
            <a:r>
              <a:rPr lang="en-AU" b="1" dirty="0" smtClean="0">
                <a:solidFill>
                  <a:schemeClr val="bg1"/>
                </a:solidFill>
              </a:rPr>
              <a:t>Protective Equipment Players Wear</a:t>
            </a:r>
          </a:p>
          <a:p>
            <a:r>
              <a:rPr lang="en-AU" dirty="0"/>
              <a:t>Most protective equipment falls into this category. </a:t>
            </a:r>
            <a:endParaRPr lang="en-AU" dirty="0" smtClean="0"/>
          </a:p>
          <a:p>
            <a:r>
              <a:rPr lang="en-AU" dirty="0" smtClean="0"/>
              <a:t>Equipment </a:t>
            </a:r>
            <a:r>
              <a:rPr lang="en-AU" dirty="0"/>
              <a:t>such </a:t>
            </a:r>
            <a:r>
              <a:rPr lang="en-AU" dirty="0" smtClean="0"/>
              <a:t>as:</a:t>
            </a:r>
          </a:p>
          <a:p>
            <a:pPr lvl="1"/>
            <a:r>
              <a:rPr lang="en-AU" dirty="0" smtClean="0"/>
              <a:t>Shin pads</a:t>
            </a:r>
          </a:p>
          <a:p>
            <a:pPr lvl="1"/>
            <a:r>
              <a:rPr lang="en-AU" dirty="0" smtClean="0"/>
              <a:t>Mouth guards</a:t>
            </a:r>
          </a:p>
          <a:p>
            <a:pPr lvl="1"/>
            <a:r>
              <a:rPr lang="en-AU" dirty="0" smtClean="0"/>
              <a:t>Face masks</a:t>
            </a:r>
          </a:p>
          <a:p>
            <a:pPr lvl="1"/>
            <a:r>
              <a:rPr lang="en-AU" dirty="0" smtClean="0"/>
              <a:t>Shoulder pads</a:t>
            </a:r>
          </a:p>
          <a:p>
            <a:r>
              <a:rPr lang="en-AU" dirty="0" smtClean="0"/>
              <a:t>are </a:t>
            </a:r>
            <a:r>
              <a:rPr lang="en-AU" dirty="0"/>
              <a:t>all examples of equipment worn by athletes. </a:t>
            </a:r>
            <a:endParaRPr lang="en-AU" dirty="0" smtClean="0"/>
          </a:p>
          <a:p>
            <a:r>
              <a:rPr lang="en-AU" dirty="0" smtClean="0"/>
              <a:t>Some </a:t>
            </a:r>
            <a:r>
              <a:rPr lang="en-AU" dirty="0"/>
              <a:t>of which are compulsory, including: </a:t>
            </a:r>
            <a:endParaRPr lang="en-AU" dirty="0" smtClean="0"/>
          </a:p>
          <a:p>
            <a:pPr lvl="1"/>
            <a:r>
              <a:rPr lang="en-AU" dirty="0" smtClean="0"/>
              <a:t>Mouth </a:t>
            </a:r>
            <a:r>
              <a:rPr lang="en-AU" dirty="0"/>
              <a:t>guards in </a:t>
            </a:r>
            <a:r>
              <a:rPr lang="en-AU" dirty="0" smtClean="0"/>
              <a:t>Rugby Union</a:t>
            </a:r>
            <a:endParaRPr lang="en-AU" dirty="0"/>
          </a:p>
          <a:p>
            <a:pPr lvl="1"/>
            <a:r>
              <a:rPr lang="en-AU" dirty="0" smtClean="0"/>
              <a:t>Shin </a:t>
            </a:r>
            <a:r>
              <a:rPr lang="en-AU" dirty="0"/>
              <a:t>pads in </a:t>
            </a:r>
            <a:r>
              <a:rPr lang="en-AU" dirty="0" smtClean="0"/>
              <a:t>football</a:t>
            </a:r>
          </a:p>
          <a:p>
            <a:pPr lvl="1"/>
            <a:r>
              <a:rPr lang="en-AU" dirty="0" smtClean="0"/>
              <a:t>Face </a:t>
            </a:r>
            <a:r>
              <a:rPr lang="en-AU" dirty="0"/>
              <a:t>masks for the catcher in baseball. </a:t>
            </a:r>
            <a:endParaRPr lang="en-AU" dirty="0" smtClean="0"/>
          </a:p>
          <a:p>
            <a:r>
              <a:rPr lang="en-AU" dirty="0" smtClean="0"/>
              <a:t>Other </a:t>
            </a:r>
            <a:r>
              <a:rPr lang="en-AU" dirty="0"/>
              <a:t>personal protective equipment is not </a:t>
            </a:r>
            <a:r>
              <a:rPr lang="en-AU" dirty="0" smtClean="0"/>
              <a:t>compulsory </a:t>
            </a:r>
            <a:r>
              <a:rPr lang="en-AU" dirty="0"/>
              <a:t>such </a:t>
            </a:r>
            <a:r>
              <a:rPr lang="en-AU" dirty="0" smtClean="0"/>
              <a:t>as:</a:t>
            </a:r>
          </a:p>
          <a:p>
            <a:pPr lvl="1"/>
            <a:r>
              <a:rPr lang="en-AU" dirty="0" smtClean="0"/>
              <a:t>Shoulder </a:t>
            </a:r>
            <a:r>
              <a:rPr lang="en-AU" dirty="0"/>
              <a:t>pads in </a:t>
            </a:r>
            <a:r>
              <a:rPr lang="en-AU" dirty="0" smtClean="0"/>
              <a:t>Rugby League</a:t>
            </a:r>
          </a:p>
          <a:p>
            <a:pPr lvl="1"/>
            <a:r>
              <a:rPr lang="en-AU" dirty="0" smtClean="0"/>
              <a:t>Face </a:t>
            </a:r>
            <a:r>
              <a:rPr lang="en-AU" dirty="0"/>
              <a:t>shields for ice-hockey (goal keeper has to wear a mask).</a:t>
            </a:r>
            <a:endParaRPr lang="en-AU" b="1" dirty="0"/>
          </a:p>
        </p:txBody>
      </p:sp>
      <p:pic>
        <p:nvPicPr>
          <p:cNvPr id="4" name="Picture 3"/>
          <p:cNvPicPr>
            <a:picLocks noChangeAspect="1"/>
          </p:cNvPicPr>
          <p:nvPr/>
        </p:nvPicPr>
        <p:blipFill>
          <a:blip r:embed="rId2"/>
          <a:stretch>
            <a:fillRect/>
          </a:stretch>
        </p:blipFill>
        <p:spPr>
          <a:xfrm>
            <a:off x="9449292" y="4475271"/>
            <a:ext cx="2143125" cy="2143125"/>
          </a:xfrm>
          <a:prstGeom prst="rect">
            <a:avLst/>
          </a:prstGeom>
        </p:spPr>
      </p:pic>
      <p:pic>
        <p:nvPicPr>
          <p:cNvPr id="5" name="Picture 4"/>
          <p:cNvPicPr>
            <a:picLocks noChangeAspect="1"/>
          </p:cNvPicPr>
          <p:nvPr/>
        </p:nvPicPr>
        <p:blipFill>
          <a:blip r:embed="rId3"/>
          <a:stretch>
            <a:fillRect/>
          </a:stretch>
        </p:blipFill>
        <p:spPr>
          <a:xfrm>
            <a:off x="9449291" y="2152485"/>
            <a:ext cx="2143125" cy="2143125"/>
          </a:xfrm>
          <a:prstGeom prst="rect">
            <a:avLst/>
          </a:prstGeom>
        </p:spPr>
      </p:pic>
    </p:spTree>
    <p:extLst>
      <p:ext uri="{BB962C8B-B14F-4D97-AF65-F5344CB8AC3E}">
        <p14:creationId xmlns:p14="http://schemas.microsoft.com/office/powerpoint/2010/main" val="43957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USE OF PROTECTIVE EQUIPMENT </a:t>
            </a:r>
            <a:r>
              <a:rPr lang="en-AU" b="1" dirty="0" err="1" smtClean="0"/>
              <a:t>cont</a:t>
            </a:r>
            <a:r>
              <a:rPr lang="en-AU" b="1" dirty="0" smtClean="0"/>
              <a:t>…</a:t>
            </a:r>
            <a:endParaRPr lang="en-AU" b="1" dirty="0"/>
          </a:p>
        </p:txBody>
      </p:sp>
      <p:sp>
        <p:nvSpPr>
          <p:cNvPr id="3" name="Content Placeholder 2"/>
          <p:cNvSpPr>
            <a:spLocks noGrp="1"/>
          </p:cNvSpPr>
          <p:nvPr>
            <p:ph idx="1"/>
          </p:nvPr>
        </p:nvSpPr>
        <p:spPr>
          <a:xfrm>
            <a:off x="106681" y="2087880"/>
            <a:ext cx="11978640" cy="4663440"/>
          </a:xfrm>
        </p:spPr>
        <p:txBody>
          <a:bodyPr/>
          <a:lstStyle/>
          <a:p>
            <a:r>
              <a:rPr lang="en-AU" dirty="0"/>
              <a:t>Many sports have equipment that is not often thought about when thinking about protection. </a:t>
            </a:r>
            <a:endParaRPr lang="en-AU" dirty="0" smtClean="0"/>
          </a:p>
          <a:p>
            <a:r>
              <a:rPr lang="en-AU" dirty="0" smtClean="0"/>
              <a:t>There </a:t>
            </a:r>
            <a:r>
              <a:rPr lang="en-AU" dirty="0"/>
              <a:t>are many examples of equipment that is not worn by </a:t>
            </a:r>
            <a:r>
              <a:rPr lang="en-AU" dirty="0" smtClean="0"/>
              <a:t>athletes:</a:t>
            </a:r>
          </a:p>
          <a:p>
            <a:pPr lvl="1"/>
            <a:r>
              <a:rPr lang="en-AU" dirty="0" smtClean="0"/>
              <a:t>Mats </a:t>
            </a:r>
            <a:r>
              <a:rPr lang="en-AU" dirty="0"/>
              <a:t>that athletes land on in sports like gymnastics and athletics (high jump, pole vault </a:t>
            </a:r>
            <a:r>
              <a:rPr lang="en-AU" dirty="0" err="1"/>
              <a:t>etc</a:t>
            </a:r>
            <a:r>
              <a:rPr lang="en-AU" dirty="0" smtClean="0"/>
              <a:t>)</a:t>
            </a:r>
          </a:p>
          <a:p>
            <a:pPr lvl="1"/>
            <a:r>
              <a:rPr lang="en-AU" dirty="0" smtClean="0"/>
              <a:t>Padding </a:t>
            </a:r>
            <a:r>
              <a:rPr lang="en-AU" dirty="0"/>
              <a:t>around poles in netball, and all </a:t>
            </a:r>
            <a:r>
              <a:rPr lang="en-AU" dirty="0" smtClean="0"/>
              <a:t>AFL, Rugby codes</a:t>
            </a:r>
          </a:p>
          <a:p>
            <a:pPr lvl="1"/>
            <a:r>
              <a:rPr lang="en-AU" dirty="0" smtClean="0"/>
              <a:t>Goal </a:t>
            </a:r>
            <a:r>
              <a:rPr lang="en-AU" dirty="0"/>
              <a:t>posts in ice-hockey that move when a player crashes into </a:t>
            </a:r>
            <a:r>
              <a:rPr lang="en-AU" dirty="0" smtClean="0"/>
              <a:t>them</a:t>
            </a:r>
          </a:p>
          <a:p>
            <a:pPr lvl="1"/>
            <a:r>
              <a:rPr lang="en-AU" dirty="0" smtClean="0"/>
              <a:t>Soft </a:t>
            </a:r>
            <a:r>
              <a:rPr lang="en-AU" dirty="0"/>
              <a:t>balls used for indoor cricket.</a:t>
            </a:r>
          </a:p>
        </p:txBody>
      </p:sp>
      <p:pic>
        <p:nvPicPr>
          <p:cNvPr id="4" name="Picture 3"/>
          <p:cNvPicPr>
            <a:picLocks noChangeAspect="1"/>
          </p:cNvPicPr>
          <p:nvPr/>
        </p:nvPicPr>
        <p:blipFill>
          <a:blip r:embed="rId2"/>
          <a:stretch>
            <a:fillRect/>
          </a:stretch>
        </p:blipFill>
        <p:spPr>
          <a:xfrm>
            <a:off x="7293971" y="4515013"/>
            <a:ext cx="2143125" cy="2143125"/>
          </a:xfrm>
          <a:prstGeom prst="rect">
            <a:avLst/>
          </a:prstGeom>
        </p:spPr>
      </p:pic>
      <p:pic>
        <p:nvPicPr>
          <p:cNvPr id="6" name="Picture 5"/>
          <p:cNvPicPr>
            <a:picLocks noChangeAspect="1"/>
          </p:cNvPicPr>
          <p:nvPr/>
        </p:nvPicPr>
        <p:blipFill>
          <a:blip r:embed="rId3"/>
          <a:stretch>
            <a:fillRect/>
          </a:stretch>
        </p:blipFill>
        <p:spPr>
          <a:xfrm>
            <a:off x="2676526" y="4840177"/>
            <a:ext cx="2571750" cy="1781175"/>
          </a:xfrm>
          <a:prstGeom prst="rect">
            <a:avLst/>
          </a:prstGeom>
        </p:spPr>
      </p:pic>
    </p:spTree>
    <p:extLst>
      <p:ext uri="{BB962C8B-B14F-4D97-AF65-F5344CB8AC3E}">
        <p14:creationId xmlns:p14="http://schemas.microsoft.com/office/powerpoint/2010/main" val="174921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2800" b="1" dirty="0" smtClean="0"/>
              <a:t>CRITICALLY ANALYSE EQUIPMENT TO DETERMINE THE DEGREE TO WHICH THEY PROMOTE SAFE PARTICIPATION</a:t>
            </a:r>
            <a:endParaRPr lang="en-AU" sz="2800" b="1" dirty="0"/>
          </a:p>
        </p:txBody>
      </p:sp>
      <p:sp>
        <p:nvSpPr>
          <p:cNvPr id="3" name="Content Placeholder 2"/>
          <p:cNvSpPr>
            <a:spLocks noGrp="1"/>
          </p:cNvSpPr>
          <p:nvPr>
            <p:ph idx="1"/>
          </p:nvPr>
        </p:nvSpPr>
        <p:spPr>
          <a:xfrm>
            <a:off x="106681" y="2087880"/>
            <a:ext cx="11978640" cy="4663440"/>
          </a:xfrm>
        </p:spPr>
        <p:txBody>
          <a:bodyPr/>
          <a:lstStyle/>
          <a:p>
            <a:r>
              <a:rPr lang="en-AU" dirty="0"/>
              <a:t>Protective equipment is all designed specifically for the sports or activities involved. </a:t>
            </a:r>
            <a:endParaRPr lang="en-AU" dirty="0" smtClean="0"/>
          </a:p>
          <a:p>
            <a:r>
              <a:rPr lang="en-AU" dirty="0" smtClean="0"/>
              <a:t>Shin </a:t>
            </a:r>
            <a:r>
              <a:rPr lang="en-AU" dirty="0"/>
              <a:t>pads </a:t>
            </a:r>
            <a:r>
              <a:rPr lang="en-AU" dirty="0" smtClean="0"/>
              <a:t>used in </a:t>
            </a:r>
            <a:r>
              <a:rPr lang="en-AU" dirty="0"/>
              <a:t>football are not the same as the leg pads used in cricket or the padding used for the goal keeper in ice-hockey. </a:t>
            </a:r>
            <a:endParaRPr lang="en-AU" dirty="0" smtClean="0"/>
          </a:p>
          <a:p>
            <a:r>
              <a:rPr lang="en-AU" dirty="0" smtClean="0"/>
              <a:t>Each </a:t>
            </a:r>
            <a:r>
              <a:rPr lang="en-AU" dirty="0"/>
              <a:t>sport has their own piece of protective equipment designed for that sport. This equipment promotes safe participation in their particular sports. </a:t>
            </a:r>
            <a:endParaRPr lang="en-AU" dirty="0" smtClean="0"/>
          </a:p>
          <a:p>
            <a:pPr lvl="1"/>
            <a:r>
              <a:rPr lang="en-AU" dirty="0" smtClean="0"/>
              <a:t>For </a:t>
            </a:r>
            <a:r>
              <a:rPr lang="en-AU" dirty="0"/>
              <a:t>example, the use of helmets in cricket has prevented many head injuries that could be lethal. Padding on </a:t>
            </a:r>
            <a:r>
              <a:rPr lang="en-AU" dirty="0" smtClean="0"/>
              <a:t>netball posts </a:t>
            </a:r>
            <a:r>
              <a:rPr lang="en-AU" dirty="0"/>
              <a:t>has also prevented injuries from contact with the pole during the game. </a:t>
            </a:r>
            <a:endParaRPr lang="en-AU" dirty="0" smtClean="0"/>
          </a:p>
          <a:p>
            <a:r>
              <a:rPr lang="en-AU" dirty="0" smtClean="0"/>
              <a:t>These </a:t>
            </a:r>
            <a:r>
              <a:rPr lang="en-AU" dirty="0"/>
              <a:t>types of protective equipment improve the safety of the sport, decrease injury risk and promote athlete wellbeing.</a:t>
            </a:r>
          </a:p>
        </p:txBody>
      </p:sp>
    </p:spTree>
    <p:extLst>
      <p:ext uri="{BB962C8B-B14F-4D97-AF65-F5344CB8AC3E}">
        <p14:creationId xmlns:p14="http://schemas.microsoft.com/office/powerpoint/2010/main" val="382798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SAFE GROUNDS EQUIPMENT AND FACILITIES</a:t>
            </a:r>
            <a:endParaRPr lang="en-AU" b="1" dirty="0"/>
          </a:p>
        </p:txBody>
      </p:sp>
      <p:sp>
        <p:nvSpPr>
          <p:cNvPr id="3" name="Content Placeholder 2"/>
          <p:cNvSpPr>
            <a:spLocks noGrp="1"/>
          </p:cNvSpPr>
          <p:nvPr>
            <p:ph idx="1"/>
          </p:nvPr>
        </p:nvSpPr>
        <p:spPr>
          <a:xfrm>
            <a:off x="106681" y="2087880"/>
            <a:ext cx="11978640" cy="4663440"/>
          </a:xfrm>
        </p:spPr>
        <p:txBody>
          <a:bodyPr/>
          <a:lstStyle/>
          <a:p>
            <a:r>
              <a:rPr lang="en-AU" dirty="0"/>
              <a:t>Safe grounds equipment and facilities are important for sport and physical activity in order to be conducted with minimal risk of injury. </a:t>
            </a:r>
            <a:endParaRPr lang="en-AU" dirty="0" smtClean="0"/>
          </a:p>
          <a:p>
            <a:r>
              <a:rPr lang="en-AU" dirty="0" smtClean="0"/>
              <a:t>If </a:t>
            </a:r>
            <a:r>
              <a:rPr lang="en-AU" dirty="0"/>
              <a:t>grounds, equipment and facilities are not maintained in a safe and working order then the risk of injury to the athlete increases.</a:t>
            </a:r>
          </a:p>
        </p:txBody>
      </p:sp>
      <p:pic>
        <p:nvPicPr>
          <p:cNvPr id="4" name="Picture 3"/>
          <p:cNvPicPr>
            <a:picLocks noChangeAspect="1"/>
          </p:cNvPicPr>
          <p:nvPr/>
        </p:nvPicPr>
        <p:blipFill>
          <a:blip r:embed="rId2"/>
          <a:stretch>
            <a:fillRect/>
          </a:stretch>
        </p:blipFill>
        <p:spPr>
          <a:xfrm>
            <a:off x="680321" y="4419600"/>
            <a:ext cx="2619375" cy="1743075"/>
          </a:xfrm>
          <a:prstGeom prst="rect">
            <a:avLst/>
          </a:prstGeom>
        </p:spPr>
      </p:pic>
      <p:pic>
        <p:nvPicPr>
          <p:cNvPr id="6" name="Picture 5"/>
          <p:cNvPicPr>
            <a:picLocks noChangeAspect="1"/>
          </p:cNvPicPr>
          <p:nvPr/>
        </p:nvPicPr>
        <p:blipFill>
          <a:blip r:embed="rId3"/>
          <a:stretch>
            <a:fillRect/>
          </a:stretch>
        </p:blipFill>
        <p:spPr>
          <a:xfrm>
            <a:off x="8796008" y="4419600"/>
            <a:ext cx="2619375" cy="1743075"/>
          </a:xfrm>
          <a:prstGeom prst="rect">
            <a:avLst/>
          </a:prstGeom>
        </p:spPr>
      </p:pic>
      <p:pic>
        <p:nvPicPr>
          <p:cNvPr id="7" name="Picture 6"/>
          <p:cNvPicPr>
            <a:picLocks noChangeAspect="1"/>
          </p:cNvPicPr>
          <p:nvPr/>
        </p:nvPicPr>
        <p:blipFill>
          <a:blip r:embed="rId4"/>
          <a:stretch>
            <a:fillRect/>
          </a:stretch>
        </p:blipFill>
        <p:spPr>
          <a:xfrm>
            <a:off x="4667250" y="4499748"/>
            <a:ext cx="2857500" cy="1600200"/>
          </a:xfrm>
          <a:prstGeom prst="rect">
            <a:avLst/>
          </a:prstGeom>
        </p:spPr>
      </p:pic>
    </p:spTree>
    <p:extLst>
      <p:ext uri="{BB962C8B-B14F-4D97-AF65-F5344CB8AC3E}">
        <p14:creationId xmlns:p14="http://schemas.microsoft.com/office/powerpoint/2010/main" val="2235008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SAFE GROUNDS EQUIPMENT AND FACILITIES </a:t>
            </a:r>
            <a:r>
              <a:rPr lang="en-AU" b="1" dirty="0" err="1" smtClean="0"/>
              <a:t>cont</a:t>
            </a:r>
            <a:r>
              <a:rPr lang="en-AU" b="1" dirty="0" smtClean="0"/>
              <a:t>…</a:t>
            </a:r>
            <a:endParaRPr lang="en-AU" b="1" dirty="0"/>
          </a:p>
        </p:txBody>
      </p:sp>
      <p:sp>
        <p:nvSpPr>
          <p:cNvPr id="3" name="Content Placeholder 2"/>
          <p:cNvSpPr>
            <a:spLocks noGrp="1"/>
          </p:cNvSpPr>
          <p:nvPr>
            <p:ph idx="1"/>
          </p:nvPr>
        </p:nvSpPr>
        <p:spPr>
          <a:xfrm>
            <a:off x="106681" y="2087880"/>
            <a:ext cx="11978640" cy="4663440"/>
          </a:xfrm>
        </p:spPr>
        <p:txBody>
          <a:bodyPr>
            <a:normAutofit fontScale="70000" lnSpcReduction="20000"/>
          </a:bodyPr>
          <a:lstStyle/>
          <a:p>
            <a:pPr marL="0" indent="0">
              <a:buNone/>
            </a:pPr>
            <a:r>
              <a:rPr lang="en-AU" b="1" dirty="0" smtClean="0">
                <a:solidFill>
                  <a:schemeClr val="bg1"/>
                </a:solidFill>
              </a:rPr>
              <a:t>SAFE GROUNDS</a:t>
            </a:r>
          </a:p>
          <a:p>
            <a:r>
              <a:rPr lang="en-AU" dirty="0"/>
              <a:t>Sports and activities are held on various types of “grounds”. </a:t>
            </a:r>
            <a:endParaRPr lang="en-AU" dirty="0" smtClean="0"/>
          </a:p>
          <a:p>
            <a:r>
              <a:rPr lang="en-AU" dirty="0" smtClean="0"/>
              <a:t>Many </a:t>
            </a:r>
            <a:r>
              <a:rPr lang="en-AU" dirty="0"/>
              <a:t>are played outside on </a:t>
            </a:r>
            <a:r>
              <a:rPr lang="en-AU" dirty="0" smtClean="0"/>
              <a:t>fields:</a:t>
            </a:r>
          </a:p>
          <a:p>
            <a:pPr lvl="1"/>
            <a:r>
              <a:rPr lang="en-AU" dirty="0" smtClean="0"/>
              <a:t>Soccer</a:t>
            </a:r>
          </a:p>
          <a:p>
            <a:pPr lvl="1"/>
            <a:r>
              <a:rPr lang="en-AU" dirty="0" smtClean="0"/>
              <a:t>AFL</a:t>
            </a:r>
          </a:p>
          <a:p>
            <a:pPr lvl="1"/>
            <a:r>
              <a:rPr lang="en-AU" dirty="0" smtClean="0"/>
              <a:t>Rugby League</a:t>
            </a:r>
          </a:p>
          <a:p>
            <a:pPr lvl="1"/>
            <a:r>
              <a:rPr lang="en-AU" dirty="0" smtClean="0"/>
              <a:t>Cricket etc. </a:t>
            </a:r>
          </a:p>
          <a:p>
            <a:r>
              <a:rPr lang="en-AU" dirty="0" smtClean="0"/>
              <a:t>While </a:t>
            </a:r>
            <a:r>
              <a:rPr lang="en-AU" dirty="0"/>
              <a:t>others are played inside on a </a:t>
            </a:r>
            <a:r>
              <a:rPr lang="en-AU" dirty="0" smtClean="0"/>
              <a:t>court:</a:t>
            </a:r>
          </a:p>
          <a:p>
            <a:pPr lvl="1"/>
            <a:r>
              <a:rPr lang="en-AU" dirty="0" smtClean="0"/>
              <a:t>Basketball</a:t>
            </a:r>
          </a:p>
          <a:p>
            <a:pPr lvl="1"/>
            <a:r>
              <a:rPr lang="en-AU" dirty="0" smtClean="0"/>
              <a:t>Badminton</a:t>
            </a:r>
          </a:p>
          <a:p>
            <a:pPr lvl="1"/>
            <a:r>
              <a:rPr lang="en-AU" dirty="0" smtClean="0"/>
              <a:t>Volleyball etc.</a:t>
            </a:r>
          </a:p>
          <a:p>
            <a:r>
              <a:rPr lang="en-AU" dirty="0" smtClean="0"/>
              <a:t>These </a:t>
            </a:r>
            <a:r>
              <a:rPr lang="en-AU" dirty="0"/>
              <a:t>are many different types of grounds for other activities such as marathon running, athletics, or cycling.</a:t>
            </a:r>
          </a:p>
          <a:p>
            <a:r>
              <a:rPr lang="en-AU" dirty="0"/>
              <a:t>It is important that these grounds are kept in a safe order. </a:t>
            </a:r>
            <a:endParaRPr lang="en-AU" dirty="0" smtClean="0"/>
          </a:p>
          <a:p>
            <a:r>
              <a:rPr lang="en-AU" dirty="0" smtClean="0"/>
              <a:t>It </a:t>
            </a:r>
            <a:r>
              <a:rPr lang="en-AU" dirty="0"/>
              <a:t>is dangerous to the athlete to play sports on fields that are uneven or have divots or holes in </a:t>
            </a:r>
            <a:r>
              <a:rPr lang="en-AU" dirty="0" smtClean="0"/>
              <a:t>them. </a:t>
            </a:r>
          </a:p>
          <a:p>
            <a:r>
              <a:rPr lang="en-AU" dirty="0" smtClean="0"/>
              <a:t>Other </a:t>
            </a:r>
            <a:r>
              <a:rPr lang="en-AU" dirty="0"/>
              <a:t>grounds may have water on them that makes them slippery, which is especially dangerous if the athlete is required to jump and change direction frequently. </a:t>
            </a:r>
            <a:endParaRPr lang="en-AU" dirty="0" smtClean="0"/>
          </a:p>
          <a:p>
            <a:r>
              <a:rPr lang="en-AU" dirty="0" smtClean="0"/>
              <a:t>Grounds </a:t>
            </a:r>
            <a:r>
              <a:rPr lang="en-AU" dirty="0"/>
              <a:t>need to be kept safe and checked regularly in order to maintain safety for the athlete.</a:t>
            </a:r>
          </a:p>
          <a:p>
            <a:endParaRPr lang="en-AU" b="1" dirty="0"/>
          </a:p>
        </p:txBody>
      </p:sp>
    </p:spTree>
    <p:extLst>
      <p:ext uri="{BB962C8B-B14F-4D97-AF65-F5344CB8AC3E}">
        <p14:creationId xmlns:p14="http://schemas.microsoft.com/office/powerpoint/2010/main" val="3077807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SAFE GROUNDS EQUIPMENT AND FACILITIES </a:t>
            </a:r>
            <a:r>
              <a:rPr lang="en-AU" b="1" dirty="0" err="1" smtClean="0"/>
              <a:t>cont</a:t>
            </a:r>
            <a:r>
              <a:rPr lang="en-AU" b="1" dirty="0" smtClean="0"/>
              <a:t>…</a:t>
            </a:r>
            <a:endParaRPr lang="en-AU" b="1" dirty="0"/>
          </a:p>
        </p:txBody>
      </p:sp>
      <p:sp>
        <p:nvSpPr>
          <p:cNvPr id="3" name="Content Placeholder 2"/>
          <p:cNvSpPr>
            <a:spLocks noGrp="1"/>
          </p:cNvSpPr>
          <p:nvPr>
            <p:ph idx="1"/>
          </p:nvPr>
        </p:nvSpPr>
        <p:spPr>
          <a:xfrm>
            <a:off x="106681" y="2087880"/>
            <a:ext cx="11978640" cy="4663440"/>
          </a:xfrm>
        </p:spPr>
        <p:txBody>
          <a:bodyPr>
            <a:normAutofit/>
          </a:bodyPr>
          <a:lstStyle/>
          <a:p>
            <a:pPr marL="0" indent="0">
              <a:buNone/>
            </a:pPr>
            <a:r>
              <a:rPr lang="en-AU" sz="2000" b="1" dirty="0" smtClean="0">
                <a:solidFill>
                  <a:schemeClr val="bg1"/>
                </a:solidFill>
              </a:rPr>
              <a:t>SAFE EQUIPMENT</a:t>
            </a:r>
          </a:p>
          <a:p>
            <a:r>
              <a:rPr lang="en-AU" sz="2000" dirty="0"/>
              <a:t>Sports and physical activity require equipment to be performed. </a:t>
            </a:r>
            <a:endParaRPr lang="en-AU" sz="2000" dirty="0" smtClean="0"/>
          </a:p>
          <a:p>
            <a:r>
              <a:rPr lang="en-AU" sz="2000" dirty="0" smtClean="0"/>
              <a:t>Equipment needs to be kept in working order and includes equipment such as:</a:t>
            </a:r>
          </a:p>
          <a:p>
            <a:pPr lvl="1"/>
            <a:r>
              <a:rPr lang="en-AU" sz="1800" dirty="0" smtClean="0"/>
              <a:t>Bicycle in </a:t>
            </a:r>
            <a:r>
              <a:rPr lang="en-AU" sz="1800" dirty="0"/>
              <a:t>a </a:t>
            </a:r>
            <a:r>
              <a:rPr lang="en-AU" sz="1800" dirty="0" smtClean="0"/>
              <a:t>triathlon</a:t>
            </a:r>
          </a:p>
          <a:p>
            <a:pPr lvl="1"/>
            <a:r>
              <a:rPr lang="en-AU" sz="1800" dirty="0" smtClean="0"/>
              <a:t>Shoes </a:t>
            </a:r>
            <a:r>
              <a:rPr lang="en-AU" sz="1800" dirty="0"/>
              <a:t>worn for all types of </a:t>
            </a:r>
            <a:r>
              <a:rPr lang="en-AU" sz="1800" dirty="0" smtClean="0"/>
              <a:t>sports. </a:t>
            </a:r>
          </a:p>
          <a:p>
            <a:r>
              <a:rPr lang="en-AU" sz="2000" dirty="0"/>
              <a:t>B</a:t>
            </a:r>
            <a:r>
              <a:rPr lang="en-AU" sz="2000" dirty="0" smtClean="0"/>
              <a:t>icycles need to be </a:t>
            </a:r>
            <a:r>
              <a:rPr lang="en-AU" sz="2000" dirty="0"/>
              <a:t>regularly serviced and checked before use, and shoes are replaced frequently as the soles wear out and the shock absorption decreases</a:t>
            </a:r>
            <a:r>
              <a:rPr lang="en-AU" sz="2000" dirty="0" smtClean="0"/>
              <a:t>.</a:t>
            </a:r>
          </a:p>
          <a:p>
            <a:r>
              <a:rPr lang="en-AU" sz="2000" dirty="0"/>
              <a:t>If equipment is not well maintained injuries result. This can be overuse injuries from running in old shoes, or acute injuries from being kicked in the shins through broken shin-pads. </a:t>
            </a:r>
            <a:endParaRPr lang="en-AU" sz="2000" dirty="0" smtClean="0"/>
          </a:p>
          <a:p>
            <a:r>
              <a:rPr lang="en-AU" sz="2000" dirty="0" smtClean="0"/>
              <a:t>Broken </a:t>
            </a:r>
            <a:r>
              <a:rPr lang="en-AU" sz="2000" dirty="0"/>
              <a:t>bats, sticks or other equipment can also lead to injuries that could be avoided through maintenance of equipment to promote safety.</a:t>
            </a:r>
            <a:endParaRPr lang="en-AU" sz="2000" b="1" dirty="0"/>
          </a:p>
        </p:txBody>
      </p:sp>
      <p:pic>
        <p:nvPicPr>
          <p:cNvPr id="5" name="Picture 4"/>
          <p:cNvPicPr>
            <a:picLocks noChangeAspect="1"/>
          </p:cNvPicPr>
          <p:nvPr/>
        </p:nvPicPr>
        <p:blipFill>
          <a:blip r:embed="rId3"/>
          <a:stretch>
            <a:fillRect/>
          </a:stretch>
        </p:blipFill>
        <p:spPr>
          <a:xfrm>
            <a:off x="9953297" y="1891271"/>
            <a:ext cx="2006981" cy="2006981"/>
          </a:xfrm>
          <a:prstGeom prst="rect">
            <a:avLst/>
          </a:prstGeom>
        </p:spPr>
      </p:pic>
    </p:spTree>
    <p:extLst>
      <p:ext uri="{BB962C8B-B14F-4D97-AF65-F5344CB8AC3E}">
        <p14:creationId xmlns:p14="http://schemas.microsoft.com/office/powerpoint/2010/main" val="20429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41" y="346841"/>
            <a:ext cx="11445766"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You are required to </a:t>
            </a:r>
            <a:r>
              <a:rPr lang="en-US" sz="2400" dirty="0"/>
              <a:t>understand the rules and policies that govern sports participation and the need to ensure the facilities and grounds are safe. </a:t>
            </a:r>
            <a:endParaRPr lang="en-US" sz="2400" dirty="0" smtClean="0"/>
          </a:p>
          <a:p>
            <a:endParaRPr lang="en-US" sz="2400" dirty="0"/>
          </a:p>
          <a:p>
            <a:pPr marL="342900" indent="-342900">
              <a:buFont typeface="Arial" panose="020B0604020202020204" pitchFamily="34" charset="0"/>
              <a:buChar char="•"/>
            </a:pPr>
            <a:r>
              <a:rPr lang="en-US" sz="2400" dirty="0" smtClean="0"/>
              <a:t>You </a:t>
            </a:r>
            <a:r>
              <a:rPr lang="en-US" sz="2400" dirty="0"/>
              <a:t>will look at why there are rules for sport, how these are modified for children, and debate how to best match opponents. </a:t>
            </a:r>
            <a:endParaRPr lang="en-US" sz="2400" dirty="0" smtClean="0"/>
          </a:p>
          <a:p>
            <a:endParaRPr lang="en-US" sz="2400" dirty="0"/>
          </a:p>
          <a:p>
            <a:pPr marL="342900" indent="-342900">
              <a:buFont typeface="Arial" panose="020B0604020202020204" pitchFamily="34" charset="0"/>
              <a:buChar char="•"/>
            </a:pPr>
            <a:r>
              <a:rPr lang="en-US" sz="2400" dirty="0" smtClean="0"/>
              <a:t>You </a:t>
            </a:r>
            <a:r>
              <a:rPr lang="en-US" sz="2400" dirty="0"/>
              <a:t>will also be asked to know why we use protective equipment and the importance of maintaining: grounds, equipment and facilities to promote athlete wellbeing</a:t>
            </a:r>
            <a:r>
              <a:rPr lang="en-US" sz="2400" dirty="0" smtClean="0"/>
              <a:t>.</a:t>
            </a:r>
          </a:p>
          <a:p>
            <a:endParaRPr lang="en-US" sz="2400" dirty="0"/>
          </a:p>
          <a:p>
            <a:pPr marL="342900" indent="-342900">
              <a:buFont typeface="Arial" panose="020B0604020202020204" pitchFamily="34" charset="0"/>
              <a:buChar char="•"/>
            </a:pPr>
            <a:r>
              <a:rPr lang="en-US" sz="2400" dirty="0"/>
              <a:t>The learn to tells us that you need to be able to </a:t>
            </a:r>
            <a:r>
              <a:rPr lang="en-US" sz="2400" b="1" dirty="0"/>
              <a:t>critically analyse</a:t>
            </a:r>
            <a:r>
              <a:rPr lang="en-US" sz="2400" dirty="0"/>
              <a:t> this information to determine if sports policy and the sports environment do, and if so how much, promote the safety and the wellbeing of the athlete.</a:t>
            </a:r>
          </a:p>
        </p:txBody>
      </p:sp>
    </p:spTree>
    <p:extLst>
      <p:ext uri="{BB962C8B-B14F-4D97-AF65-F5344CB8AC3E}">
        <p14:creationId xmlns:p14="http://schemas.microsoft.com/office/powerpoint/2010/main" val="78724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t>SAFE GROUNDS EQUIPMENT AND FACILITIES </a:t>
            </a:r>
            <a:r>
              <a:rPr lang="en-AU" b="1" dirty="0" err="1"/>
              <a:t>cont</a:t>
            </a:r>
            <a:r>
              <a:rPr lang="en-AU" b="1" dirty="0"/>
              <a:t>…</a:t>
            </a:r>
          </a:p>
        </p:txBody>
      </p:sp>
      <p:sp>
        <p:nvSpPr>
          <p:cNvPr id="3" name="Content Placeholder 2"/>
          <p:cNvSpPr>
            <a:spLocks noGrp="1"/>
          </p:cNvSpPr>
          <p:nvPr>
            <p:ph idx="1"/>
          </p:nvPr>
        </p:nvSpPr>
        <p:spPr>
          <a:xfrm>
            <a:off x="106681" y="2087880"/>
            <a:ext cx="11978640" cy="4663440"/>
          </a:xfrm>
        </p:spPr>
        <p:txBody>
          <a:bodyPr>
            <a:normAutofit/>
          </a:bodyPr>
          <a:lstStyle/>
          <a:p>
            <a:pPr marL="0" indent="0">
              <a:buNone/>
            </a:pPr>
            <a:r>
              <a:rPr lang="en-AU" sz="2000" b="1" dirty="0" smtClean="0">
                <a:solidFill>
                  <a:schemeClr val="bg1"/>
                </a:solidFill>
              </a:rPr>
              <a:t>SAFE EQUIPMENT </a:t>
            </a:r>
            <a:r>
              <a:rPr lang="en-AU" sz="2000" b="1" dirty="0" err="1" smtClean="0">
                <a:solidFill>
                  <a:schemeClr val="bg1"/>
                </a:solidFill>
              </a:rPr>
              <a:t>cont</a:t>
            </a:r>
            <a:r>
              <a:rPr lang="en-AU" sz="2000" b="1" dirty="0" smtClean="0">
                <a:solidFill>
                  <a:schemeClr val="bg1"/>
                </a:solidFill>
              </a:rPr>
              <a:t>…</a:t>
            </a:r>
          </a:p>
          <a:p>
            <a:r>
              <a:rPr lang="en-AU" sz="2000" dirty="0"/>
              <a:t>A</a:t>
            </a:r>
            <a:r>
              <a:rPr lang="en-AU" sz="2000" dirty="0" smtClean="0"/>
              <a:t>ll </a:t>
            </a:r>
            <a:r>
              <a:rPr lang="en-AU" sz="2000" dirty="0"/>
              <a:t>equipment should suit the athlete using </a:t>
            </a:r>
            <a:r>
              <a:rPr lang="en-AU" sz="2000" dirty="0" smtClean="0"/>
              <a:t>it - especially </a:t>
            </a:r>
            <a:r>
              <a:rPr lang="en-AU" sz="2000" dirty="0"/>
              <a:t>for children and young </a:t>
            </a:r>
            <a:r>
              <a:rPr lang="en-AU" sz="2000" dirty="0" smtClean="0"/>
              <a:t>athletes </a:t>
            </a:r>
            <a:r>
              <a:rPr lang="en-AU" sz="2000" dirty="0"/>
              <a:t>who use modified equipment to promote their safety. </a:t>
            </a:r>
            <a:endParaRPr lang="en-AU" sz="2000" dirty="0" smtClean="0"/>
          </a:p>
          <a:p>
            <a:r>
              <a:rPr lang="en-AU" sz="2000" dirty="0" smtClean="0"/>
              <a:t>Smaller </a:t>
            </a:r>
            <a:r>
              <a:rPr lang="en-AU" sz="2000" dirty="0"/>
              <a:t>cricket bats, hockey masks and balls should be used to ensure the safety of the athlete. </a:t>
            </a:r>
            <a:endParaRPr lang="en-AU" sz="2000" dirty="0" smtClean="0"/>
          </a:p>
          <a:p>
            <a:r>
              <a:rPr lang="en-AU" sz="2000" dirty="0" smtClean="0"/>
              <a:t>Other </a:t>
            </a:r>
            <a:r>
              <a:rPr lang="en-AU" sz="2000" dirty="0"/>
              <a:t>sports are very technical and the correct equipment helps decrease the occurrence of overuse </a:t>
            </a:r>
            <a:r>
              <a:rPr lang="en-AU" sz="2000" dirty="0" smtClean="0"/>
              <a:t>injuries – such as tennis </a:t>
            </a:r>
            <a:r>
              <a:rPr lang="en-AU" sz="2000" dirty="0"/>
              <a:t>and golf, where having the right sized and weighted racket or club can reduce injury.</a:t>
            </a:r>
            <a:endParaRPr lang="en-AU" sz="2000" b="1" dirty="0"/>
          </a:p>
        </p:txBody>
      </p:sp>
      <p:pic>
        <p:nvPicPr>
          <p:cNvPr id="5" name="Picture 4"/>
          <p:cNvPicPr>
            <a:picLocks noChangeAspect="1"/>
          </p:cNvPicPr>
          <p:nvPr/>
        </p:nvPicPr>
        <p:blipFill>
          <a:blip r:embed="rId2"/>
          <a:stretch>
            <a:fillRect/>
          </a:stretch>
        </p:blipFill>
        <p:spPr>
          <a:xfrm>
            <a:off x="4718488" y="4410075"/>
            <a:ext cx="2324100" cy="1962150"/>
          </a:xfrm>
          <a:prstGeom prst="rect">
            <a:avLst/>
          </a:prstGeom>
        </p:spPr>
      </p:pic>
    </p:spTree>
    <p:extLst>
      <p:ext uri="{BB962C8B-B14F-4D97-AF65-F5344CB8AC3E}">
        <p14:creationId xmlns:p14="http://schemas.microsoft.com/office/powerpoint/2010/main" val="2859783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RULES OF SPORTS AND ACTIVITIES</a:t>
            </a:r>
            <a:endParaRPr lang="en-AU" b="1" dirty="0"/>
          </a:p>
        </p:txBody>
      </p:sp>
      <p:sp>
        <p:nvSpPr>
          <p:cNvPr id="3" name="Content Placeholder 2"/>
          <p:cNvSpPr>
            <a:spLocks noGrp="1"/>
          </p:cNvSpPr>
          <p:nvPr>
            <p:ph idx="1"/>
          </p:nvPr>
        </p:nvSpPr>
        <p:spPr>
          <a:xfrm>
            <a:off x="106681" y="2087880"/>
            <a:ext cx="11978640" cy="4663440"/>
          </a:xfrm>
        </p:spPr>
        <p:txBody>
          <a:bodyPr>
            <a:normAutofit fontScale="92500"/>
          </a:bodyPr>
          <a:lstStyle/>
          <a:p>
            <a:r>
              <a:rPr lang="en-US" dirty="0"/>
              <a:t>The rules of sports and activities are designed </a:t>
            </a:r>
            <a:r>
              <a:rPr lang="en-US" dirty="0" smtClean="0"/>
              <a:t>in </a:t>
            </a:r>
            <a:r>
              <a:rPr lang="en-US" dirty="0"/>
              <a:t>order to promote safety and the wellbeing of the athlete. </a:t>
            </a:r>
          </a:p>
          <a:p>
            <a:endParaRPr lang="en-US" dirty="0"/>
          </a:p>
          <a:p>
            <a:r>
              <a:rPr lang="en-US" dirty="0"/>
              <a:t>Rules of sports and activities help promote fair play, which helps to prevent injury as well. </a:t>
            </a:r>
            <a:r>
              <a:rPr lang="en-US" dirty="0" smtClean="0"/>
              <a:t>(They </a:t>
            </a:r>
            <a:r>
              <a:rPr lang="en-US" dirty="0"/>
              <a:t>need to be enforced by referees and </a:t>
            </a:r>
            <a:r>
              <a:rPr lang="en-US" dirty="0" smtClean="0"/>
              <a:t>umpires).</a:t>
            </a:r>
            <a:endParaRPr lang="en-US" dirty="0"/>
          </a:p>
          <a:p>
            <a:endParaRPr lang="en-US" dirty="0"/>
          </a:p>
          <a:p>
            <a:r>
              <a:rPr lang="en-US" dirty="0"/>
              <a:t>Each sport has its own set of rules that are designed specifically for that sport to keep the athlete safe. Sport rules cover a wide range of aspects relating to the game, including:</a:t>
            </a:r>
          </a:p>
          <a:p>
            <a:pPr marL="742950" lvl="1" indent="-285750">
              <a:buFont typeface="Arial" charset="0"/>
              <a:buChar char="•"/>
            </a:pPr>
            <a:r>
              <a:rPr lang="en-US" dirty="0"/>
              <a:t>The size of the field/court</a:t>
            </a:r>
          </a:p>
          <a:p>
            <a:pPr marL="742950" lvl="1" indent="-285750">
              <a:buFont typeface="Arial" charset="0"/>
              <a:buChar char="•"/>
            </a:pPr>
            <a:r>
              <a:rPr lang="en-US" dirty="0"/>
              <a:t>The length of the competition</a:t>
            </a:r>
          </a:p>
          <a:p>
            <a:pPr marL="742950" lvl="1" indent="-285750">
              <a:buFont typeface="Arial" charset="0"/>
              <a:buChar char="•"/>
            </a:pPr>
            <a:r>
              <a:rPr lang="en-US" dirty="0"/>
              <a:t>Number of breaks</a:t>
            </a:r>
          </a:p>
          <a:p>
            <a:pPr marL="742950" lvl="1" indent="-285750">
              <a:buFont typeface="Arial" charset="0"/>
              <a:buChar char="•"/>
            </a:pPr>
            <a:r>
              <a:rPr lang="en-US" dirty="0"/>
              <a:t>What equipment must be used (including the size)</a:t>
            </a:r>
          </a:p>
          <a:p>
            <a:pPr marL="742950" lvl="1" indent="-285750">
              <a:buFont typeface="Arial" charset="0"/>
              <a:buChar char="•"/>
            </a:pPr>
            <a:r>
              <a:rPr lang="en-US" dirty="0"/>
              <a:t>What constitutes a foul or unfair play </a:t>
            </a:r>
            <a:r>
              <a:rPr lang="en-US" dirty="0" err="1"/>
              <a:t>etc</a:t>
            </a:r>
            <a:endParaRPr lang="en-US" dirty="0"/>
          </a:p>
          <a:p>
            <a:endParaRPr lang="en-AU" dirty="0"/>
          </a:p>
        </p:txBody>
      </p:sp>
    </p:spTree>
    <p:extLst>
      <p:ext uri="{BB962C8B-B14F-4D97-AF65-F5344CB8AC3E}">
        <p14:creationId xmlns:p14="http://schemas.microsoft.com/office/powerpoint/2010/main" val="4152603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RULES OF SPORTS AND ACTIVITIES</a:t>
            </a:r>
            <a:endParaRPr lang="en-AU" b="1" dirty="0"/>
          </a:p>
        </p:txBody>
      </p:sp>
      <p:sp>
        <p:nvSpPr>
          <p:cNvPr id="3" name="Content Placeholder 2"/>
          <p:cNvSpPr>
            <a:spLocks noGrp="1"/>
          </p:cNvSpPr>
          <p:nvPr>
            <p:ph idx="1"/>
          </p:nvPr>
        </p:nvSpPr>
        <p:spPr>
          <a:xfrm>
            <a:off x="106681" y="2087880"/>
            <a:ext cx="11978640" cy="4663440"/>
          </a:xfrm>
        </p:spPr>
        <p:txBody>
          <a:bodyPr>
            <a:normAutofit fontScale="92500" lnSpcReduction="20000"/>
          </a:bodyPr>
          <a:lstStyle/>
          <a:p>
            <a:r>
              <a:rPr lang="en-US" dirty="0" smtClean="0"/>
              <a:t>Many team sports are played over two (2) halves and on a field 100m long and 50m wide (dimensions may vary). </a:t>
            </a:r>
          </a:p>
          <a:p>
            <a:endParaRPr lang="en-US" dirty="0" smtClean="0"/>
          </a:p>
          <a:p>
            <a:r>
              <a:rPr lang="en-US" dirty="0" smtClean="0"/>
              <a:t>As </a:t>
            </a:r>
            <a:r>
              <a:rPr lang="en-US" dirty="0"/>
              <a:t>the sport increases in intensity </a:t>
            </a:r>
            <a:r>
              <a:rPr lang="en-US" dirty="0" smtClean="0"/>
              <a:t>(futsal</a:t>
            </a:r>
            <a:r>
              <a:rPr lang="en-US" dirty="0"/>
              <a:t>, basketball or </a:t>
            </a:r>
            <a:r>
              <a:rPr lang="en-US" dirty="0" smtClean="0"/>
              <a:t>netball), </a:t>
            </a:r>
            <a:r>
              <a:rPr lang="en-US" dirty="0"/>
              <a:t>the court becomes smaller and </a:t>
            </a:r>
            <a:r>
              <a:rPr lang="en-US" dirty="0" smtClean="0"/>
              <a:t>there are more frequent breaks. </a:t>
            </a:r>
          </a:p>
          <a:p>
            <a:pPr lvl="1"/>
            <a:r>
              <a:rPr lang="en-US" dirty="0" smtClean="0"/>
              <a:t>This helps </a:t>
            </a:r>
            <a:r>
              <a:rPr lang="en-US" dirty="0"/>
              <a:t>ensure the safety of the </a:t>
            </a:r>
            <a:r>
              <a:rPr lang="en-US" dirty="0" smtClean="0"/>
              <a:t>athletes by having </a:t>
            </a:r>
            <a:r>
              <a:rPr lang="en-US" dirty="0"/>
              <a:t>adequate access to water and that their bodies get a chance to refresh before competition continues.</a:t>
            </a:r>
          </a:p>
          <a:p>
            <a:endParaRPr lang="en-US" dirty="0"/>
          </a:p>
          <a:p>
            <a:r>
              <a:rPr lang="en-US" dirty="0"/>
              <a:t>Other </a:t>
            </a:r>
            <a:r>
              <a:rPr lang="en-US" dirty="0" smtClean="0"/>
              <a:t>rules (legal </a:t>
            </a:r>
            <a:r>
              <a:rPr lang="en-US" dirty="0"/>
              <a:t>and illegal </a:t>
            </a:r>
            <a:r>
              <a:rPr lang="en-US" dirty="0" smtClean="0"/>
              <a:t>contact) help </a:t>
            </a:r>
            <a:r>
              <a:rPr lang="en-US" dirty="0"/>
              <a:t>promote the wellbeing of the athlete. </a:t>
            </a:r>
            <a:endParaRPr lang="en-US" dirty="0" smtClean="0"/>
          </a:p>
          <a:p>
            <a:pPr lvl="1"/>
            <a:r>
              <a:rPr lang="en-US" dirty="0" smtClean="0"/>
              <a:t>These </a:t>
            </a:r>
            <a:r>
              <a:rPr lang="en-US" dirty="0"/>
              <a:t>rules are particularly important in contact sports such as AFL or Rugby Union. These sports have rules about the areas where contact can and cannot be made, such as no contact above the shoulders. </a:t>
            </a:r>
          </a:p>
          <a:p>
            <a:endParaRPr lang="en-US" dirty="0"/>
          </a:p>
          <a:p>
            <a:r>
              <a:rPr lang="en-US" dirty="0"/>
              <a:t>Many such sports adapt their rules as new movements and injuries occur in games. </a:t>
            </a:r>
            <a:endParaRPr lang="en-US" dirty="0" smtClean="0"/>
          </a:p>
          <a:p>
            <a:pPr lvl="1"/>
            <a:r>
              <a:rPr lang="en-US" dirty="0" smtClean="0"/>
              <a:t>For </a:t>
            </a:r>
            <a:r>
              <a:rPr lang="en-US" dirty="0"/>
              <a:t>example, Rugby League have banned the use of “chicken winging”, which uses the arm to force the opposing player to the ground, but also causes shoulder injuries.</a:t>
            </a:r>
          </a:p>
          <a:p>
            <a:endParaRPr lang="en-AU" dirty="0"/>
          </a:p>
        </p:txBody>
      </p:sp>
    </p:spTree>
    <p:extLst>
      <p:ext uri="{BB962C8B-B14F-4D97-AF65-F5344CB8AC3E}">
        <p14:creationId xmlns:p14="http://schemas.microsoft.com/office/powerpoint/2010/main" val="453623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RULES OF SPORTS AND ACTIVITIES</a:t>
            </a:r>
            <a:endParaRPr lang="en-AU" b="1" dirty="0"/>
          </a:p>
        </p:txBody>
      </p:sp>
      <p:sp>
        <p:nvSpPr>
          <p:cNvPr id="3" name="Content Placeholder 2"/>
          <p:cNvSpPr>
            <a:spLocks noGrp="1"/>
          </p:cNvSpPr>
          <p:nvPr>
            <p:ph idx="1"/>
          </p:nvPr>
        </p:nvSpPr>
        <p:spPr>
          <a:xfrm>
            <a:off x="106681" y="2087880"/>
            <a:ext cx="11978640" cy="4663440"/>
          </a:xfrm>
        </p:spPr>
        <p:txBody>
          <a:bodyPr>
            <a:normAutofit/>
          </a:bodyPr>
          <a:lstStyle/>
          <a:p>
            <a:pPr algn="ctr"/>
            <a:r>
              <a:rPr lang="en-US" sz="1800" b="1" dirty="0"/>
              <a:t>Critically </a:t>
            </a:r>
            <a:r>
              <a:rPr lang="en-US" sz="1800" b="1" dirty="0" err="1"/>
              <a:t>analyse</a:t>
            </a:r>
            <a:r>
              <a:rPr lang="en-US" sz="1800" b="1" dirty="0"/>
              <a:t> sports policies, rules and equipment to determine the degree to which they promote safe participation, </a:t>
            </a:r>
            <a:r>
              <a:rPr lang="en-US" sz="1800" b="1" dirty="0" err="1"/>
              <a:t>eg</a:t>
            </a:r>
            <a:r>
              <a:rPr lang="en-US" sz="1800" b="1" dirty="0"/>
              <a:t> heat rules, rugby union scrum rules</a:t>
            </a:r>
          </a:p>
          <a:p>
            <a:endParaRPr lang="en-US" sz="1800" dirty="0"/>
          </a:p>
          <a:p>
            <a:r>
              <a:rPr lang="en-US" sz="1800" dirty="0" smtClean="0"/>
              <a:t>Medical </a:t>
            </a:r>
            <a:r>
              <a:rPr lang="en-US" sz="1800" dirty="0"/>
              <a:t>research </a:t>
            </a:r>
            <a:r>
              <a:rPr lang="en-US" sz="1800" dirty="0" smtClean="0"/>
              <a:t>lead </a:t>
            </a:r>
            <a:r>
              <a:rPr lang="en-US" sz="1800" dirty="0"/>
              <a:t>to changes in the rules around scrums in rugby union. The biggest change and contribution being the “Stop-touch-pause-engage” rule, that helps reduce the movement in the scrum and has decreased the number of spinal injuries occurring in the sport.</a:t>
            </a:r>
          </a:p>
          <a:p>
            <a:endParaRPr lang="en-US" sz="1800" dirty="0"/>
          </a:p>
          <a:p>
            <a:r>
              <a:rPr lang="en-US" sz="1800" dirty="0"/>
              <a:t>Another example mentioned in your syllabus are the policy rules around heat. Many sports have rules around heat, as do schools and clubs. </a:t>
            </a:r>
            <a:r>
              <a:rPr lang="en-US" sz="1800" dirty="0" smtClean="0"/>
              <a:t>Many </a:t>
            </a:r>
            <a:r>
              <a:rPr lang="en-US" sz="1800" dirty="0"/>
              <a:t>of the policies can be accessed at Smart Play including beat the heat endorsed by Sports medicine Australia.</a:t>
            </a:r>
          </a:p>
          <a:p>
            <a:endParaRPr lang="en-US" dirty="0"/>
          </a:p>
          <a:p>
            <a:endParaRPr lang="en-AU" dirty="0"/>
          </a:p>
        </p:txBody>
      </p:sp>
      <p:pic>
        <p:nvPicPr>
          <p:cNvPr id="4" name="Picture 3"/>
          <p:cNvPicPr>
            <a:picLocks noChangeAspect="1"/>
          </p:cNvPicPr>
          <p:nvPr/>
        </p:nvPicPr>
        <p:blipFill>
          <a:blip r:embed="rId2"/>
          <a:stretch>
            <a:fillRect/>
          </a:stretch>
        </p:blipFill>
        <p:spPr>
          <a:xfrm>
            <a:off x="6580461" y="5098570"/>
            <a:ext cx="2762250" cy="1657350"/>
          </a:xfrm>
          <a:prstGeom prst="rect">
            <a:avLst/>
          </a:prstGeom>
        </p:spPr>
      </p:pic>
      <p:pic>
        <p:nvPicPr>
          <p:cNvPr id="5" name="Picture 4"/>
          <p:cNvPicPr>
            <a:picLocks noChangeAspect="1"/>
          </p:cNvPicPr>
          <p:nvPr/>
        </p:nvPicPr>
        <p:blipFill>
          <a:blip r:embed="rId3"/>
          <a:stretch>
            <a:fillRect/>
          </a:stretch>
        </p:blipFill>
        <p:spPr>
          <a:xfrm>
            <a:off x="1451084" y="5151120"/>
            <a:ext cx="2857500" cy="1600200"/>
          </a:xfrm>
          <a:prstGeom prst="rect">
            <a:avLst/>
          </a:prstGeom>
        </p:spPr>
      </p:pic>
    </p:spTree>
    <p:extLst>
      <p:ext uri="{BB962C8B-B14F-4D97-AF65-F5344CB8AC3E}">
        <p14:creationId xmlns:p14="http://schemas.microsoft.com/office/powerpoint/2010/main" val="1421740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MODIFIED RULES FOR CHILDREN</a:t>
            </a:r>
            <a:endParaRPr lang="en-AU" b="1" dirty="0"/>
          </a:p>
        </p:txBody>
      </p:sp>
      <p:sp>
        <p:nvSpPr>
          <p:cNvPr id="3" name="Content Placeholder 2"/>
          <p:cNvSpPr>
            <a:spLocks noGrp="1"/>
          </p:cNvSpPr>
          <p:nvPr>
            <p:ph idx="1"/>
          </p:nvPr>
        </p:nvSpPr>
        <p:spPr>
          <a:xfrm>
            <a:off x="0" y="2194560"/>
            <a:ext cx="11978640" cy="4663440"/>
          </a:xfrm>
        </p:spPr>
        <p:txBody>
          <a:bodyPr>
            <a:normAutofit fontScale="92500" lnSpcReduction="10000"/>
          </a:bodyPr>
          <a:lstStyle/>
          <a:p>
            <a:r>
              <a:rPr lang="en-US" dirty="0"/>
              <a:t>Children and young athletes require modified rules to cater for their specific </a:t>
            </a:r>
            <a:r>
              <a:rPr lang="en-US" dirty="0" smtClean="0"/>
              <a:t>needs. </a:t>
            </a:r>
          </a:p>
          <a:p>
            <a:pPr lvl="1"/>
            <a:r>
              <a:rPr lang="en-US" dirty="0" smtClean="0"/>
              <a:t>Underdeveloped </a:t>
            </a:r>
            <a:r>
              <a:rPr lang="en-US" dirty="0"/>
              <a:t>sweat glands and poor ability to regulate body temperature. </a:t>
            </a:r>
            <a:endParaRPr lang="en-US" dirty="0" smtClean="0"/>
          </a:p>
          <a:p>
            <a:pPr lvl="1"/>
            <a:r>
              <a:rPr lang="en-US" dirty="0" smtClean="0"/>
              <a:t>Children </a:t>
            </a:r>
            <a:r>
              <a:rPr lang="en-US" dirty="0"/>
              <a:t>are also smaller and need to have activities and sports catered to their size.</a:t>
            </a:r>
          </a:p>
          <a:p>
            <a:endParaRPr lang="en-US" dirty="0"/>
          </a:p>
          <a:p>
            <a:r>
              <a:rPr lang="en-US" dirty="0" smtClean="0"/>
              <a:t>The </a:t>
            </a:r>
            <a:r>
              <a:rPr lang="en-US" dirty="0"/>
              <a:t>modified rules for children </a:t>
            </a:r>
            <a:r>
              <a:rPr lang="en-US" dirty="0" smtClean="0"/>
              <a:t>include:</a:t>
            </a:r>
          </a:p>
          <a:p>
            <a:pPr lvl="1"/>
            <a:r>
              <a:rPr lang="en-US" dirty="0" smtClean="0"/>
              <a:t>Ball sizes</a:t>
            </a:r>
          </a:p>
          <a:p>
            <a:pPr lvl="1"/>
            <a:r>
              <a:rPr lang="en-US" dirty="0" smtClean="0"/>
              <a:t>Field sizes</a:t>
            </a:r>
          </a:p>
          <a:p>
            <a:pPr lvl="1"/>
            <a:r>
              <a:rPr lang="en-US" dirty="0"/>
              <a:t>D</a:t>
            </a:r>
            <a:r>
              <a:rPr lang="en-US" dirty="0" smtClean="0"/>
              <a:t>uration </a:t>
            </a:r>
            <a:r>
              <a:rPr lang="en-US" dirty="0"/>
              <a:t>of </a:t>
            </a:r>
            <a:r>
              <a:rPr lang="en-US" dirty="0" smtClean="0"/>
              <a:t>competitions</a:t>
            </a:r>
          </a:p>
          <a:p>
            <a:pPr lvl="1"/>
            <a:r>
              <a:rPr lang="en-US" dirty="0" smtClean="0"/>
              <a:t>Smaller distances</a:t>
            </a:r>
          </a:p>
          <a:p>
            <a:pPr lvl="1"/>
            <a:r>
              <a:rPr lang="en-US" dirty="0" smtClean="0"/>
              <a:t>Closer </a:t>
            </a:r>
            <a:r>
              <a:rPr lang="en-US" dirty="0"/>
              <a:t>and smaller goals. </a:t>
            </a:r>
            <a:endParaRPr lang="en-US" dirty="0" smtClean="0"/>
          </a:p>
          <a:p>
            <a:r>
              <a:rPr lang="en-US" dirty="0" smtClean="0"/>
              <a:t>These modifications </a:t>
            </a:r>
            <a:r>
              <a:rPr lang="en-US" dirty="0"/>
              <a:t>help make participation in sports safer for the child and enhance their wellbeing. </a:t>
            </a:r>
            <a:endParaRPr lang="en-US" dirty="0" smtClean="0"/>
          </a:p>
          <a:p>
            <a:r>
              <a:rPr lang="en-US" dirty="0" smtClean="0"/>
              <a:t>Gives </a:t>
            </a:r>
            <a:r>
              <a:rPr lang="en-US" dirty="0"/>
              <a:t>children greater access to fluids, less distance to run, and balls that they can actually kick </a:t>
            </a:r>
            <a:r>
              <a:rPr lang="en-US" dirty="0" smtClean="0"/>
              <a:t>without </a:t>
            </a:r>
            <a:r>
              <a:rPr lang="en-US" dirty="0"/>
              <a:t>placing too much stress on their body.</a:t>
            </a:r>
          </a:p>
          <a:p>
            <a:endParaRPr lang="en-AU" dirty="0"/>
          </a:p>
        </p:txBody>
      </p:sp>
      <p:pic>
        <p:nvPicPr>
          <p:cNvPr id="4" name="Picture 3"/>
          <p:cNvPicPr>
            <a:picLocks noChangeAspect="1"/>
          </p:cNvPicPr>
          <p:nvPr/>
        </p:nvPicPr>
        <p:blipFill>
          <a:blip r:embed="rId2"/>
          <a:stretch>
            <a:fillRect/>
          </a:stretch>
        </p:blipFill>
        <p:spPr>
          <a:xfrm>
            <a:off x="8998004" y="3517024"/>
            <a:ext cx="2867025" cy="1590675"/>
          </a:xfrm>
          <a:prstGeom prst="rect">
            <a:avLst/>
          </a:prstGeom>
        </p:spPr>
      </p:pic>
      <p:pic>
        <p:nvPicPr>
          <p:cNvPr id="5" name="Picture 4"/>
          <p:cNvPicPr>
            <a:picLocks noChangeAspect="1"/>
          </p:cNvPicPr>
          <p:nvPr/>
        </p:nvPicPr>
        <p:blipFill>
          <a:blip r:embed="rId3"/>
          <a:stretch>
            <a:fillRect/>
          </a:stretch>
        </p:blipFill>
        <p:spPr>
          <a:xfrm>
            <a:off x="5630940" y="3517023"/>
            <a:ext cx="2903461" cy="1590675"/>
          </a:xfrm>
          <a:prstGeom prst="rect">
            <a:avLst/>
          </a:prstGeom>
        </p:spPr>
      </p:pic>
    </p:spTree>
    <p:extLst>
      <p:ext uri="{BB962C8B-B14F-4D97-AF65-F5344CB8AC3E}">
        <p14:creationId xmlns:p14="http://schemas.microsoft.com/office/powerpoint/2010/main" val="3990575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MODIFIED RULES FOR CHILDREN </a:t>
            </a:r>
            <a:r>
              <a:rPr lang="en-AU" b="1" dirty="0" err="1" smtClean="0"/>
              <a:t>cont</a:t>
            </a:r>
            <a:r>
              <a:rPr lang="en-AU" b="1" dirty="0" smtClean="0"/>
              <a:t>…</a:t>
            </a:r>
            <a:endParaRPr lang="en-AU" b="1" dirty="0"/>
          </a:p>
        </p:txBody>
      </p:sp>
      <p:sp>
        <p:nvSpPr>
          <p:cNvPr id="3" name="Content Placeholder 2"/>
          <p:cNvSpPr>
            <a:spLocks noGrp="1"/>
          </p:cNvSpPr>
          <p:nvPr>
            <p:ph idx="1"/>
          </p:nvPr>
        </p:nvSpPr>
        <p:spPr>
          <a:xfrm>
            <a:off x="106681" y="2087880"/>
            <a:ext cx="11978640" cy="4663440"/>
          </a:xfrm>
        </p:spPr>
        <p:txBody>
          <a:bodyPr/>
          <a:lstStyle/>
          <a:p>
            <a:r>
              <a:rPr lang="en-US" sz="2000" dirty="0" smtClean="0"/>
              <a:t>Closer </a:t>
            </a:r>
            <a:r>
              <a:rPr lang="en-US" sz="2000" dirty="0"/>
              <a:t>goals or hoops, make it easier for children to score goals and provide positive feedback to enhance enjoyment. </a:t>
            </a:r>
            <a:endParaRPr lang="en-US" sz="2000" dirty="0" smtClean="0"/>
          </a:p>
          <a:p>
            <a:endParaRPr lang="en-US" sz="2000" dirty="0" smtClean="0"/>
          </a:p>
          <a:p>
            <a:r>
              <a:rPr lang="en-US" sz="2000" dirty="0" smtClean="0"/>
              <a:t>Rule </a:t>
            </a:r>
            <a:r>
              <a:rPr lang="en-US" sz="2000" dirty="0"/>
              <a:t>changes in cricket and modified games such as “Kanga Cricket” also enhance enjoyment by ensuring each child gets to face two (2) overs and also gets a chance to bowl.</a:t>
            </a:r>
          </a:p>
          <a:p>
            <a:endParaRPr lang="en-US" sz="2000" dirty="0"/>
          </a:p>
          <a:p>
            <a:r>
              <a:rPr lang="en-US" sz="2000" dirty="0"/>
              <a:t>Sports have their own specific modifications to rules to cater for children. </a:t>
            </a:r>
            <a:endParaRPr lang="en-US" sz="2000" dirty="0" smtClean="0"/>
          </a:p>
          <a:p>
            <a:pPr lvl="1"/>
            <a:r>
              <a:rPr lang="en-US" sz="1800" dirty="0" smtClean="0"/>
              <a:t>For </a:t>
            </a:r>
            <a:r>
              <a:rPr lang="en-US" sz="1800" dirty="0"/>
              <a:t>example, in rugby league, children under 15 are not allowed to tackle above the arm pits, or lift a ball carrier off the ground in a tackle. They are also not allowed to push or pull in a scrum. </a:t>
            </a:r>
          </a:p>
          <a:p>
            <a:endParaRPr lang="en-AU" dirty="0"/>
          </a:p>
        </p:txBody>
      </p:sp>
      <p:pic>
        <p:nvPicPr>
          <p:cNvPr id="4" name="Picture 3"/>
          <p:cNvPicPr>
            <a:picLocks noChangeAspect="1"/>
          </p:cNvPicPr>
          <p:nvPr/>
        </p:nvPicPr>
        <p:blipFill>
          <a:blip r:embed="rId2"/>
          <a:stretch>
            <a:fillRect/>
          </a:stretch>
        </p:blipFill>
        <p:spPr>
          <a:xfrm>
            <a:off x="4725057" y="5151120"/>
            <a:ext cx="2857500" cy="1600200"/>
          </a:xfrm>
          <a:prstGeom prst="rect">
            <a:avLst/>
          </a:prstGeom>
        </p:spPr>
      </p:pic>
    </p:spTree>
    <p:extLst>
      <p:ext uri="{BB962C8B-B14F-4D97-AF65-F5344CB8AC3E}">
        <p14:creationId xmlns:p14="http://schemas.microsoft.com/office/powerpoint/2010/main" val="1663761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MATCHING OPPONENTS</a:t>
            </a:r>
            <a:endParaRPr lang="en-AU" b="1" dirty="0"/>
          </a:p>
        </p:txBody>
      </p:sp>
      <p:sp>
        <p:nvSpPr>
          <p:cNvPr id="3" name="Content Placeholder 2"/>
          <p:cNvSpPr>
            <a:spLocks noGrp="1"/>
          </p:cNvSpPr>
          <p:nvPr>
            <p:ph idx="1"/>
          </p:nvPr>
        </p:nvSpPr>
        <p:spPr>
          <a:xfrm>
            <a:off x="106681" y="2087880"/>
            <a:ext cx="11978640" cy="4663440"/>
          </a:xfrm>
        </p:spPr>
        <p:txBody>
          <a:bodyPr>
            <a:normAutofit/>
          </a:bodyPr>
          <a:lstStyle/>
          <a:p>
            <a:r>
              <a:rPr lang="en-US" sz="2000" dirty="0"/>
              <a:t>Matching opponents in competitive sports can be a complex or simple process depending on the type of sport. </a:t>
            </a:r>
          </a:p>
          <a:p>
            <a:r>
              <a:rPr lang="en-US" sz="2000" dirty="0"/>
              <a:t>There are four (4) main ways of matching opponents: </a:t>
            </a:r>
          </a:p>
          <a:p>
            <a:pPr marL="742950" lvl="1" indent="-285750">
              <a:buFont typeface="Arial" charset="0"/>
              <a:buChar char="•"/>
            </a:pPr>
            <a:r>
              <a:rPr lang="en-US" sz="1800" dirty="0"/>
              <a:t>Age</a:t>
            </a:r>
          </a:p>
          <a:p>
            <a:pPr marL="742950" lvl="1" indent="-285750">
              <a:buFont typeface="Arial" charset="0"/>
              <a:buChar char="•"/>
            </a:pPr>
            <a:r>
              <a:rPr lang="en-US" sz="1800" dirty="0" smtClean="0"/>
              <a:t>Size</a:t>
            </a:r>
            <a:endParaRPr lang="en-US" sz="1800" dirty="0"/>
          </a:p>
          <a:p>
            <a:pPr marL="742950" lvl="1" indent="-285750">
              <a:buFont typeface="Arial" charset="0"/>
              <a:buChar char="•"/>
            </a:pPr>
            <a:r>
              <a:rPr lang="en-US" sz="1800" dirty="0"/>
              <a:t>Sex</a:t>
            </a:r>
          </a:p>
          <a:p>
            <a:pPr marL="742950" lvl="1" indent="-285750">
              <a:buFont typeface="Arial" charset="0"/>
              <a:buChar char="•"/>
            </a:pPr>
            <a:r>
              <a:rPr lang="en-US" sz="1800" dirty="0"/>
              <a:t>Skill level</a:t>
            </a:r>
          </a:p>
          <a:p>
            <a:r>
              <a:rPr lang="en-US" sz="2000" dirty="0"/>
              <a:t>The first two (2) relate to the growth and development of the athlete</a:t>
            </a:r>
            <a:r>
              <a:rPr lang="en-US" sz="2000" dirty="0" smtClean="0"/>
              <a:t>.</a:t>
            </a:r>
            <a:endParaRPr lang="en-US" sz="2000" dirty="0"/>
          </a:p>
        </p:txBody>
      </p:sp>
      <p:pic>
        <p:nvPicPr>
          <p:cNvPr id="4" name="Picture 3"/>
          <p:cNvPicPr>
            <a:picLocks noChangeAspect="1"/>
          </p:cNvPicPr>
          <p:nvPr/>
        </p:nvPicPr>
        <p:blipFill>
          <a:blip r:embed="rId2"/>
          <a:stretch>
            <a:fillRect/>
          </a:stretch>
        </p:blipFill>
        <p:spPr>
          <a:xfrm>
            <a:off x="9264869" y="2773579"/>
            <a:ext cx="2626600" cy="3506646"/>
          </a:xfrm>
          <a:prstGeom prst="rect">
            <a:avLst/>
          </a:prstGeom>
        </p:spPr>
      </p:pic>
      <p:pic>
        <p:nvPicPr>
          <p:cNvPr id="5" name="Picture 4"/>
          <p:cNvPicPr>
            <a:picLocks noChangeAspect="1"/>
          </p:cNvPicPr>
          <p:nvPr/>
        </p:nvPicPr>
        <p:blipFill>
          <a:blip r:embed="rId3"/>
          <a:stretch>
            <a:fillRect/>
          </a:stretch>
        </p:blipFill>
        <p:spPr>
          <a:xfrm>
            <a:off x="3525662" y="4829337"/>
            <a:ext cx="3497383" cy="1892027"/>
          </a:xfrm>
          <a:prstGeom prst="rect">
            <a:avLst/>
          </a:prstGeom>
        </p:spPr>
      </p:pic>
    </p:spTree>
    <p:extLst>
      <p:ext uri="{BB962C8B-B14F-4D97-AF65-F5344CB8AC3E}">
        <p14:creationId xmlns:p14="http://schemas.microsoft.com/office/powerpoint/2010/main" val="865976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smtClean="0"/>
              <a:t>MATCHING OPPONENTS</a:t>
            </a:r>
            <a:endParaRPr lang="en-AU" b="1" dirty="0"/>
          </a:p>
        </p:txBody>
      </p:sp>
      <p:sp>
        <p:nvSpPr>
          <p:cNvPr id="3" name="Content Placeholder 2"/>
          <p:cNvSpPr>
            <a:spLocks noGrp="1"/>
          </p:cNvSpPr>
          <p:nvPr>
            <p:ph idx="1"/>
          </p:nvPr>
        </p:nvSpPr>
        <p:spPr>
          <a:xfrm>
            <a:off x="106681" y="2087880"/>
            <a:ext cx="11978640" cy="4663440"/>
          </a:xfrm>
        </p:spPr>
        <p:txBody>
          <a:bodyPr>
            <a:normAutofit fontScale="77500" lnSpcReduction="20000"/>
          </a:bodyPr>
          <a:lstStyle/>
          <a:p>
            <a:pPr marL="0" indent="0">
              <a:buNone/>
            </a:pPr>
            <a:r>
              <a:rPr lang="en-US" sz="2300" b="1" dirty="0" smtClean="0"/>
              <a:t>Matching </a:t>
            </a:r>
            <a:r>
              <a:rPr lang="en-US" sz="2300" b="1" dirty="0"/>
              <a:t>Opponents by Growth and </a:t>
            </a:r>
            <a:r>
              <a:rPr lang="en-US" sz="2300" b="1" dirty="0" smtClean="0"/>
              <a:t>Development</a:t>
            </a:r>
            <a:endParaRPr lang="en-US" sz="2300" b="1" dirty="0"/>
          </a:p>
          <a:p>
            <a:pPr marL="0" indent="0">
              <a:buNone/>
            </a:pPr>
            <a:r>
              <a:rPr lang="en-US" sz="2300" b="1" dirty="0">
                <a:solidFill>
                  <a:schemeClr val="bg1"/>
                </a:solidFill>
              </a:rPr>
              <a:t>Age</a:t>
            </a:r>
          </a:p>
          <a:p>
            <a:r>
              <a:rPr lang="en-US" sz="2300" dirty="0" smtClean="0"/>
              <a:t>Most sports </a:t>
            </a:r>
            <a:r>
              <a:rPr lang="en-US" sz="2300" dirty="0"/>
              <a:t>begin by matching opponents through age groups. </a:t>
            </a:r>
            <a:endParaRPr lang="en-US" sz="2300" dirty="0" smtClean="0"/>
          </a:p>
          <a:p>
            <a:r>
              <a:rPr lang="en-US" sz="2300" dirty="0" smtClean="0"/>
              <a:t>Most </a:t>
            </a:r>
            <a:r>
              <a:rPr lang="en-US" sz="2300" dirty="0"/>
              <a:t>clubs begin at under 6 and then progress each year until under 16 or 17, </a:t>
            </a:r>
            <a:r>
              <a:rPr lang="en-US" sz="2300" dirty="0" smtClean="0"/>
              <a:t>then age often </a:t>
            </a:r>
            <a:r>
              <a:rPr lang="en-US" sz="2300" dirty="0"/>
              <a:t>progresses by 2 or 3 years until under </a:t>
            </a:r>
            <a:r>
              <a:rPr lang="en-US" sz="2300" dirty="0" smtClean="0"/>
              <a:t>21. </a:t>
            </a:r>
          </a:p>
          <a:p>
            <a:r>
              <a:rPr lang="en-US" sz="2300" dirty="0" smtClean="0"/>
              <a:t>After </a:t>
            </a:r>
            <a:r>
              <a:rPr lang="en-US" sz="2300" dirty="0"/>
              <a:t>21 years of age, athletes compete in an opens competition, until they reach an older age and can compete in masters competitions, such as the masters games.</a:t>
            </a:r>
          </a:p>
          <a:p>
            <a:r>
              <a:rPr lang="en-US" sz="2300" dirty="0"/>
              <a:t>Matching opponents by age is done to group athletes together both psychologically and physically. </a:t>
            </a:r>
            <a:endParaRPr lang="en-US" sz="2300" dirty="0" smtClean="0"/>
          </a:p>
          <a:p>
            <a:r>
              <a:rPr lang="en-US" sz="2300" dirty="0" smtClean="0"/>
              <a:t>Athletes </a:t>
            </a:r>
            <a:r>
              <a:rPr lang="en-US" sz="2300" dirty="0"/>
              <a:t>at age 8 tend to approach their sport with a similar psychological capacity and decision making in relation to the sport. </a:t>
            </a:r>
            <a:endParaRPr lang="en-US" sz="2300" dirty="0" smtClean="0"/>
          </a:p>
          <a:p>
            <a:r>
              <a:rPr lang="en-US" sz="2300" dirty="0" smtClean="0"/>
              <a:t>They </a:t>
            </a:r>
            <a:r>
              <a:rPr lang="en-US" sz="2300" dirty="0"/>
              <a:t>are also often of a similar size and skill level. </a:t>
            </a:r>
            <a:endParaRPr lang="en-US" sz="2300" dirty="0" smtClean="0"/>
          </a:p>
          <a:p>
            <a:r>
              <a:rPr lang="en-US" sz="2300" dirty="0" smtClean="0"/>
              <a:t>This </a:t>
            </a:r>
            <a:r>
              <a:rPr lang="en-US" sz="2300" dirty="0"/>
              <a:t>results in a safer sporting environment for the athlete, </a:t>
            </a:r>
            <a:r>
              <a:rPr lang="en-US" sz="2300" dirty="0" err="1"/>
              <a:t>minimising</a:t>
            </a:r>
            <a:r>
              <a:rPr lang="en-US" sz="2300" dirty="0"/>
              <a:t> injuries and enhancing wellbeing</a:t>
            </a:r>
            <a:r>
              <a:rPr lang="en-US" sz="2300" dirty="0" smtClean="0"/>
              <a:t>.</a:t>
            </a:r>
          </a:p>
          <a:p>
            <a:r>
              <a:rPr lang="en-US" sz="2300" dirty="0" smtClean="0"/>
              <a:t>Age </a:t>
            </a:r>
            <a:r>
              <a:rPr lang="en-US" sz="2300" dirty="0"/>
              <a:t>is limited in its ability to reduce injuries and to appropriately match </a:t>
            </a:r>
            <a:r>
              <a:rPr lang="en-US" sz="2300" dirty="0" smtClean="0"/>
              <a:t>opponents as </a:t>
            </a:r>
            <a:r>
              <a:rPr lang="en-US" sz="2300" dirty="0"/>
              <a:t>children and young athletes grow and develop at varying rates and have varying levels of skill. </a:t>
            </a:r>
            <a:endParaRPr lang="en-US" sz="2300" dirty="0" smtClean="0"/>
          </a:p>
          <a:p>
            <a:r>
              <a:rPr lang="en-US" sz="2300" dirty="0" smtClean="0"/>
              <a:t>It </a:t>
            </a:r>
            <a:r>
              <a:rPr lang="en-US" sz="2300" dirty="0"/>
              <a:t>is not fair or safe to match a cognitive learner against an autonomous athlete for any sport, let alone AFL or sumo </a:t>
            </a:r>
            <a:r>
              <a:rPr lang="en-US" sz="2300" dirty="0" smtClean="0"/>
              <a:t>wrestling for example.</a:t>
            </a:r>
            <a:endParaRPr lang="en-US" sz="2300" dirty="0"/>
          </a:p>
          <a:p>
            <a:endParaRPr lang="en-US" dirty="0"/>
          </a:p>
        </p:txBody>
      </p:sp>
      <p:pic>
        <p:nvPicPr>
          <p:cNvPr id="4" name="Picture 3"/>
          <p:cNvPicPr>
            <a:picLocks noChangeAspect="1"/>
          </p:cNvPicPr>
          <p:nvPr/>
        </p:nvPicPr>
        <p:blipFill>
          <a:blip r:embed="rId2"/>
          <a:stretch>
            <a:fillRect/>
          </a:stretch>
        </p:blipFill>
        <p:spPr>
          <a:xfrm>
            <a:off x="9106064" y="1089486"/>
            <a:ext cx="2619375" cy="1743075"/>
          </a:xfrm>
          <a:prstGeom prst="rect">
            <a:avLst/>
          </a:prstGeom>
        </p:spPr>
      </p:pic>
    </p:spTree>
    <p:extLst>
      <p:ext uri="{BB962C8B-B14F-4D97-AF65-F5344CB8AC3E}">
        <p14:creationId xmlns:p14="http://schemas.microsoft.com/office/powerpoint/2010/main" val="18441889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265</TotalTime>
  <Words>2058</Words>
  <Application>Microsoft Office PowerPoint</Application>
  <PresentationFormat>Widescreen</PresentationFormat>
  <Paragraphs>184</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Trebuchet MS</vt:lpstr>
      <vt:lpstr>Berlin</vt:lpstr>
      <vt:lpstr>Sports Policy and the Sports Environment</vt:lpstr>
      <vt:lpstr>PowerPoint Presentation</vt:lpstr>
      <vt:lpstr>RULES OF SPORTS AND ACTIVITIES</vt:lpstr>
      <vt:lpstr>RULES OF SPORTS AND ACTIVITIES</vt:lpstr>
      <vt:lpstr>RULES OF SPORTS AND ACTIVITIES</vt:lpstr>
      <vt:lpstr>MODIFIED RULES FOR CHILDREN</vt:lpstr>
      <vt:lpstr>MODIFIED RULES FOR CHILDREN cont…</vt:lpstr>
      <vt:lpstr>MATCHING OPPONENTS</vt:lpstr>
      <vt:lpstr>MATCHING OPPONENTS</vt:lpstr>
      <vt:lpstr>MATCHING OPPONENTS cont…</vt:lpstr>
      <vt:lpstr>MATCHING OPPONENTS cont…</vt:lpstr>
      <vt:lpstr>MATCHING OPPONENTS cont…</vt:lpstr>
      <vt:lpstr>USE OF PROTECTIVE EQUIPMENT</vt:lpstr>
      <vt:lpstr>USE OF PROTECTIVE EQUIPMENT cont</vt:lpstr>
      <vt:lpstr>USE OF PROTECTIVE EQUIPMENT cont…</vt:lpstr>
      <vt:lpstr>CRITICALLY ANALYSE EQUIPMENT TO DETERMINE THE DEGREE TO WHICH THEY PROMOTE SAFE PARTICIPATION</vt:lpstr>
      <vt:lpstr>SAFE GROUNDS EQUIPMENT AND FACILITIES</vt:lpstr>
      <vt:lpstr>SAFE GROUNDS EQUIPMENT AND FACILITIES cont…</vt:lpstr>
      <vt:lpstr>SAFE GROUNDS EQUIPMENT AND FACILITIES cont…</vt:lpstr>
      <vt:lpstr>SAFE GROUNDS EQUIPMENT AND FACILITIES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 Policy and the Sports Environment</dc:title>
  <dc:creator>Microsoft Office User</dc:creator>
  <cp:lastModifiedBy>Lenovo</cp:lastModifiedBy>
  <cp:revision>21</cp:revision>
  <dcterms:created xsi:type="dcterms:W3CDTF">2016-06-14T09:08:14Z</dcterms:created>
  <dcterms:modified xsi:type="dcterms:W3CDTF">2018-05-18T02:48:04Z</dcterms:modified>
</cp:coreProperties>
</file>