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9" r:id="rId2"/>
    <p:sldId id="257" r:id="rId3"/>
    <p:sldId id="258"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7/12/16</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7/12/16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7/12/16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7/12/16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7/12/16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7/12/16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7/12/16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pdhpe.net/improving-performance/how-do-athletes-train-for-improved-performance/strength-training/weight-training/" TargetMode="External"/><Relationship Id="rId4" Type="http://schemas.openxmlformats.org/officeDocument/2006/relationships/hyperlink" Target="https://www.pdhpe.net/improving-performance/how-do-athletes-train-for-improved-performance/strength-training/isometric-training/" TargetMode="External"/><Relationship Id="rId5" Type="http://schemas.openxmlformats.org/officeDocument/2006/relationships/hyperlink" Target="https://www.pdhpe.net/factors-affecting-performance/" TargetMode="External"/><Relationship Id="rId6" Type="http://schemas.openxmlformats.org/officeDocument/2006/relationships/hyperlink" Target="https://www.pdhpe.net/factors-affecting-performance/how-does-training-affect-performance/" TargetMode="External"/><Relationship Id="rId7" Type="http://schemas.openxmlformats.org/officeDocument/2006/relationships/hyperlink" Target="https://www.pdhpe.net/factors-affecting-performance/how-does-training-affect-performance/types-of-training-and-training-methods/" TargetMode="External"/><Relationship Id="rId8" Type="http://schemas.openxmlformats.org/officeDocument/2006/relationships/hyperlink" Target="https://www.pdhpe.net/factors-affecting-performance/how-does-training-affect-performance/types-of-training-and-training-methods/strength-training/" TargetMode="External"/><Relationship Id="rId1" Type="http://schemas.openxmlformats.org/officeDocument/2006/relationships/slideLayout" Target="../slideLayouts/slideLayout7.xml"/><Relationship Id="rId2" Type="http://schemas.openxmlformats.org/officeDocument/2006/relationships/hyperlink" Target="https://www.pdhpe.net/improving-performance/how-do-athletes-train-for-improved-performance/strength-training/resistance-train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www.pdhpe.net/sports-medicine/how-does-sports-medicine-address-the-demands-of-specific-athletes/children-and-young-athletes/overuse-injuri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1574345"/>
          </a:xfrm>
        </p:spPr>
        <p:txBody>
          <a:bodyPr/>
          <a:lstStyle/>
          <a:p>
            <a:pPr algn="ctr"/>
            <a:r>
              <a:rPr lang="en-US" dirty="0" smtClean="0"/>
              <a:t>Strength Training</a:t>
            </a:r>
            <a:endParaRPr lang="en-US" dirty="0"/>
          </a:p>
        </p:txBody>
      </p:sp>
      <p:sp>
        <p:nvSpPr>
          <p:cNvPr id="3" name="Subtitle 2"/>
          <p:cNvSpPr>
            <a:spLocks noGrp="1"/>
          </p:cNvSpPr>
          <p:nvPr>
            <p:ph type="subTitle" idx="1"/>
          </p:nvPr>
        </p:nvSpPr>
        <p:spPr>
          <a:xfrm>
            <a:off x="1261872" y="2743200"/>
            <a:ext cx="9418320" cy="3749040"/>
          </a:xfrm>
        </p:spPr>
        <p:txBody>
          <a:bodyPr>
            <a:normAutofit/>
          </a:bodyPr>
          <a:lstStyle/>
          <a:p>
            <a:pPr marL="342900" indent="-342900">
              <a:buFont typeface="Arial" charset="0"/>
              <a:buChar char="•"/>
            </a:pPr>
            <a:r>
              <a:rPr lang="en-US" sz="3600" dirty="0"/>
              <a:t>R</a:t>
            </a:r>
            <a:r>
              <a:rPr lang="en-US" sz="3600" dirty="0" smtClean="0"/>
              <a:t>esistance </a:t>
            </a:r>
            <a:r>
              <a:rPr lang="en-US" sz="3600" dirty="0"/>
              <a:t>training, </a:t>
            </a:r>
            <a:r>
              <a:rPr lang="en-US" sz="3600" dirty="0" err="1"/>
              <a:t>eg</a:t>
            </a:r>
            <a:r>
              <a:rPr lang="en-US" sz="3600" dirty="0"/>
              <a:t> elastic, hydraulic</a:t>
            </a:r>
          </a:p>
          <a:p>
            <a:pPr marL="342900" indent="-342900">
              <a:buFont typeface="Arial" charset="0"/>
              <a:buChar char="•"/>
            </a:pPr>
            <a:r>
              <a:rPr lang="en-US" sz="3600" dirty="0"/>
              <a:t>W</a:t>
            </a:r>
            <a:r>
              <a:rPr lang="en-US" sz="3600" dirty="0" smtClean="0"/>
              <a:t>eight </a:t>
            </a:r>
            <a:r>
              <a:rPr lang="en-US" sz="3600" dirty="0"/>
              <a:t>training, </a:t>
            </a:r>
            <a:r>
              <a:rPr lang="en-US" sz="3600" dirty="0" err="1"/>
              <a:t>eg</a:t>
            </a:r>
            <a:r>
              <a:rPr lang="en-US" sz="3600" dirty="0"/>
              <a:t> plates, dumbbells</a:t>
            </a:r>
          </a:p>
          <a:p>
            <a:pPr marL="342900" indent="-342900">
              <a:buFont typeface="Arial" charset="0"/>
              <a:buChar char="•"/>
            </a:pPr>
            <a:r>
              <a:rPr lang="en-US" sz="3600" dirty="0"/>
              <a:t>I</a:t>
            </a:r>
            <a:r>
              <a:rPr lang="en-US" sz="3600" dirty="0" smtClean="0"/>
              <a:t>sometric </a:t>
            </a:r>
            <a:r>
              <a:rPr lang="en-US" sz="3600" dirty="0"/>
              <a:t>training</a:t>
            </a:r>
            <a:endParaRPr lang="en-US" sz="3600" dirty="0"/>
          </a:p>
        </p:txBody>
      </p:sp>
    </p:spTree>
    <p:extLst>
      <p:ext uri="{BB962C8B-B14F-4D97-AF65-F5344CB8AC3E}">
        <p14:creationId xmlns:p14="http://schemas.microsoft.com/office/powerpoint/2010/main" val="515351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346841"/>
            <a:ext cx="10657490" cy="5016758"/>
          </a:xfrm>
          <a:prstGeom prst="rect">
            <a:avLst/>
          </a:prstGeom>
          <a:noFill/>
        </p:spPr>
        <p:txBody>
          <a:bodyPr wrap="square" rtlCol="0">
            <a:spAutoFit/>
          </a:bodyPr>
          <a:lstStyle/>
          <a:p>
            <a:r>
              <a:rPr lang="en-US" sz="2000" b="1" dirty="0"/>
              <a:t>Isometric Training</a:t>
            </a:r>
          </a:p>
          <a:p>
            <a:r>
              <a:rPr lang="en-US" sz="2000" dirty="0"/>
              <a:t>Isometric training is a strength training method where the muscle produces a force, but there is no change in muscle length. This is very similar to isometric stretching, where the stretch is held in the same position and the muscle does not change in length</a:t>
            </a:r>
            <a:r>
              <a:rPr lang="en-US" sz="2000" dirty="0" smtClean="0"/>
              <a:t>.</a:t>
            </a:r>
          </a:p>
          <a:p>
            <a:endParaRPr lang="en-US" sz="2000" dirty="0"/>
          </a:p>
          <a:p>
            <a:r>
              <a:rPr lang="en-US" sz="2000" dirty="0"/>
              <a:t>Isometric training is different from isotonic and isokinetic contractions that both involve changes in muscle length producing movement. An isometric contraction does not produce movement because the muscle does not change in length.</a:t>
            </a:r>
          </a:p>
          <a:p>
            <a:r>
              <a:rPr lang="en-US" sz="2000" dirty="0"/>
              <a:t> </a:t>
            </a:r>
          </a:p>
          <a:p>
            <a:r>
              <a:rPr lang="en-US" sz="2000" dirty="0"/>
              <a:t>Isometric training as a form of strength training was made popular by Bruce Lee, one of the </a:t>
            </a:r>
            <a:r>
              <a:rPr lang="en-US" sz="2000" dirty="0" smtClean="0"/>
              <a:t>greatest martial </a:t>
            </a:r>
            <a:r>
              <a:rPr lang="en-US" sz="2000" dirty="0"/>
              <a:t>artists of all time. This training has specific benefits that are useful for all athletes looking to increase their strength</a:t>
            </a:r>
            <a:r>
              <a:rPr lang="en-US" sz="2000" dirty="0" smtClean="0"/>
              <a:t>.</a:t>
            </a:r>
          </a:p>
          <a:p>
            <a:endParaRPr lang="en-US" sz="2000" dirty="0"/>
          </a:p>
          <a:p>
            <a:r>
              <a:rPr lang="en-US" sz="2000" dirty="0"/>
              <a:t>The main benefit of this training is that it provides increases in strength for static contractions. This is of particular importance in sports that require great strength with little movement, such as: some martial arts, gymnastics or dance.</a:t>
            </a:r>
          </a:p>
        </p:txBody>
      </p:sp>
    </p:spTree>
    <p:extLst>
      <p:ext uri="{BB962C8B-B14F-4D97-AF65-F5344CB8AC3E}">
        <p14:creationId xmlns:p14="http://schemas.microsoft.com/office/powerpoint/2010/main" val="1100091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3779" y="283779"/>
            <a:ext cx="10720552" cy="4893647"/>
          </a:xfrm>
          <a:prstGeom prst="rect">
            <a:avLst/>
          </a:prstGeom>
          <a:noFill/>
        </p:spPr>
        <p:txBody>
          <a:bodyPr wrap="square" rtlCol="0">
            <a:spAutoFit/>
          </a:bodyPr>
          <a:lstStyle/>
          <a:p>
            <a:r>
              <a:rPr lang="en-US" sz="2400" dirty="0"/>
              <a:t>However, isometric training also produces specific muscle strength increases in that the increase in muscle strength is greatest at the joint angle that the static contraction is performed at. That is, if you hold an isometric contraction at 110 degrees around your elbow, your strength gains are greatest for this angle. This may seem trivial, but for an athlete who is weak at a particular angle isometric training at this angle will help to illuminate the imbalance</a:t>
            </a:r>
            <a:r>
              <a:rPr lang="en-US" sz="2400" dirty="0" smtClean="0"/>
              <a:t>.</a:t>
            </a:r>
          </a:p>
          <a:p>
            <a:endParaRPr lang="en-US" sz="2400" dirty="0"/>
          </a:p>
          <a:p>
            <a:r>
              <a:rPr lang="en-US" sz="2400" dirty="0"/>
              <a:t>Isometric exercises include: pushing against a wall, holding a push-up position, holding dumbbells out at 90 degrees from the shoulder etc. Isometric training is easy to perform and requires little to no equipment to be performed. Yoga often uses this training method to increase muscular strength</a:t>
            </a:r>
            <a:r>
              <a:rPr lang="en-US" dirty="0"/>
              <a:t>.</a:t>
            </a:r>
          </a:p>
        </p:txBody>
      </p:sp>
    </p:spTree>
    <p:extLst>
      <p:ext uri="{BB962C8B-B14F-4D97-AF65-F5344CB8AC3E}">
        <p14:creationId xmlns:p14="http://schemas.microsoft.com/office/powerpoint/2010/main" val="1924394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3779" y="252248"/>
            <a:ext cx="10720552" cy="5755422"/>
          </a:xfrm>
          <a:prstGeom prst="rect">
            <a:avLst/>
          </a:prstGeom>
          <a:noFill/>
        </p:spPr>
        <p:txBody>
          <a:bodyPr wrap="square" rtlCol="0">
            <a:spAutoFit/>
          </a:bodyPr>
          <a:lstStyle/>
          <a:p>
            <a:r>
              <a:rPr lang="en-US" sz="3200" b="1" dirty="0"/>
              <a:t>Strength </a:t>
            </a:r>
            <a:r>
              <a:rPr lang="en-US" sz="3200" b="1" dirty="0" smtClean="0"/>
              <a:t>Training</a:t>
            </a:r>
          </a:p>
          <a:p>
            <a:endParaRPr lang="en-US" sz="2400" b="1" dirty="0"/>
          </a:p>
          <a:p>
            <a:r>
              <a:rPr lang="en-US" sz="2400" dirty="0"/>
              <a:t>Strength training is any training done in order to improve an athlete’s muscular strength. There are various training methods used by coaches and trainers in order to improve strength, you need to only know three (3): </a:t>
            </a:r>
            <a:r>
              <a:rPr lang="en-US" sz="2400" dirty="0">
                <a:hlinkClick r:id="rId2"/>
              </a:rPr>
              <a:t>resistance training</a:t>
            </a:r>
            <a:r>
              <a:rPr lang="en-US" sz="2400" dirty="0"/>
              <a:t>, </a:t>
            </a:r>
            <a:r>
              <a:rPr lang="en-US" sz="2400" dirty="0">
                <a:hlinkClick r:id="rId3"/>
              </a:rPr>
              <a:t>weight training</a:t>
            </a:r>
            <a:r>
              <a:rPr lang="en-US" sz="2400" dirty="0"/>
              <a:t>, and </a:t>
            </a:r>
            <a:r>
              <a:rPr lang="en-US" sz="2400" dirty="0">
                <a:hlinkClick r:id="rId4"/>
              </a:rPr>
              <a:t>isometric training</a:t>
            </a:r>
            <a:r>
              <a:rPr lang="en-US" sz="2400" dirty="0" smtClean="0"/>
              <a:t>.</a:t>
            </a:r>
          </a:p>
          <a:p>
            <a:endParaRPr lang="en-US" sz="2400" dirty="0"/>
          </a:p>
          <a:p>
            <a:r>
              <a:rPr lang="en-US" sz="2400" dirty="0"/>
              <a:t>Much of this content has already been covered in </a:t>
            </a:r>
            <a:r>
              <a:rPr lang="en-US" sz="2400" dirty="0">
                <a:hlinkClick r:id="rId5"/>
              </a:rPr>
              <a:t>Factors Affecting Performance</a:t>
            </a:r>
            <a:r>
              <a:rPr lang="en-US" sz="2400" dirty="0"/>
              <a:t>, when you looked at </a:t>
            </a:r>
            <a:r>
              <a:rPr lang="en-US" sz="2400" dirty="0">
                <a:hlinkClick r:id="rId6"/>
              </a:rPr>
              <a:t>how does training affect performance?</a:t>
            </a:r>
            <a:r>
              <a:rPr lang="en-US" sz="2400" dirty="0"/>
              <a:t> and specifically looked at </a:t>
            </a:r>
            <a:r>
              <a:rPr lang="en-US" sz="2400" dirty="0">
                <a:hlinkClick r:id="rId7"/>
              </a:rPr>
              <a:t>types of training and training methods</a:t>
            </a:r>
            <a:r>
              <a:rPr lang="en-US" sz="2400" dirty="0"/>
              <a:t> – </a:t>
            </a:r>
            <a:r>
              <a:rPr lang="en-US" sz="2400" dirty="0">
                <a:hlinkClick r:id="rId8"/>
              </a:rPr>
              <a:t>strength training</a:t>
            </a:r>
            <a:r>
              <a:rPr lang="en-US" sz="2400" dirty="0"/>
              <a:t>. </a:t>
            </a:r>
            <a:endParaRPr lang="en-US" sz="2400" dirty="0" smtClean="0"/>
          </a:p>
          <a:p>
            <a:endParaRPr lang="en-US" sz="2400" dirty="0"/>
          </a:p>
          <a:p>
            <a:r>
              <a:rPr lang="en-US" sz="2400" dirty="0" smtClean="0"/>
              <a:t>However</a:t>
            </a:r>
            <a:r>
              <a:rPr lang="en-US" sz="2400" dirty="0"/>
              <a:t>, in Improving Performance, you are required to know this type of training and training methods in much more detail (note how in FAP strength training was a dash doing and here it is a dot point</a:t>
            </a:r>
            <a:r>
              <a:rPr lang="en-US" sz="2400" dirty="0" smtClean="0"/>
              <a:t>).</a:t>
            </a:r>
          </a:p>
        </p:txBody>
      </p:sp>
    </p:spTree>
    <p:extLst>
      <p:ext uri="{BB962C8B-B14F-4D97-AF65-F5344CB8AC3E}">
        <p14:creationId xmlns:p14="http://schemas.microsoft.com/office/powerpoint/2010/main" val="128475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0783614" cy="5755422"/>
          </a:xfrm>
          <a:prstGeom prst="rect">
            <a:avLst/>
          </a:prstGeom>
          <a:noFill/>
        </p:spPr>
        <p:txBody>
          <a:bodyPr wrap="square" rtlCol="0">
            <a:spAutoFit/>
          </a:bodyPr>
          <a:lstStyle/>
          <a:p>
            <a:r>
              <a:rPr lang="en-US" sz="2400" b="1" dirty="0"/>
              <a:t>Design a strength training </a:t>
            </a:r>
            <a:r>
              <a:rPr lang="en-US" sz="2400" b="1" dirty="0" smtClean="0"/>
              <a:t>program</a:t>
            </a:r>
            <a:endParaRPr lang="en-US" sz="2400" b="1" dirty="0"/>
          </a:p>
          <a:p>
            <a:r>
              <a:rPr lang="en-US" sz="2000" dirty="0"/>
              <a:t>Strength training programs are often designed using a table. The table has space for the: exercise, intensity or weight, repetitions (often repetition maximum or RM), sets, and rest periods. In the design of strength programs the principles of training should be used in order to ensure: the training methods best suit the sport, sports specific requirements and muscle groups are covered, muscular strength improves and results in improved performance</a:t>
            </a:r>
            <a:r>
              <a:rPr lang="en-US" sz="2000" dirty="0" smtClean="0"/>
              <a:t>.</a:t>
            </a:r>
          </a:p>
          <a:p>
            <a:endParaRPr lang="en-US" sz="2000" dirty="0" smtClean="0"/>
          </a:p>
          <a:p>
            <a:r>
              <a:rPr lang="en-US" sz="2400" b="1" dirty="0"/>
              <a:t>How strength training adaptations can be measured</a:t>
            </a:r>
          </a:p>
          <a:p>
            <a:r>
              <a:rPr lang="en-US" sz="2000" dirty="0"/>
              <a:t>Strength training adaptations can be measured in a couple of ways. The best measure is a 1RM test. This is a test where the athlete lifts a weight once ONLY and cannot lift it a second time. This measure can be adapted for the various major and minor muscle groups and should increase with strength training</a:t>
            </a:r>
            <a:r>
              <a:rPr lang="en-US" sz="2000" dirty="0" smtClean="0"/>
              <a:t>.</a:t>
            </a:r>
          </a:p>
          <a:p>
            <a:endParaRPr lang="en-US" sz="2000" dirty="0"/>
          </a:p>
          <a:p>
            <a:r>
              <a:rPr lang="en-US" sz="2000" dirty="0"/>
              <a:t>Another test includes skin-fold testing and circumference measurements. These measurements are more specifically for measuring hypertrophy, but hypertrophy generally results in increases in muscular strength, making these measurements a valid measure of strength, but not as good as a 1RM test</a:t>
            </a:r>
            <a:r>
              <a:rPr lang="en-US" sz="2000" dirty="0" smtClean="0"/>
              <a:t>.</a:t>
            </a:r>
            <a:endParaRPr lang="en-US" sz="2000" dirty="0"/>
          </a:p>
        </p:txBody>
      </p:sp>
    </p:spTree>
    <p:extLst>
      <p:ext uri="{BB962C8B-B14F-4D97-AF65-F5344CB8AC3E}">
        <p14:creationId xmlns:p14="http://schemas.microsoft.com/office/powerpoint/2010/main" val="147759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0752083" cy="5693866"/>
          </a:xfrm>
          <a:prstGeom prst="rect">
            <a:avLst/>
          </a:prstGeom>
          <a:noFill/>
        </p:spPr>
        <p:txBody>
          <a:bodyPr wrap="square" rtlCol="0">
            <a:spAutoFit/>
          </a:bodyPr>
          <a:lstStyle/>
          <a:p>
            <a:r>
              <a:rPr lang="en-US" sz="2800" b="1" dirty="0"/>
              <a:t>Safety in Strength Training</a:t>
            </a:r>
          </a:p>
          <a:p>
            <a:r>
              <a:rPr lang="en-US" sz="2400" dirty="0"/>
              <a:t>Strength training is generally a very safe form of training with injuries being very rare when proper precautions are taken. Training can become harmful if the muscles are not given 48 </a:t>
            </a:r>
            <a:r>
              <a:rPr lang="en-US" sz="2400" dirty="0" err="1"/>
              <a:t>hrs</a:t>
            </a:r>
            <a:r>
              <a:rPr lang="en-US" sz="2400" dirty="0"/>
              <a:t> of rest between work-outs. This can easily result in </a:t>
            </a:r>
            <a:r>
              <a:rPr lang="en-US" sz="2400" dirty="0">
                <a:hlinkClick r:id="rId2"/>
              </a:rPr>
              <a:t>overuse injuries</a:t>
            </a:r>
            <a:r>
              <a:rPr lang="en-US" sz="2400" dirty="0"/>
              <a:t>. </a:t>
            </a:r>
            <a:endParaRPr lang="en-US" sz="2400" dirty="0" smtClean="0"/>
          </a:p>
          <a:p>
            <a:endParaRPr lang="en-US" sz="2400" dirty="0"/>
          </a:p>
          <a:p>
            <a:r>
              <a:rPr lang="en-US" sz="2400" dirty="0" smtClean="0"/>
              <a:t>Other </a:t>
            </a:r>
            <a:r>
              <a:rPr lang="en-US" sz="2400" dirty="0"/>
              <a:t>important aspects include:</a:t>
            </a:r>
          </a:p>
          <a:p>
            <a:pPr marL="285750" lvl="0" indent="-285750">
              <a:buFont typeface="Arial" charset="0"/>
              <a:buChar char="•"/>
            </a:pPr>
            <a:r>
              <a:rPr lang="en-US" sz="2400" dirty="0"/>
              <a:t>A</a:t>
            </a:r>
            <a:r>
              <a:rPr lang="en-US" sz="2400" dirty="0" smtClean="0"/>
              <a:t>lways </a:t>
            </a:r>
            <a:r>
              <a:rPr lang="en-US" sz="2400" dirty="0"/>
              <a:t>having a person to train with and to spot you when lifting weights</a:t>
            </a:r>
          </a:p>
          <a:p>
            <a:pPr marL="285750" lvl="0" indent="-285750">
              <a:buFont typeface="Arial" charset="0"/>
              <a:buChar char="•"/>
            </a:pPr>
            <a:r>
              <a:rPr lang="en-US" sz="2400" dirty="0"/>
              <a:t>P</a:t>
            </a:r>
            <a:r>
              <a:rPr lang="en-US" sz="2400" dirty="0" smtClean="0"/>
              <a:t>erform </a:t>
            </a:r>
            <a:r>
              <a:rPr lang="en-US" sz="2400" dirty="0"/>
              <a:t>each movement/activity with the correct technique (poor technique can result in injuries, particularly soft tissue injuries)</a:t>
            </a:r>
          </a:p>
          <a:p>
            <a:pPr marL="285750" lvl="0" indent="-285750">
              <a:buFont typeface="Arial" charset="0"/>
              <a:buChar char="•"/>
            </a:pPr>
            <a:r>
              <a:rPr lang="en-US" sz="2400" dirty="0"/>
              <a:t>T</a:t>
            </a:r>
            <a:r>
              <a:rPr lang="en-US" sz="2400" dirty="0" smtClean="0"/>
              <a:t>raining </a:t>
            </a:r>
            <a:r>
              <a:rPr lang="en-US" sz="2400" dirty="0"/>
              <a:t>sessions should be designed and monitored by professionals (person trainer, coach, Exercise sport scientist </a:t>
            </a:r>
            <a:r>
              <a:rPr lang="en-US" sz="2400" dirty="0" err="1"/>
              <a:t>etc</a:t>
            </a:r>
            <a:r>
              <a:rPr lang="en-US" sz="2400" dirty="0"/>
              <a:t>)</a:t>
            </a:r>
          </a:p>
          <a:p>
            <a:pPr marL="285750" indent="-285750">
              <a:buFont typeface="Arial" charset="0"/>
              <a:buChar char="•"/>
            </a:pPr>
            <a:r>
              <a:rPr lang="en-US" sz="2400" dirty="0"/>
              <a:t>C</a:t>
            </a:r>
            <a:r>
              <a:rPr lang="en-US" sz="2400" dirty="0" smtClean="0"/>
              <a:t>onducting </a:t>
            </a:r>
            <a:r>
              <a:rPr lang="en-US" sz="2400" dirty="0"/>
              <a:t>the session in a professional manner (i.e. no competitions of who can lift the most </a:t>
            </a:r>
            <a:r>
              <a:rPr lang="en-US" sz="2400" dirty="0" err="1"/>
              <a:t>etc</a:t>
            </a:r>
            <a:r>
              <a:rPr lang="en-US" sz="2400" dirty="0"/>
              <a:t>)</a:t>
            </a:r>
          </a:p>
        </p:txBody>
      </p:sp>
    </p:spTree>
    <p:extLst>
      <p:ext uri="{BB962C8B-B14F-4D97-AF65-F5344CB8AC3E}">
        <p14:creationId xmlns:p14="http://schemas.microsoft.com/office/powerpoint/2010/main" val="867615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5310" y="315310"/>
            <a:ext cx="10657490" cy="4708981"/>
          </a:xfrm>
          <a:prstGeom prst="rect">
            <a:avLst/>
          </a:prstGeom>
          <a:noFill/>
        </p:spPr>
        <p:txBody>
          <a:bodyPr wrap="square" rtlCol="0">
            <a:spAutoFit/>
          </a:bodyPr>
          <a:lstStyle/>
          <a:p>
            <a:r>
              <a:rPr lang="en-US" sz="2000" b="1" dirty="0"/>
              <a:t>Resistance Training</a:t>
            </a:r>
          </a:p>
          <a:p>
            <a:r>
              <a:rPr lang="en-US" sz="2000" dirty="0"/>
              <a:t>Resistance training is a form of strength training where any form of resistance is created during the exercise. The resistance increases the intensity of the exercise and requires the athlete to exert more </a:t>
            </a:r>
            <a:r>
              <a:rPr lang="en-US" sz="2000" b="1" dirty="0"/>
              <a:t>strength</a:t>
            </a:r>
            <a:r>
              <a:rPr lang="en-US" sz="2000" dirty="0"/>
              <a:t> often at </a:t>
            </a:r>
            <a:r>
              <a:rPr lang="en-US" sz="2000" b="1" dirty="0"/>
              <a:t>speed</a:t>
            </a:r>
            <a:r>
              <a:rPr lang="en-US" sz="2000" dirty="0"/>
              <a:t> to develop </a:t>
            </a:r>
            <a:r>
              <a:rPr lang="en-US" sz="2000" b="1" dirty="0"/>
              <a:t>power</a:t>
            </a:r>
            <a:r>
              <a:rPr lang="en-US" sz="2000" dirty="0"/>
              <a:t>, which is a combination of strength and speed</a:t>
            </a:r>
            <a:r>
              <a:rPr lang="en-US" sz="2000" dirty="0" smtClean="0"/>
              <a:t>.</a:t>
            </a:r>
          </a:p>
          <a:p>
            <a:endParaRPr lang="en-US" sz="2000" dirty="0"/>
          </a:p>
          <a:p>
            <a:r>
              <a:rPr lang="en-US" sz="2000" b="1" dirty="0"/>
              <a:t>Elastic resistance training</a:t>
            </a:r>
          </a:p>
          <a:p>
            <a:r>
              <a:rPr lang="en-US" sz="2000" dirty="0"/>
              <a:t>Elastic resistance training requires an elastic, often a large band or spring, to create the resistance during the exercise. Resistance band exercises are often used in rehabilitation or with people beginning a strength training program. Resistance band training is particularly useful because of its versatility, low cost, and ease of transport. </a:t>
            </a:r>
            <a:endParaRPr lang="en-US" sz="2000" dirty="0" smtClean="0"/>
          </a:p>
          <a:p>
            <a:endParaRPr lang="en-US" sz="2000" dirty="0"/>
          </a:p>
          <a:p>
            <a:r>
              <a:rPr lang="en-US" sz="2000" dirty="0" smtClean="0"/>
              <a:t>There </a:t>
            </a:r>
            <a:r>
              <a:rPr lang="en-US" sz="2000" dirty="0"/>
              <a:t>are however, some limitations to elastic resistance training:</a:t>
            </a:r>
          </a:p>
          <a:p>
            <a:pPr marL="285750" lvl="0" indent="-285750">
              <a:buFont typeface="Arial" charset="0"/>
              <a:buChar char="•"/>
            </a:pPr>
            <a:r>
              <a:rPr lang="en-US" sz="2000" dirty="0"/>
              <a:t>T</a:t>
            </a:r>
            <a:r>
              <a:rPr lang="en-US" sz="2000" dirty="0" smtClean="0"/>
              <a:t>he </a:t>
            </a:r>
            <a:r>
              <a:rPr lang="en-US" sz="2000" dirty="0"/>
              <a:t>resistance is smaller than can be produced through other methods,</a:t>
            </a:r>
          </a:p>
          <a:p>
            <a:pPr marL="285750" lvl="0" indent="-285750">
              <a:buFont typeface="Arial" charset="0"/>
              <a:buChar char="•"/>
            </a:pPr>
            <a:r>
              <a:rPr lang="en-US" sz="2000" dirty="0"/>
              <a:t>T</a:t>
            </a:r>
            <a:r>
              <a:rPr lang="en-US" sz="2000" dirty="0" smtClean="0"/>
              <a:t>he </a:t>
            </a:r>
            <a:r>
              <a:rPr lang="en-US" sz="2000" dirty="0"/>
              <a:t>resistance increases as the band or spring is stretched (NOT uniform resistance)</a:t>
            </a:r>
          </a:p>
        </p:txBody>
      </p:sp>
    </p:spTree>
    <p:extLst>
      <p:ext uri="{BB962C8B-B14F-4D97-AF65-F5344CB8AC3E}">
        <p14:creationId xmlns:p14="http://schemas.microsoft.com/office/powerpoint/2010/main" val="1261687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0689021" cy="6001643"/>
          </a:xfrm>
          <a:prstGeom prst="rect">
            <a:avLst/>
          </a:prstGeom>
          <a:noFill/>
        </p:spPr>
        <p:txBody>
          <a:bodyPr wrap="square" rtlCol="0">
            <a:spAutoFit/>
          </a:bodyPr>
          <a:lstStyle/>
          <a:p>
            <a:r>
              <a:rPr lang="en-US" sz="2400" b="1" dirty="0"/>
              <a:t>Hydraulic </a:t>
            </a:r>
            <a:r>
              <a:rPr lang="en-US" sz="2400" b="1" dirty="0" smtClean="0"/>
              <a:t>Resistance </a:t>
            </a:r>
            <a:r>
              <a:rPr lang="en-US" sz="2400" b="1" dirty="0"/>
              <a:t>T</a:t>
            </a:r>
            <a:r>
              <a:rPr lang="en-US" sz="2400" b="1" dirty="0" smtClean="0"/>
              <a:t>raining</a:t>
            </a:r>
            <a:endParaRPr lang="en-US" sz="2400" b="1" dirty="0"/>
          </a:p>
          <a:p>
            <a:endParaRPr lang="en-US" sz="2400" dirty="0"/>
          </a:p>
          <a:p>
            <a:r>
              <a:rPr lang="en-US" sz="2400" dirty="0"/>
              <a:t>Hydraulic resistance is produced by the compression of an air or liquid. Hydraulic resistance machines are generally very expensive, but have particular properties that make them advantageous for some athletes. Hydraulic machines increase their resistance as the exercise movement speed increases. i.e. the faster you move the greater the resistance created. This is a specific quality that specifically helps to produce power, making this training method useful for sports such as: power lifting, rugby, basketball etc</a:t>
            </a:r>
            <a:r>
              <a:rPr lang="en-US" sz="2400" dirty="0" smtClean="0"/>
              <a:t>.</a:t>
            </a:r>
          </a:p>
          <a:p>
            <a:endParaRPr lang="en-US" sz="2400" dirty="0"/>
          </a:p>
          <a:p>
            <a:r>
              <a:rPr lang="en-US" sz="2400" b="1" dirty="0"/>
              <a:t>Others</a:t>
            </a:r>
          </a:p>
          <a:p>
            <a:r>
              <a:rPr lang="en-US" sz="2400" dirty="0"/>
              <a:t>There are other methods, where resistance is created through friction. They are particularly used to improve an athlete’s speed and power. They include exercises such as: parachute running, tire flipping, weight sleds etc.</a:t>
            </a:r>
          </a:p>
        </p:txBody>
      </p:sp>
    </p:spTree>
    <p:extLst>
      <p:ext uri="{BB962C8B-B14F-4D97-AF65-F5344CB8AC3E}">
        <p14:creationId xmlns:p14="http://schemas.microsoft.com/office/powerpoint/2010/main" val="79569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83779"/>
            <a:ext cx="10720552" cy="6001643"/>
          </a:xfrm>
          <a:prstGeom prst="rect">
            <a:avLst/>
          </a:prstGeom>
          <a:noFill/>
        </p:spPr>
        <p:txBody>
          <a:bodyPr wrap="square" rtlCol="0">
            <a:spAutoFit/>
          </a:bodyPr>
          <a:lstStyle/>
          <a:p>
            <a:r>
              <a:rPr lang="en-US" sz="2400" b="1" dirty="0"/>
              <a:t>Weight Training</a:t>
            </a:r>
          </a:p>
          <a:p>
            <a:r>
              <a:rPr lang="en-US" sz="2400" dirty="0"/>
              <a:t>Weight training is the most popular strength training method. This form of strength training includes machine weights, weight plates, dumbbells, and barbells. Weight training is a very versatile form of strength training. The number of repetitions, the length of the rest between sets and the exercise done can all create very specific benefits for sports performance</a:t>
            </a:r>
            <a:r>
              <a:rPr lang="en-US" sz="2400" dirty="0" smtClean="0"/>
              <a:t>.</a:t>
            </a:r>
          </a:p>
          <a:p>
            <a:endParaRPr lang="en-US" sz="2400" dirty="0"/>
          </a:p>
          <a:p>
            <a:r>
              <a:rPr lang="en-US" sz="2400" b="1" dirty="0"/>
              <a:t>Weight training for muscular endurance</a:t>
            </a:r>
          </a:p>
          <a:p>
            <a:r>
              <a:rPr lang="en-US" sz="2400" dirty="0"/>
              <a:t>Muscular endurance is your muscle’s ability to repeat the same movement repeatedly. We often test this with a push-up test, where you complete as many push-ups as possible in 1 min. Weight training for muscular endurance has a high number of repetitions and small rest periods. With muscular endurance the more sets completed the better. </a:t>
            </a:r>
            <a:r>
              <a:rPr lang="en-US" sz="2400" dirty="0" smtClean="0"/>
              <a:t>Research </a:t>
            </a:r>
            <a:r>
              <a:rPr lang="en-US" sz="2400" dirty="0"/>
              <a:t>recommends 4-5 sets of 20-30 RM with 30sec-1min rest periods. In a sense this is essentially high intensity interval training that focuses on specific muscles or muscle groups.</a:t>
            </a:r>
          </a:p>
        </p:txBody>
      </p:sp>
    </p:spTree>
    <p:extLst>
      <p:ext uri="{BB962C8B-B14F-4D97-AF65-F5344CB8AC3E}">
        <p14:creationId xmlns:p14="http://schemas.microsoft.com/office/powerpoint/2010/main" val="98104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717" y="283779"/>
            <a:ext cx="10783614" cy="5262979"/>
          </a:xfrm>
          <a:prstGeom prst="rect">
            <a:avLst/>
          </a:prstGeom>
          <a:noFill/>
        </p:spPr>
        <p:txBody>
          <a:bodyPr wrap="square" rtlCol="0">
            <a:spAutoFit/>
          </a:bodyPr>
          <a:lstStyle/>
          <a:p>
            <a:r>
              <a:rPr lang="en-US" sz="2400" b="1" dirty="0"/>
              <a:t>Weight training for hypertrophy</a:t>
            </a:r>
          </a:p>
          <a:p>
            <a:r>
              <a:rPr lang="en-US" sz="2400" dirty="0"/>
              <a:t>Hypertrophy is when there is an increase in muscle cross-sectional area. This increase often results in strength gains, but also increases the muscle mass of the athlete. This is beneficial in sports such as AFL, Rugby codes and Gridiron. Research states that the best methods to use in order to increase muscle size are: 2-4 sets of 12-15 RM with 2-3 min rests between sets</a:t>
            </a:r>
            <a:r>
              <a:rPr lang="en-US" sz="2400" dirty="0" smtClean="0"/>
              <a:t>.</a:t>
            </a:r>
          </a:p>
          <a:p>
            <a:endParaRPr lang="en-US" sz="2400" b="1" dirty="0"/>
          </a:p>
          <a:p>
            <a:r>
              <a:rPr lang="en-US" sz="2400" b="1" dirty="0"/>
              <a:t>Weight training for strength</a:t>
            </a:r>
          </a:p>
          <a:p>
            <a:r>
              <a:rPr lang="en-US" sz="2400" dirty="0"/>
              <a:t>Strength gains are best achieved through lower repetitions than hypertrophy and greater rest periods. Again 2-4 sets are best, but this time at 8-10 RM with a 3-4 min rest between sets. Increases in muscular strength is beneficial in most sports, but particularly in weight lifting, gymnastics and our Rugby codes.</a:t>
            </a:r>
          </a:p>
        </p:txBody>
      </p:sp>
    </p:spTree>
    <p:extLst>
      <p:ext uri="{BB962C8B-B14F-4D97-AF65-F5344CB8AC3E}">
        <p14:creationId xmlns:p14="http://schemas.microsoft.com/office/powerpoint/2010/main" val="1637496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248" y="252248"/>
            <a:ext cx="10783614" cy="5693866"/>
          </a:xfrm>
          <a:prstGeom prst="rect">
            <a:avLst/>
          </a:prstGeom>
          <a:noFill/>
        </p:spPr>
        <p:txBody>
          <a:bodyPr wrap="square" rtlCol="0">
            <a:spAutoFit/>
          </a:bodyPr>
          <a:lstStyle/>
          <a:p>
            <a:r>
              <a:rPr lang="en-US" sz="2800" b="1" dirty="0"/>
              <a:t>Weight training for power</a:t>
            </a:r>
          </a:p>
          <a:p>
            <a:r>
              <a:rPr lang="en-US" sz="2800" dirty="0"/>
              <a:t>Power is the combination of strength and speed. The ability to exert a large force at speed is very beneficial for most sports, but is fundamental for sports such as shot put, high jump, football, and many more. Training for increased power, requires the athlete to lift weights at a rapid speed, but for short periods of time. Here research suggests completing 1-3 sets of 2-6 RM with a 4 min rest is the best training method</a:t>
            </a:r>
            <a:r>
              <a:rPr lang="en-US" sz="2800" dirty="0" smtClean="0"/>
              <a:t>.</a:t>
            </a:r>
          </a:p>
          <a:p>
            <a:endParaRPr lang="en-US" sz="2800" dirty="0"/>
          </a:p>
          <a:p>
            <a:r>
              <a:rPr lang="en-US" sz="2800" b="1" dirty="0"/>
              <a:t>Weight training equipment</a:t>
            </a:r>
          </a:p>
          <a:p>
            <a:r>
              <a:rPr lang="en-US" sz="2800" dirty="0"/>
              <a:t>There is plenty of different equipment that can be used for weight training. </a:t>
            </a:r>
            <a:r>
              <a:rPr lang="en-US" sz="2800" dirty="0" smtClean="0"/>
              <a:t>Weight plates, weight machine, barbell, dumbbell.</a:t>
            </a:r>
            <a:endParaRPr lang="en-US" sz="2800" dirty="0"/>
          </a:p>
        </p:txBody>
      </p:sp>
    </p:spTree>
    <p:extLst>
      <p:ext uri="{BB962C8B-B14F-4D97-AF65-F5344CB8AC3E}">
        <p14:creationId xmlns:p14="http://schemas.microsoft.com/office/powerpoint/2010/main" val="769867075"/>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22</TotalTime>
  <Words>1169</Words>
  <Application>Microsoft Macintosh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Century Schoolbook</vt:lpstr>
      <vt:lpstr>Wingdings 2</vt:lpstr>
      <vt:lpstr>Arial</vt:lpstr>
      <vt:lpstr>View</vt:lpstr>
      <vt:lpstr>Strength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athletes train for improved performance?</dc:title>
  <dc:creator>Microsoft Office User</dc:creator>
  <cp:lastModifiedBy>Microsoft Office User</cp:lastModifiedBy>
  <cp:revision>3</cp:revision>
  <dcterms:created xsi:type="dcterms:W3CDTF">2016-07-12T05:09:15Z</dcterms:created>
  <dcterms:modified xsi:type="dcterms:W3CDTF">2016-07-12T05:31:48Z</dcterms:modified>
</cp:coreProperties>
</file>