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7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81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143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084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2743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750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525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752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68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18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334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0839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9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017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608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0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042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575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4790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7382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446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0721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869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3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605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506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7472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764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449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451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863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130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298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1172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42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7201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7331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6874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88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24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30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93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2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74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2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73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4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6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8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98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677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670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630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30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95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446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614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266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77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25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401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022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69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52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74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80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026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18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525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132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96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85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37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99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02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55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77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223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917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46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99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48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13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92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32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075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588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34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323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148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30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0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772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30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07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198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69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688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23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215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568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75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512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41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5113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10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5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42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9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12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7643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2721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11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16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967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119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113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82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4B02-7F34-42E9-AED1-2DC4DB4AB040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AA3D-D011-4D72-9A61-8FC1F1B2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8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6872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9D43-6F83-4E31-BEDB-4F1D70C6453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4F09-7324-4D53-9C74-7C141685C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1528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232E-A48B-4B31-8012-93308BC6450E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05B0-1E7E-4324-9728-EE14FCFED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88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17AE-37E1-4B01-8F42-5B76999D2FD3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E740-81DD-416E-A9CB-17E1F69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4148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37E4-A548-401F-8332-B6BE62215495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74CF-50F7-4B2F-AFD1-9E595607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2499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2CB6-E4BB-4C58-B2D6-98F87546EEA2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3D4C-4E28-4A21-A216-66E6976A9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93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B649-A62E-4F61-86A8-FE513AABE4EB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BDCC-6BFB-42BC-8B58-A2DB25995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388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6E43-5EAD-4CBA-8242-C590F320F1EA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785-BF3C-4566-9218-99B61AEAD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45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8243-52F0-4472-8E85-6692FD4DECC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F0E-59E8-46E4-83D7-857EDA839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8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C87E-7F10-4EC9-9A5C-6EF6506977B8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C898-7B6A-4E81-BF3D-B58DDC03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854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1E6C-86C6-42C1-87D9-C38DD9131826}" type="datetimeFigureOut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4DA9-7601-4F30-A7D8-E7E939303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38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6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1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00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7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3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1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61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3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E3AE8-DDB3-4921-BBCE-A39259B98010}" type="datetimeFigureOut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469A0-CE94-4A29-8AB4-C987FC1E1F6A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7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41"/>
            <a:ext cx="10363200" cy="1470025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SUPPLEMENTATION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91" y="2417622"/>
            <a:ext cx="11647054" cy="3955469"/>
          </a:xfrm>
        </p:spPr>
        <p:txBody>
          <a:bodyPr numCol="2"/>
          <a:lstStyle/>
          <a:p>
            <a:r>
              <a:rPr lang="en-AU" b="1" dirty="0" smtClean="0">
                <a:solidFill>
                  <a:schemeClr val="bg1"/>
                </a:solidFill>
              </a:rPr>
              <a:t>STUDENTS LEARN ABOUT: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Vitamins/minerals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Protein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Caffeine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err="1" smtClean="0">
                <a:solidFill>
                  <a:schemeClr val="bg1"/>
                </a:solidFill>
              </a:rPr>
              <a:t>Creatine</a:t>
            </a:r>
            <a:r>
              <a:rPr lang="en-AU" dirty="0" smtClean="0">
                <a:solidFill>
                  <a:schemeClr val="bg1"/>
                </a:solidFill>
              </a:rPr>
              <a:t> products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STUDENTS LEARN 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Critically analyse the evidence for and against supplementation for improved performance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171" y="8830"/>
            <a:ext cx="25478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Caffeine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5411" name="TextBox 3"/>
          <p:cNvSpPr txBox="1">
            <a:spLocks noChangeArrowheads="1"/>
          </p:cNvSpPr>
          <p:nvPr/>
        </p:nvSpPr>
        <p:spPr bwMode="auto">
          <a:xfrm>
            <a:off x="1911350" y="917576"/>
            <a:ext cx="8534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A</a:t>
            </a:r>
            <a:r>
              <a:rPr lang="en-US" altLang="en-US" sz="2400">
                <a:solidFill>
                  <a:srgbClr val="8000FF"/>
                </a:solidFill>
              </a:rPr>
              <a:t> </a:t>
            </a:r>
            <a:r>
              <a:rPr lang="en-US" altLang="en-US" sz="2400" b="1">
                <a:solidFill>
                  <a:srgbClr val="8000FF"/>
                </a:solidFill>
              </a:rPr>
              <a:t>diuretic </a:t>
            </a:r>
            <a:r>
              <a:rPr lang="en-US" altLang="en-US" sz="2400">
                <a:solidFill>
                  <a:prstClr val="black"/>
                </a:solidFill>
              </a:rPr>
              <a:t>is a drug that increases </a:t>
            </a:r>
            <a:r>
              <a:rPr lang="nl-NL" altLang="en-US" sz="2400">
                <a:solidFill>
                  <a:prstClr val="black"/>
                </a:solidFill>
              </a:rPr>
              <a:t>the amount of fluid (water and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urine) passing from the body.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An </a:t>
            </a:r>
            <a:r>
              <a:rPr lang="en-US" altLang="en-US" sz="2400" b="1">
                <a:solidFill>
                  <a:srgbClr val="8000FF"/>
                </a:solidFill>
              </a:rPr>
              <a:t>ergogenic aid </a:t>
            </a:r>
            <a:r>
              <a:rPr lang="en-US" altLang="en-US" sz="2400">
                <a:solidFill>
                  <a:prstClr val="black"/>
                </a:solidFill>
              </a:rPr>
              <a:t>is a substance or practice that improves or is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believed to improve physical performance.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b="1">
              <a:solidFill>
                <a:prstClr val="black"/>
              </a:solidFill>
            </a:endParaRPr>
          </a:p>
        </p:txBody>
      </p:sp>
      <p:pic>
        <p:nvPicPr>
          <p:cNvPr id="1454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2468563"/>
            <a:ext cx="292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3146425"/>
            <a:ext cx="507206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3375" y="8830"/>
            <a:ext cx="26134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Creatine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787525" y="917576"/>
            <a:ext cx="8534400" cy="5262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400" dirty="0" err="1">
                <a:solidFill>
                  <a:prstClr val="black"/>
                </a:solidFill>
              </a:rPr>
              <a:t>Creatine</a:t>
            </a:r>
            <a:r>
              <a:rPr lang="en-AU" altLang="en-US" sz="2400" dirty="0">
                <a:solidFill>
                  <a:prstClr val="black"/>
                </a:solidFill>
              </a:rPr>
              <a:t> is a compound that occurs naturally in the body. It is found mainly in the muscle tissue in the form of </a:t>
            </a:r>
            <a:r>
              <a:rPr lang="en-AU" altLang="en-US" sz="2400" dirty="0" err="1">
                <a:solidFill>
                  <a:prstClr val="black"/>
                </a:solidFill>
              </a:rPr>
              <a:t>creatine</a:t>
            </a:r>
            <a:r>
              <a:rPr lang="en-AU" altLang="en-US" sz="2400" dirty="0">
                <a:solidFill>
                  <a:prstClr val="black"/>
                </a:solidFill>
              </a:rPr>
              <a:t> phosphate, which provides a ready source of ATP to the working muscle.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4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400" dirty="0">
                <a:solidFill>
                  <a:prstClr val="black"/>
                </a:solidFill>
              </a:rPr>
              <a:t>The body has a maximum, or ceiling, amount of </a:t>
            </a:r>
            <a:r>
              <a:rPr lang="en-AU" altLang="en-US" sz="2400" dirty="0" err="1">
                <a:solidFill>
                  <a:prstClr val="black"/>
                </a:solidFill>
              </a:rPr>
              <a:t>creatine</a:t>
            </a:r>
            <a:r>
              <a:rPr lang="en-AU" altLang="en-US" sz="2400" dirty="0">
                <a:solidFill>
                  <a:prstClr val="black"/>
                </a:solidFill>
              </a:rPr>
              <a:t> it can store and once this maximum is reached it will break down the excess </a:t>
            </a:r>
            <a:r>
              <a:rPr lang="en-AU" altLang="en-US" sz="2400" dirty="0" err="1">
                <a:solidFill>
                  <a:prstClr val="black"/>
                </a:solidFill>
              </a:rPr>
              <a:t>creatine</a:t>
            </a:r>
            <a:r>
              <a:rPr lang="en-AU" altLang="en-US" sz="2400" dirty="0">
                <a:solidFill>
                  <a:prstClr val="black"/>
                </a:solidFill>
              </a:rPr>
              <a:t> into creatinine and excrete it through the urine.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 dirty="0">
                <a:solidFill>
                  <a:prstClr val="black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400" dirty="0">
                <a:solidFill>
                  <a:prstClr val="black"/>
                </a:solidFill>
              </a:rPr>
              <a:t>By supplementing </a:t>
            </a:r>
            <a:r>
              <a:rPr lang="en-AU" altLang="en-US" sz="2400" dirty="0" err="1">
                <a:solidFill>
                  <a:prstClr val="black"/>
                </a:solidFill>
              </a:rPr>
              <a:t>creatine</a:t>
            </a:r>
            <a:r>
              <a:rPr lang="en-AU" altLang="en-US" sz="2400" dirty="0">
                <a:solidFill>
                  <a:prstClr val="black"/>
                </a:solidFill>
              </a:rPr>
              <a:t>, athletes are trying to enhance the efficiency of the ATP-PC system to provide energy during high-intensity activities.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587" y="501650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3375" y="8830"/>
            <a:ext cx="26134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Creatine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787525" y="917575"/>
            <a:ext cx="8534400" cy="3784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400">
                <a:solidFill>
                  <a:prstClr val="black"/>
                </a:solidFill>
              </a:rPr>
              <a:t>Studies have shown that while creatine is able to improve the recovery rate (faster resynthesis of ATP) it does not extend the length of time a performance can be maintained.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400">
                <a:solidFill>
                  <a:prstClr val="black"/>
                </a:solidFill>
              </a:rPr>
              <a:t>It is likely to only be of benefit to athletes who are undertaking explosive short-duration activities with short rest periods in between, rather than one off sprints or endurance events.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b="1">
              <a:solidFill>
                <a:prstClr val="black"/>
              </a:solidFill>
            </a:endParaRPr>
          </a:p>
        </p:txBody>
      </p:sp>
      <p:pic>
        <p:nvPicPr>
          <p:cNvPr id="147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3595688"/>
            <a:ext cx="28273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748089"/>
            <a:ext cx="259873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47473" y="8830"/>
            <a:ext cx="23652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Activity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8483" name="TextBox 3"/>
          <p:cNvSpPr txBox="1">
            <a:spLocks noChangeArrowheads="1"/>
          </p:cNvSpPr>
          <p:nvPr/>
        </p:nvSpPr>
        <p:spPr bwMode="auto">
          <a:xfrm>
            <a:off x="1787525" y="917576"/>
            <a:ext cx="8534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>
                <a:solidFill>
                  <a:prstClr val="black"/>
                </a:solidFill>
              </a:rPr>
              <a:t>In your workbooks, state point FOR and AGAINST supplementation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41601" y="2363789"/>
          <a:ext cx="6926263" cy="2365375"/>
        </p:xfrm>
        <a:graphic>
          <a:graphicData uri="http://schemas.openxmlformats.org/drawingml/2006/table">
            <a:tbl>
              <a:tblPr/>
              <a:tblGrid>
                <a:gridCol w="34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Case FOR supplementation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Case AGAINST supplementation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849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1" y="4741864"/>
            <a:ext cx="123031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7410" y="8830"/>
            <a:ext cx="39453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Supplements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7219" name="TextBox 3"/>
          <p:cNvSpPr txBox="1">
            <a:spLocks noChangeArrowheads="1"/>
          </p:cNvSpPr>
          <p:nvPr/>
        </p:nvSpPr>
        <p:spPr bwMode="auto">
          <a:xfrm>
            <a:off x="1911350" y="969964"/>
            <a:ext cx="8534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Supplement intake is routine for many competitors because it is believed to </a:t>
            </a:r>
            <a:r>
              <a:rPr lang="en-US" altLang="en-US" sz="2000" b="1">
                <a:solidFill>
                  <a:prstClr val="black"/>
                </a:solidFill>
              </a:rPr>
              <a:t>improve athletic performance</a:t>
            </a:r>
            <a:r>
              <a:rPr lang="en-US" altLang="en-US" sz="2000">
                <a:solidFill>
                  <a:prstClr val="black"/>
                </a:solidFill>
              </a:rPr>
              <a:t>. However, while perhaps supplying a psychological boost, supplements may be of </a:t>
            </a:r>
            <a:r>
              <a:rPr lang="en-US" altLang="en-US" sz="2000" b="1">
                <a:solidFill>
                  <a:prstClr val="black"/>
                </a:solidFill>
              </a:rPr>
              <a:t>little value if the diet is already well balanced</a:t>
            </a:r>
            <a:r>
              <a:rPr lang="en-US" altLang="en-US" sz="2000">
                <a:solidFill>
                  <a:prstClr val="black"/>
                </a:solidFill>
              </a:rPr>
              <a:t> in terms of nutritional requirements.</a:t>
            </a:r>
            <a:r>
              <a:rPr lang="en-AU" altLang="en-US" sz="2000">
                <a:solidFill>
                  <a:prstClr val="black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b="1">
              <a:solidFill>
                <a:srgbClr val="FF8000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b="1">
              <a:solidFill>
                <a:srgbClr val="FF8000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000" b="1">
                <a:solidFill>
                  <a:srgbClr val="FF8000"/>
                </a:solidFill>
              </a:rPr>
              <a:t>What are the common supplements used to enhance performance?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b="1">
              <a:solidFill>
                <a:srgbClr val="FF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3760498"/>
            <a:ext cx="4148426" cy="23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0917" y="8830"/>
            <a:ext cx="60583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Vitamins &amp; Minerals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16229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8243" name="TextBox 3"/>
          <p:cNvSpPr txBox="1">
            <a:spLocks noChangeArrowheads="1"/>
          </p:cNvSpPr>
          <p:nvPr/>
        </p:nvSpPr>
        <p:spPr bwMode="auto">
          <a:xfrm>
            <a:off x="1911350" y="969964"/>
            <a:ext cx="85344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Vitamins</a:t>
            </a:r>
            <a:r>
              <a:rPr lang="en-US" altLang="en-US" sz="2000" b="1" dirty="0">
                <a:solidFill>
                  <a:prstClr val="black"/>
                </a:solidFill>
              </a:rPr>
              <a:t> </a:t>
            </a:r>
            <a:r>
              <a:rPr lang="en-US" altLang="en-US" sz="2000" dirty="0">
                <a:solidFill>
                  <a:prstClr val="black"/>
                </a:solidFill>
              </a:rPr>
              <a:t>are inorganic compounds that are essential to maintaining bodily functions.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They </a:t>
            </a:r>
            <a:r>
              <a:rPr lang="en-US" altLang="en-US" sz="2000" b="1" dirty="0">
                <a:solidFill>
                  <a:prstClr val="black"/>
                </a:solidFill>
              </a:rPr>
              <a:t>do not contain energy</a:t>
            </a:r>
            <a:r>
              <a:rPr lang="en-US" altLang="en-US" sz="2000" dirty="0">
                <a:solidFill>
                  <a:prstClr val="black"/>
                </a:solidFill>
              </a:rPr>
              <a:t>, but they function as catalysts that help the body use energy nutrients. In this capacity they assist such functions as </a:t>
            </a:r>
            <a:r>
              <a:rPr lang="en-US" altLang="en-US" sz="2000" b="1" dirty="0">
                <a:solidFill>
                  <a:prstClr val="black"/>
                </a:solidFill>
              </a:rPr>
              <a:t>energy release, metabolic regulation and tissue building.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Minerals</a:t>
            </a:r>
            <a:r>
              <a:rPr lang="en-US" altLang="en-US" sz="2000" b="1" dirty="0">
                <a:solidFill>
                  <a:prstClr val="black"/>
                </a:solidFill>
              </a:rPr>
              <a:t> </a:t>
            </a:r>
            <a:r>
              <a:rPr lang="en-US" altLang="en-US" sz="2000" dirty="0">
                <a:solidFill>
                  <a:prstClr val="black"/>
                </a:solidFill>
              </a:rPr>
              <a:t>are inorganic substances found in the body that are necessary for it to function adequately.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Like vitamins, </a:t>
            </a:r>
            <a:r>
              <a:rPr lang="en-US" altLang="en-US" sz="2000" b="1" dirty="0">
                <a:solidFill>
                  <a:prstClr val="black"/>
                </a:solidFill>
              </a:rPr>
              <a:t>minerals </a:t>
            </a:r>
            <a:r>
              <a:rPr lang="en-US" altLang="en-US" sz="2000" dirty="0">
                <a:solidFill>
                  <a:prstClr val="black"/>
                </a:solidFill>
              </a:rPr>
              <a:t>belong to the group of micronutrients that are essential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for the body to function properly, but </a:t>
            </a:r>
            <a:r>
              <a:rPr lang="en-US" altLang="en-US" sz="2000" b="1" dirty="0">
                <a:solidFill>
                  <a:prstClr val="black"/>
                </a:solidFill>
              </a:rPr>
              <a:t>do not provide energy</a:t>
            </a:r>
            <a:r>
              <a:rPr lang="en-US" altLang="en-US" sz="2000" dirty="0">
                <a:solidFill>
                  <a:prstClr val="black"/>
                </a:solidFill>
              </a:rPr>
              <a:t>. </a:t>
            </a:r>
            <a:r>
              <a:rPr lang="en-US" altLang="en-US" sz="2000" b="1" dirty="0">
                <a:solidFill>
                  <a:prstClr val="black"/>
                </a:solidFill>
              </a:rPr>
              <a:t>Iron</a:t>
            </a:r>
            <a:r>
              <a:rPr lang="en-US" altLang="en-US" sz="2000" dirty="0">
                <a:solidFill>
                  <a:prstClr val="black"/>
                </a:solidFill>
              </a:rPr>
              <a:t> and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prstClr val="black"/>
                </a:solidFill>
              </a:rPr>
              <a:t>calcium</a:t>
            </a:r>
            <a:r>
              <a:rPr lang="en-US" altLang="en-US" sz="2000" dirty="0">
                <a:solidFill>
                  <a:prstClr val="black"/>
                </a:solidFill>
              </a:rPr>
              <a:t> are the two minerals that are most commonly </a:t>
            </a:r>
            <a:r>
              <a:rPr lang="en-US" altLang="en-US" sz="2000" b="1" dirty="0">
                <a:solidFill>
                  <a:prstClr val="black"/>
                </a:solidFill>
              </a:rPr>
              <a:t>deficient in athletes</a:t>
            </a:r>
            <a:r>
              <a:rPr lang="en-US" altLang="en-US" sz="2000" dirty="0">
                <a:solidFill>
                  <a:prstClr val="black"/>
                </a:solidFill>
              </a:rPr>
              <a:t>,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and inadequate supplies will </a:t>
            </a:r>
            <a:r>
              <a:rPr lang="en-US" altLang="en-US" sz="2000" b="1" dirty="0">
                <a:solidFill>
                  <a:prstClr val="black"/>
                </a:solidFill>
              </a:rPr>
              <a:t>affect performance </a:t>
            </a:r>
            <a:r>
              <a:rPr lang="en-US" altLang="en-US" sz="2000" dirty="0">
                <a:solidFill>
                  <a:prstClr val="black"/>
                </a:solidFill>
              </a:rPr>
              <a:t>and contribute to health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prstClr val="black"/>
                </a:solidFill>
              </a:rPr>
              <a:t>problems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8000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b="1" dirty="0">
              <a:solidFill>
                <a:srgbClr val="FF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565" y="8830"/>
            <a:ext cx="2131435" cy="2131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804" y="53435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6673" y="8830"/>
            <a:ext cx="89318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Vitamins &amp; Minerals Problems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860550" y="1471614"/>
            <a:ext cx="8534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Iron is found in </a:t>
            </a:r>
            <a:r>
              <a:rPr lang="en-US" altLang="en-US" sz="2000" b="1">
                <a:solidFill>
                  <a:prstClr val="black"/>
                </a:solidFill>
              </a:rPr>
              <a:t>haemoglobin</a:t>
            </a:r>
            <a:r>
              <a:rPr lang="en-US" altLang="en-US" sz="2000">
                <a:solidFill>
                  <a:prstClr val="black"/>
                </a:solidFill>
              </a:rPr>
              <a:t>, which comprises most of the </a:t>
            </a:r>
            <a:r>
              <a:rPr lang="en-US" altLang="en-US" sz="2000" b="1">
                <a:solidFill>
                  <a:prstClr val="black"/>
                </a:solidFill>
              </a:rPr>
              <a:t>red blood cells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in the body. These </a:t>
            </a:r>
            <a:r>
              <a:rPr lang="en-US" altLang="en-US" sz="2000" b="1">
                <a:solidFill>
                  <a:prstClr val="black"/>
                </a:solidFill>
              </a:rPr>
              <a:t>cells collect </a:t>
            </a:r>
            <a:r>
              <a:rPr lang="en-US" altLang="en-US" sz="2000">
                <a:solidFill>
                  <a:prstClr val="black"/>
                </a:solidFill>
              </a:rPr>
              <a:t>and </a:t>
            </a:r>
            <a:r>
              <a:rPr lang="en-US" altLang="en-US" sz="2000" b="1">
                <a:solidFill>
                  <a:prstClr val="black"/>
                </a:solidFill>
              </a:rPr>
              <a:t>transport oxygen, delivering it to where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prstClr val="black"/>
                </a:solidFill>
              </a:rPr>
              <a:t>it is needed</a:t>
            </a:r>
            <a:r>
              <a:rPr lang="en-US" altLang="en-US" sz="2000">
                <a:solidFill>
                  <a:prstClr val="black"/>
                </a:solidFill>
              </a:rPr>
              <a:t>. </a:t>
            </a:r>
            <a:r>
              <a:rPr lang="en-US" altLang="en-US" sz="2000" b="1">
                <a:solidFill>
                  <a:srgbClr val="8000FF"/>
                </a:solidFill>
              </a:rPr>
              <a:t>Diminished haemoglobin levels affect performance because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8000FF"/>
                </a:solidFill>
              </a:rPr>
              <a:t>the muscle cells are deprived of oxygen, which is needed to break down the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8000FF"/>
                </a:solidFill>
              </a:rPr>
              <a:t>N</a:t>
            </a:r>
            <a:r>
              <a:rPr lang="de-DE" altLang="en-US" sz="2000" b="1">
                <a:solidFill>
                  <a:srgbClr val="8000FF"/>
                </a:solidFill>
              </a:rPr>
              <a:t>utrients </a:t>
            </a:r>
            <a:r>
              <a:rPr lang="en-US" altLang="en-US" sz="2000" b="1">
                <a:solidFill>
                  <a:srgbClr val="8000FF"/>
                </a:solidFill>
              </a:rPr>
              <a:t>and produce energy</a:t>
            </a:r>
            <a:r>
              <a:rPr lang="en-US" altLang="en-US" sz="2000">
                <a:solidFill>
                  <a:prstClr val="black"/>
                </a:solidFill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A condition commonly associated with activity is </a:t>
            </a:r>
            <a:r>
              <a:rPr lang="en-US" altLang="en-US" sz="2000" b="1">
                <a:solidFill>
                  <a:srgbClr val="FF00FF"/>
                </a:solidFill>
              </a:rPr>
              <a:t>‘sports anaemia’</a:t>
            </a:r>
            <a:r>
              <a:rPr lang="en-US" altLang="ja-JP" sz="2000">
                <a:solidFill>
                  <a:prstClr val="black"/>
                </a:solidFill>
              </a:rPr>
              <a:t>. Most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frequently experienced in the early stages of heavy training programs, it is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FF"/>
                </a:solidFill>
              </a:rPr>
              <a:t>characterised</a:t>
            </a:r>
            <a:r>
              <a:rPr lang="en-US" altLang="en-US" sz="2000">
                <a:solidFill>
                  <a:prstClr val="black"/>
                </a:solidFill>
              </a:rPr>
              <a:t> by a </a:t>
            </a:r>
            <a:r>
              <a:rPr lang="en-US" altLang="en-US" sz="2000" b="1">
                <a:solidFill>
                  <a:srgbClr val="FF00FF"/>
                </a:solidFill>
              </a:rPr>
              <a:t>lack of energy and general fatigue</a:t>
            </a:r>
            <a:r>
              <a:rPr lang="en-US" altLang="en-US" sz="2000">
                <a:solidFill>
                  <a:prstClr val="black"/>
                </a:solidFill>
              </a:rPr>
              <a:t>. The condition tends to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subside if training is gradual, progressive and supported by a balanced diet.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It is unknown exactly why ‘sports anaemia’ develops. However, it is thought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to be attributable to either </a:t>
            </a:r>
            <a:r>
              <a:rPr lang="en-US" altLang="en-US" sz="2000" b="1">
                <a:solidFill>
                  <a:srgbClr val="FF00FF"/>
                </a:solidFill>
              </a:rPr>
              <a:t>a lower iron intake relative to the boost in exercise,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FF"/>
                </a:solidFill>
              </a:rPr>
              <a:t>or the body’s use of protein for functions other than red blood cell production</a:t>
            </a:r>
            <a:r>
              <a:rPr lang="en-US" altLang="en-US" sz="2000">
                <a:solidFill>
                  <a:prstClr val="black"/>
                </a:solidFill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Again, a balanced diet is an excellent source of iron. High amounts are found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in lean meat, while grain products and dark, leafy green vegetables such as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prstClr val="black"/>
                </a:solidFill>
              </a:rPr>
              <a:t>spinach and lettuce are other valuable sources.</a:t>
            </a:r>
            <a:r>
              <a:rPr lang="en-US" altLang="en-US" sz="2000" b="1">
                <a:solidFill>
                  <a:srgbClr val="FF8000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b="1">
              <a:solidFill>
                <a:srgbClr val="FF8000"/>
              </a:solidFill>
            </a:endParaRPr>
          </a:p>
        </p:txBody>
      </p:sp>
      <p:sp>
        <p:nvSpPr>
          <p:cNvPr id="139268" name="TextBox 1"/>
          <p:cNvSpPr txBox="1">
            <a:spLocks noChangeArrowheads="1"/>
          </p:cNvSpPr>
          <p:nvPr/>
        </p:nvSpPr>
        <p:spPr bwMode="auto">
          <a:xfrm>
            <a:off x="1911351" y="931864"/>
            <a:ext cx="8308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6600"/>
                </a:solidFill>
              </a:rPr>
              <a:t>What is ‘sports anemia’?</a:t>
            </a:r>
          </a:p>
        </p:txBody>
      </p:sp>
    </p:spTree>
    <p:extLst>
      <p:ext uri="{BB962C8B-B14F-4D97-AF65-F5344CB8AC3E}">
        <p14:creationId xmlns:p14="http://schemas.microsoft.com/office/powerpoint/2010/main" val="30666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0917" y="8830"/>
            <a:ext cx="60583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Vitamins &amp; Minerals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0291" name="TextBox 3"/>
          <p:cNvSpPr txBox="1">
            <a:spLocks noChangeArrowheads="1"/>
          </p:cNvSpPr>
          <p:nvPr/>
        </p:nvSpPr>
        <p:spPr bwMode="auto">
          <a:xfrm>
            <a:off x="1911350" y="969964"/>
            <a:ext cx="85344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The main vitamins that athletes need are </a:t>
            </a:r>
            <a:r>
              <a:rPr lang="en-AU" altLang="en-US" sz="2400" b="1">
                <a:solidFill>
                  <a:prstClr val="black"/>
                </a:solidFill>
              </a:rPr>
              <a:t>water-soluble vitamins</a:t>
            </a:r>
            <a:r>
              <a:rPr lang="en-AU" altLang="en-US" sz="2400">
                <a:solidFill>
                  <a:prstClr val="black"/>
                </a:solidFill>
              </a:rPr>
              <a:t>. The main sources of these vitamins are fruits and vegetables, wholegrain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Vitamins &amp; Minerals assist with the: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>
              <a:solidFill>
                <a:prstClr val="black"/>
              </a:solidFill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formation of haemoglobin 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Immune system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muscle contraction 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helping to activate enzymes for energy 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AU" altLang="en-US" sz="200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Some athletes that may need supplementation: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Female athletes (calcium and iron)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Vegetarians (iron)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altLang="en-US" sz="2000">
                <a:solidFill>
                  <a:prstClr val="black"/>
                </a:solidFill>
              </a:rPr>
              <a:t>highly physical people (sodium and magnesium due to sweat)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9081" y="8830"/>
            <a:ext cx="23020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Protein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1315" name="TextBox 3"/>
          <p:cNvSpPr txBox="1">
            <a:spLocks noChangeArrowheads="1"/>
          </p:cNvSpPr>
          <p:nvPr/>
        </p:nvSpPr>
        <p:spPr bwMode="auto">
          <a:xfrm>
            <a:off x="1911350" y="917575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Protein supplements have had strong favour with weight-lifters, body builders and strength athletes for a long time.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Many athletes believe that protein supplements are important because of their muscle building qualities, with higher intake positively affecting muscle size.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Protein’s primary importance to the body is its structural role in holding the cells together and in the </a:t>
            </a:r>
            <a:r>
              <a:rPr lang="en-US" altLang="en-US" sz="2400" b="1">
                <a:solidFill>
                  <a:prstClr val="black"/>
                </a:solidFill>
              </a:rPr>
              <a:t>growth, repair </a:t>
            </a:r>
            <a:r>
              <a:rPr lang="en-US" altLang="en-US" sz="2400">
                <a:solidFill>
                  <a:prstClr val="black"/>
                </a:solidFill>
              </a:rPr>
              <a:t>and </a:t>
            </a:r>
            <a:r>
              <a:rPr lang="en-US" altLang="en-US" sz="2400" b="1">
                <a:solidFill>
                  <a:prstClr val="black"/>
                </a:solidFill>
              </a:rPr>
              <a:t>maintenance of body tissue</a:t>
            </a:r>
            <a:r>
              <a:rPr lang="en-US" altLang="en-US" sz="2400">
                <a:solidFill>
                  <a:prstClr val="black"/>
                </a:solidFill>
              </a:rPr>
              <a:t>. It also has a functional role in </a:t>
            </a:r>
            <a:r>
              <a:rPr lang="en-US" altLang="en-US" sz="2400" b="1">
                <a:solidFill>
                  <a:prstClr val="black"/>
                </a:solidFill>
              </a:rPr>
              <a:t>hormone production </a:t>
            </a:r>
            <a:r>
              <a:rPr lang="en-US" altLang="en-US" sz="2400">
                <a:solidFill>
                  <a:prstClr val="black"/>
                </a:solidFill>
              </a:rPr>
              <a:t>and </a:t>
            </a:r>
            <a:r>
              <a:rPr lang="en-US" altLang="en-US" sz="2400" b="1">
                <a:solidFill>
                  <a:prstClr val="black"/>
                </a:solidFill>
              </a:rPr>
              <a:t>nervous system transmissions</a:t>
            </a:r>
            <a:r>
              <a:rPr lang="en-US" altLang="en-US" sz="2400">
                <a:solidFill>
                  <a:prstClr val="black"/>
                </a:solidFill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Protein is composed of various types of amino acids. It can be a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black"/>
                </a:solidFill>
              </a:rPr>
              <a:t>source of energy under extreme conditions</a:t>
            </a:r>
            <a:r>
              <a:rPr lang="en-US" altLang="en-US" sz="2400">
                <a:solidFill>
                  <a:prstClr val="black"/>
                </a:solidFill>
              </a:rPr>
              <a:t>, when carbohydrate and fat supplies are in very short supply or exhausted.</a:t>
            </a:r>
            <a:endParaRPr lang="en-AU" altLang="en-US" sz="2400" b="1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62013"/>
            <a:ext cx="86741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9081" y="8830"/>
            <a:ext cx="23020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Protein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2339" name="TextBox 3"/>
          <p:cNvSpPr txBox="1">
            <a:spLocks noChangeArrowheads="1"/>
          </p:cNvSpPr>
          <p:nvPr/>
        </p:nvSpPr>
        <p:spPr bwMode="auto">
          <a:xfrm>
            <a:off x="1911350" y="917575"/>
            <a:ext cx="8534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On average, an Australian diet, </a:t>
            </a:r>
            <a:r>
              <a:rPr lang="en-US" altLang="en-US" sz="2400" b="1">
                <a:solidFill>
                  <a:prstClr val="black"/>
                </a:solidFill>
              </a:rPr>
              <a:t>12 to 15 per cent of the recommended intake should consist of protein</a:t>
            </a:r>
            <a:r>
              <a:rPr lang="en-US" altLang="en-US" sz="2400">
                <a:solidFill>
                  <a:prstClr val="black"/>
                </a:solidFill>
              </a:rPr>
              <a:t>. Studies indicate that this level is easily achieved, with most people attaining </a:t>
            </a:r>
            <a:r>
              <a:rPr lang="en-US" altLang="en-US" sz="2400" b="1">
                <a:solidFill>
                  <a:prstClr val="black"/>
                </a:solidFill>
              </a:rPr>
              <a:t>150 per cent of the recommended intake</a:t>
            </a:r>
            <a:r>
              <a:rPr lang="en-US" altLang="en-US" sz="2400">
                <a:solidFill>
                  <a:prstClr val="black"/>
                </a:solidFill>
              </a:rPr>
              <a:t>. Athletes, because of their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high energy usage, may consume amounts in excess of this.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On the whole, research supports the idea that most athletes do not need or benefit from protein supplementation as they meet requirements easily within their balanced diet.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b="1">
              <a:solidFill>
                <a:prstClr val="black"/>
              </a:solidFill>
            </a:endParaRPr>
          </a:p>
        </p:txBody>
      </p:sp>
      <p:pic>
        <p:nvPicPr>
          <p:cNvPr id="1423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637088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4" y="4319588"/>
            <a:ext cx="28543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532313"/>
            <a:ext cx="24257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9081" y="8830"/>
            <a:ext cx="23020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Protein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363" name="TextBox 3"/>
          <p:cNvSpPr txBox="1">
            <a:spLocks noChangeArrowheads="1"/>
          </p:cNvSpPr>
          <p:nvPr/>
        </p:nvSpPr>
        <p:spPr bwMode="auto">
          <a:xfrm>
            <a:off x="1911350" y="917575"/>
            <a:ext cx="8534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Furthermore, </a:t>
            </a:r>
            <a:r>
              <a:rPr lang="en-US" altLang="en-US" sz="2400" b="1">
                <a:solidFill>
                  <a:prstClr val="black"/>
                </a:solidFill>
              </a:rPr>
              <a:t>excess protein can negatively affect health</a:t>
            </a:r>
            <a:r>
              <a:rPr lang="en-US" altLang="en-US" sz="2400">
                <a:solidFill>
                  <a:prstClr val="black"/>
                </a:solidFill>
              </a:rPr>
              <a:t>. High amounts of protein can </a:t>
            </a:r>
            <a:r>
              <a:rPr lang="en-US" altLang="en-US" sz="2400" b="1">
                <a:solidFill>
                  <a:prstClr val="black"/>
                </a:solidFill>
              </a:rPr>
              <a:t>increase the amount of calcium </a:t>
            </a:r>
            <a:r>
              <a:rPr lang="en-US" altLang="en-US" sz="2400">
                <a:solidFill>
                  <a:prstClr val="black"/>
                </a:solidFill>
              </a:rPr>
              <a:t>excreted in the urine and </a:t>
            </a:r>
            <a:r>
              <a:rPr lang="en-US" altLang="en-US" sz="2400" b="1">
                <a:solidFill>
                  <a:prstClr val="black"/>
                </a:solidFill>
              </a:rPr>
              <a:t>possibly contribute to osteoporosis</a:t>
            </a:r>
            <a:r>
              <a:rPr lang="en-US" altLang="en-US" sz="2400">
                <a:solidFill>
                  <a:prstClr val="black"/>
                </a:solidFill>
              </a:rPr>
              <a:t>. Unlike carbohydrates that can be stored in the body, excess protein must be eliminated. The processing and filtration of additional urea can </a:t>
            </a:r>
            <a:r>
              <a:rPr lang="en-US" altLang="en-US" sz="2400" b="1">
                <a:solidFill>
                  <a:prstClr val="black"/>
                </a:solidFill>
              </a:rPr>
              <a:t>interfere with kidney function</a:t>
            </a:r>
            <a:r>
              <a:rPr lang="en-US" altLang="en-US" sz="2400">
                <a:solidFill>
                  <a:prstClr val="black"/>
                </a:solidFill>
              </a:rPr>
              <a:t>. Diets high in protein such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as those containing large amounts of meat and dairy foods can contribute to</a:t>
            </a:r>
            <a:r>
              <a:rPr lang="en-US" altLang="en-US" sz="2400" b="1">
                <a:solidFill>
                  <a:prstClr val="black"/>
                </a:solidFill>
              </a:rPr>
              <a:t> obesity </a:t>
            </a:r>
            <a:r>
              <a:rPr lang="en-US" altLang="en-US" sz="2400">
                <a:solidFill>
                  <a:prstClr val="black"/>
                </a:solidFill>
              </a:rPr>
              <a:t>as a result of their </a:t>
            </a:r>
            <a:r>
              <a:rPr lang="en-US" altLang="en-US" sz="2400" b="1">
                <a:solidFill>
                  <a:prstClr val="black"/>
                </a:solidFill>
              </a:rPr>
              <a:t>high fat content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b="1">
              <a:solidFill>
                <a:prstClr val="black"/>
              </a:solidFill>
            </a:endParaRPr>
          </a:p>
        </p:txBody>
      </p:sp>
      <p:pic>
        <p:nvPicPr>
          <p:cNvPr id="143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4062413"/>
            <a:ext cx="377983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171" y="8830"/>
            <a:ext cx="25478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AU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S PGothic" panose="020B0600070205080204" pitchFamily="34" charset="-128"/>
              </a:rPr>
              <a:t>Caffeine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1650" y="862014"/>
            <a:ext cx="8674100" cy="56975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4387" name="TextBox 3"/>
          <p:cNvSpPr txBox="1">
            <a:spLocks noChangeArrowheads="1"/>
          </p:cNvSpPr>
          <p:nvPr/>
        </p:nvSpPr>
        <p:spPr bwMode="auto">
          <a:xfrm>
            <a:off x="1911350" y="917575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As little as 2–3 milligrams per kilogram body weight is enough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to potentially improve performance.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Caffeine is a mild </a:t>
            </a:r>
            <a:r>
              <a:rPr lang="en-AU" altLang="en-US" sz="2400" b="1">
                <a:solidFill>
                  <a:srgbClr val="8000FF"/>
                </a:solidFill>
              </a:rPr>
              <a:t>diuretic</a:t>
            </a:r>
            <a:r>
              <a:rPr lang="en-AU" altLang="en-US" sz="2400">
                <a:solidFill>
                  <a:prstClr val="black"/>
                </a:solidFill>
              </a:rPr>
              <a:t> but during exercise this diuretic effect falls off dramatically and will not exacerbate dehydration during exercise.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2400">
                <a:solidFill>
                  <a:prstClr val="black"/>
                </a:solidFill>
              </a:rPr>
              <a:t>Athletes should also be aware that caffeine may reduce sleep quality and quantity, which may adversely affect their recovery</a:t>
            </a:r>
            <a:r>
              <a:rPr lang="en-US" altLang="en-US" sz="2400">
                <a:solidFill>
                  <a:prstClr val="black"/>
                </a:solidFill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</a:rPr>
              <a:t>Caffeine has </a:t>
            </a:r>
            <a:r>
              <a:rPr lang="en-US" altLang="en-US" sz="2400" b="1">
                <a:solidFill>
                  <a:srgbClr val="8000FF"/>
                </a:solidFill>
              </a:rPr>
              <a:t>ergogenic aid </a:t>
            </a:r>
            <a:r>
              <a:rPr lang="en-US" altLang="en-US" sz="2400">
                <a:solidFill>
                  <a:prstClr val="black"/>
                </a:solidFill>
              </a:rPr>
              <a:t>properties, which means that it improves performance by assisting specific metabolic processes (metabolises fat fast to produce more energy).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2400" b="1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051" y="0"/>
            <a:ext cx="2358571" cy="132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99" y="3710783"/>
            <a:ext cx="2137523" cy="151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1070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SUPPLEMENTATION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Lumsden</dc:creator>
  <cp:lastModifiedBy>Lenovo</cp:lastModifiedBy>
  <cp:revision>2</cp:revision>
  <dcterms:created xsi:type="dcterms:W3CDTF">2016-05-03T05:45:46Z</dcterms:created>
  <dcterms:modified xsi:type="dcterms:W3CDTF">2019-03-07T01:01:11Z</dcterms:modified>
</cp:coreProperties>
</file>