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1"/>
  </p:normalViewPr>
  <p:slideViewPr>
    <p:cSldViewPr snapToGrid="0" snapToObjects="1">
      <p:cViewPr varScale="1">
        <p:scale>
          <a:sx n="91" d="100"/>
          <a:sy n="91"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5/6/16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1171136"/>
          </a:xfrm>
        </p:spPr>
        <p:txBody>
          <a:bodyPr>
            <a:noAutofit/>
          </a:bodyPr>
          <a:lstStyle/>
          <a:p>
            <a:r>
              <a:rPr lang="en-US" sz="6000" b="1" dirty="0" smtClean="0"/>
              <a:t>Supplementation</a:t>
            </a:r>
            <a:endParaRPr lang="en-US" sz="6000" b="1" dirty="0"/>
          </a:p>
        </p:txBody>
      </p:sp>
      <p:sp>
        <p:nvSpPr>
          <p:cNvPr id="3" name="Subtitle 2"/>
          <p:cNvSpPr>
            <a:spLocks noGrp="1"/>
          </p:cNvSpPr>
          <p:nvPr>
            <p:ph type="subTitle" idx="1"/>
          </p:nvPr>
        </p:nvSpPr>
        <p:spPr>
          <a:xfrm>
            <a:off x="965566" y="2169812"/>
            <a:ext cx="6400800" cy="1947333"/>
          </a:xfrm>
        </p:spPr>
        <p:txBody>
          <a:bodyPr>
            <a:normAutofit fontScale="70000" lnSpcReduction="20000"/>
          </a:bodyPr>
          <a:lstStyle/>
          <a:p>
            <a:pPr marL="571500" indent="-571500">
              <a:buFont typeface="Arial" charset="0"/>
              <a:buChar char="•"/>
            </a:pPr>
            <a:r>
              <a:rPr lang="en-US" sz="4000" dirty="0" smtClean="0">
                <a:solidFill>
                  <a:schemeClr val="tx1"/>
                </a:solidFill>
              </a:rPr>
              <a:t>Vitamins &amp; Minerals</a:t>
            </a:r>
          </a:p>
          <a:p>
            <a:pPr marL="571500" indent="-571500">
              <a:buFont typeface="Arial" charset="0"/>
              <a:buChar char="•"/>
            </a:pPr>
            <a:r>
              <a:rPr lang="en-US" sz="4000" dirty="0" smtClean="0">
                <a:solidFill>
                  <a:schemeClr val="tx1"/>
                </a:solidFill>
              </a:rPr>
              <a:t>Protein</a:t>
            </a:r>
          </a:p>
          <a:p>
            <a:pPr marL="571500" indent="-571500">
              <a:buFont typeface="Arial" charset="0"/>
              <a:buChar char="•"/>
            </a:pPr>
            <a:r>
              <a:rPr lang="en-US" sz="4000" dirty="0" smtClean="0">
                <a:solidFill>
                  <a:schemeClr val="tx1"/>
                </a:solidFill>
              </a:rPr>
              <a:t>Caffeine</a:t>
            </a:r>
          </a:p>
          <a:p>
            <a:pPr marL="571500" indent="-571500">
              <a:buFont typeface="Arial" charset="0"/>
              <a:buChar char="•"/>
            </a:pPr>
            <a:r>
              <a:rPr lang="en-US" sz="4000" dirty="0" err="1" smtClean="0">
                <a:solidFill>
                  <a:schemeClr val="tx1"/>
                </a:solidFill>
              </a:rPr>
              <a:t>Creatine</a:t>
            </a:r>
            <a:r>
              <a:rPr lang="en-US" sz="4000" dirty="0" smtClean="0">
                <a:solidFill>
                  <a:schemeClr val="tx1"/>
                </a:solidFill>
              </a:rPr>
              <a:t> Products</a:t>
            </a:r>
            <a:endParaRPr lang="en-US" sz="4000" dirty="0">
              <a:solidFill>
                <a:schemeClr val="tx1"/>
              </a:solidFill>
            </a:endParaRPr>
          </a:p>
        </p:txBody>
      </p:sp>
    </p:spTree>
    <p:extLst>
      <p:ext uri="{BB962C8B-B14F-4D97-AF65-F5344CB8AC3E}">
        <p14:creationId xmlns:p14="http://schemas.microsoft.com/office/powerpoint/2010/main" val="1071121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4497" y="472966"/>
            <a:ext cx="11256579" cy="5847755"/>
          </a:xfrm>
          <a:prstGeom prst="rect">
            <a:avLst/>
          </a:prstGeom>
          <a:noFill/>
        </p:spPr>
        <p:txBody>
          <a:bodyPr wrap="square" rtlCol="0">
            <a:spAutoFit/>
          </a:bodyPr>
          <a:lstStyle/>
          <a:p>
            <a:r>
              <a:rPr lang="en-US" sz="2200" b="1" dirty="0" smtClean="0"/>
              <a:t>VITAMINS AND MINERALS</a:t>
            </a:r>
          </a:p>
          <a:p>
            <a:endParaRPr lang="en-US" sz="2200" b="1" dirty="0" smtClean="0"/>
          </a:p>
          <a:p>
            <a:r>
              <a:rPr lang="en-US" sz="2200" dirty="0" smtClean="0"/>
              <a:t>Vitamins </a:t>
            </a:r>
            <a:r>
              <a:rPr lang="en-US" sz="2200" dirty="0"/>
              <a:t>and minerals are organic compounds found in high concentrations in fruit and vegetables. Though they are all needed for proper bodily function, there are a few that are important for performance.</a:t>
            </a:r>
          </a:p>
          <a:p>
            <a:endParaRPr lang="en-US" sz="2200" dirty="0" smtClean="0"/>
          </a:p>
          <a:p>
            <a:r>
              <a:rPr lang="en-US" sz="2200" dirty="0" smtClean="0"/>
              <a:t>The </a:t>
            </a:r>
            <a:r>
              <a:rPr lang="en-US" sz="2200" dirty="0"/>
              <a:t>important </a:t>
            </a:r>
            <a:r>
              <a:rPr lang="en-US" sz="2200" b="1" dirty="0"/>
              <a:t>vitamins</a:t>
            </a:r>
            <a:r>
              <a:rPr lang="en-US" sz="2200" dirty="0"/>
              <a:t> </a:t>
            </a:r>
            <a:r>
              <a:rPr lang="en-US" sz="2200" dirty="0" smtClean="0"/>
              <a:t>are: B </a:t>
            </a:r>
            <a:r>
              <a:rPr lang="en-US" sz="2200" dirty="0"/>
              <a:t>vitamins, vitamin D, C, E and beta-carotene</a:t>
            </a:r>
            <a:r>
              <a:rPr lang="en-US" sz="2200" dirty="0" smtClean="0"/>
              <a:t>.</a:t>
            </a:r>
          </a:p>
          <a:p>
            <a:endParaRPr lang="en-US" sz="2200" dirty="0"/>
          </a:p>
          <a:p>
            <a:pPr marL="342900" lvl="0" indent="-342900">
              <a:buFont typeface="Arial" charset="0"/>
              <a:buChar char="•"/>
            </a:pPr>
            <a:r>
              <a:rPr lang="en-US" sz="2200" dirty="0"/>
              <a:t>B vitamins are a group of vitamins that </a:t>
            </a:r>
            <a:r>
              <a:rPr lang="en-US" sz="2200" dirty="0" err="1"/>
              <a:t>optimise</a:t>
            </a:r>
            <a:r>
              <a:rPr lang="en-US" sz="2200" dirty="0"/>
              <a:t> energy production as well as the building and repair of muscle tissue. B vitamins are also vital in red blood cell production.</a:t>
            </a:r>
          </a:p>
          <a:p>
            <a:pPr marL="342900" lvl="0" indent="-342900">
              <a:buFont typeface="Arial" charset="0"/>
              <a:buChar char="•"/>
            </a:pPr>
            <a:r>
              <a:rPr lang="en-US" sz="2200" dirty="0"/>
              <a:t>Vitamin D is needed for adequate calcium absorption and promotes bone health. It also helps regulate the homeostasis of the nervous system and skeletal muscle.</a:t>
            </a:r>
          </a:p>
          <a:p>
            <a:pPr marL="342900" lvl="0" indent="-342900">
              <a:buFont typeface="Arial" charset="0"/>
              <a:buChar char="•"/>
            </a:pPr>
            <a:r>
              <a:rPr lang="en-US" sz="2200" dirty="0"/>
              <a:t>The antioxidants (Vitamin C, E and beta-carotene) help protect cell membranes from oxidative damage. More antioxidants are needed because exercise increases oxygen consumption, which increases oxidative damage</a:t>
            </a:r>
            <a:r>
              <a:rPr lang="en-US" sz="2200" dirty="0" smtClean="0"/>
              <a:t>.</a:t>
            </a:r>
            <a:endParaRPr lang="en-US" sz="2200" dirty="0"/>
          </a:p>
        </p:txBody>
      </p:sp>
    </p:spTree>
    <p:extLst>
      <p:ext uri="{BB962C8B-B14F-4D97-AF65-F5344CB8AC3E}">
        <p14:creationId xmlns:p14="http://schemas.microsoft.com/office/powerpoint/2010/main" val="1581808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3779" y="283779"/>
            <a:ext cx="11634952" cy="7294305"/>
          </a:xfrm>
          <a:prstGeom prst="rect">
            <a:avLst/>
          </a:prstGeom>
          <a:noFill/>
        </p:spPr>
        <p:txBody>
          <a:bodyPr wrap="square" rtlCol="0">
            <a:spAutoFit/>
          </a:bodyPr>
          <a:lstStyle/>
          <a:p>
            <a:r>
              <a:rPr lang="en-US" dirty="0"/>
              <a:t>The minerals vital to performance are: Iron, Calcium, Zinc, Magnesium, Potassium, Sodium, Chloride, and Calcium</a:t>
            </a:r>
            <a:r>
              <a:rPr lang="en-US" dirty="0" smtClean="0"/>
              <a:t>.</a:t>
            </a:r>
          </a:p>
          <a:p>
            <a:endParaRPr lang="en-US" dirty="0"/>
          </a:p>
          <a:p>
            <a:pPr marL="285750" lvl="0" indent="-285750">
              <a:buFont typeface="Arial" charset="0"/>
              <a:buChar char="•"/>
            </a:pPr>
            <a:r>
              <a:rPr lang="en-US" dirty="0"/>
              <a:t>Iron is the most important as it gives </a:t>
            </a:r>
            <a:r>
              <a:rPr lang="en-US" dirty="0" err="1"/>
              <a:t>haemoglobin</a:t>
            </a:r>
            <a:r>
              <a:rPr lang="en-US" dirty="0"/>
              <a:t> and myoglobin their shape allowing transportation of oxygen around the body and in the muscle. Without enough Iron, there will not be enough oxygen to maintain the higher intensities that would normally use the aerobic energy system. The lack of oxygen will also negatively affect the recovery times of the anaerobic systems and delay recovery after performance</a:t>
            </a:r>
            <a:r>
              <a:rPr lang="en-US" dirty="0" smtClean="0"/>
              <a:t>.</a:t>
            </a:r>
          </a:p>
          <a:p>
            <a:pPr marL="285750" lvl="0" indent="-285750">
              <a:buFont typeface="Arial" charset="0"/>
              <a:buChar char="•"/>
            </a:pPr>
            <a:endParaRPr lang="en-US" dirty="0"/>
          </a:p>
          <a:p>
            <a:pPr marL="285750" lvl="0" indent="-285750">
              <a:buFont typeface="Arial" charset="0"/>
              <a:buChar char="•"/>
            </a:pPr>
            <a:r>
              <a:rPr lang="en-US" dirty="0"/>
              <a:t>Calcium is required for bone repair, growth and development, but is also a vital nutrient for muscle contraction and nerve conduction (transmission of message). Calcium and Iron are particularly important for female athletes, as they are more likely to be deficient in both</a:t>
            </a:r>
            <a:r>
              <a:rPr lang="en-US" dirty="0" smtClean="0"/>
              <a:t>.</a:t>
            </a:r>
          </a:p>
          <a:p>
            <a:pPr marL="285750" lvl="0" indent="-285750">
              <a:buFont typeface="Arial" charset="0"/>
              <a:buChar char="•"/>
            </a:pPr>
            <a:endParaRPr lang="en-US" dirty="0"/>
          </a:p>
          <a:p>
            <a:pPr marL="285750" lvl="0" indent="-285750">
              <a:buFont typeface="Arial" charset="0"/>
              <a:buChar char="•"/>
            </a:pPr>
            <a:r>
              <a:rPr lang="en-US" dirty="0"/>
              <a:t>Zinc is required for the growth and repair of muscle tissue</a:t>
            </a:r>
            <a:r>
              <a:rPr lang="en-US" dirty="0" smtClean="0"/>
              <a:t>.</a:t>
            </a:r>
          </a:p>
          <a:p>
            <a:pPr marL="285750" lvl="0" indent="-285750">
              <a:buFont typeface="Arial" charset="0"/>
              <a:buChar char="•"/>
            </a:pPr>
            <a:endParaRPr lang="en-US" dirty="0"/>
          </a:p>
          <a:p>
            <a:pPr marL="285750" lvl="0" indent="-285750">
              <a:buFont typeface="Arial" charset="0"/>
              <a:buChar char="•"/>
            </a:pPr>
            <a:r>
              <a:rPr lang="en-US" dirty="0"/>
              <a:t>Magnesium is required for muscular contraction and plays a role in glycolysis. A deficiency in magnesium causes an increased requirement for oxygen for submaximal output</a:t>
            </a:r>
            <a:r>
              <a:rPr lang="en-US" dirty="0" smtClean="0"/>
              <a:t>.</a:t>
            </a:r>
          </a:p>
          <a:p>
            <a:pPr marL="285750" lvl="0" indent="-285750">
              <a:buFont typeface="Arial" charset="0"/>
              <a:buChar char="•"/>
            </a:pPr>
            <a:endParaRPr lang="en-US" dirty="0"/>
          </a:p>
          <a:p>
            <a:pPr marL="285750" lvl="0" indent="-285750">
              <a:buFont typeface="Arial" charset="0"/>
              <a:buChar char="•"/>
            </a:pPr>
            <a:r>
              <a:rPr lang="en-US" dirty="0"/>
              <a:t>Sodium, Chloride and Potassium all play an important role in neural transmission. Sodium is critical, especially as it is lost during exercise through sweat. Sports drinks often help replace Sodium and </a:t>
            </a:r>
            <a:r>
              <a:rPr lang="en-US" dirty="0" smtClean="0"/>
              <a:t>Potassium</a:t>
            </a:r>
            <a:r>
              <a:rPr lang="en-US" dirty="0"/>
              <a:t>.</a:t>
            </a:r>
          </a:p>
          <a:p>
            <a:r>
              <a:rPr lang="en-US" dirty="0"/>
              <a:t>Supplementation of these micronutrients is only needed when adequate amounts are not gained through a regular diet</a:t>
            </a:r>
            <a:r>
              <a:rPr lang="en-US" dirty="0" smtClean="0"/>
              <a:t>.</a:t>
            </a:r>
          </a:p>
          <a:p>
            <a:endParaRPr lang="en-US" dirty="0"/>
          </a:p>
          <a:p>
            <a:endParaRPr lang="en-US" dirty="0"/>
          </a:p>
          <a:p>
            <a:endParaRPr lang="en-US" dirty="0"/>
          </a:p>
        </p:txBody>
      </p:sp>
    </p:spTree>
    <p:extLst>
      <p:ext uri="{BB962C8B-B14F-4D97-AF65-F5344CB8AC3E}">
        <p14:creationId xmlns:p14="http://schemas.microsoft.com/office/powerpoint/2010/main" val="1126342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717" y="252248"/>
            <a:ext cx="11698014" cy="5632311"/>
          </a:xfrm>
          <a:prstGeom prst="rect">
            <a:avLst/>
          </a:prstGeom>
          <a:noFill/>
        </p:spPr>
        <p:txBody>
          <a:bodyPr wrap="square" rtlCol="0">
            <a:spAutoFit/>
          </a:bodyPr>
          <a:lstStyle/>
          <a:p>
            <a:r>
              <a:rPr lang="en-US" b="1" dirty="0" smtClean="0"/>
              <a:t>PROTEIN</a:t>
            </a:r>
          </a:p>
          <a:p>
            <a:endParaRPr lang="en-US" b="1" dirty="0" smtClean="0"/>
          </a:p>
          <a:p>
            <a:r>
              <a:rPr lang="en-US" dirty="0" smtClean="0"/>
              <a:t>Protein </a:t>
            </a:r>
            <a:r>
              <a:rPr lang="en-US" dirty="0"/>
              <a:t>is a chain of amino acids and provides the building blocks for all the cells in the body. It is particularly important for muscular growth and repair, and can be used as a fuel source</a:t>
            </a:r>
            <a:r>
              <a:rPr lang="en-US" dirty="0" smtClean="0"/>
              <a:t>.</a:t>
            </a:r>
          </a:p>
          <a:p>
            <a:endParaRPr lang="en-US" dirty="0"/>
          </a:p>
          <a:p>
            <a:r>
              <a:rPr lang="en-US" dirty="0"/>
              <a:t>It is recommended that people eat 0.8g of protein per Kg of body weight. This is enough to maintain current body mass and is sufficient in providing for any possible energy needs. However, when resistance training is undertaken for muscular </a:t>
            </a:r>
            <a:r>
              <a:rPr lang="en-US" dirty="0" smtClean="0"/>
              <a:t>hypertrophy, </a:t>
            </a:r>
            <a:r>
              <a:rPr lang="en-US" dirty="0"/>
              <a:t>protein consumption should increase to 1.2-1.8g per Kg of body weight, in order to grow muscle size. It should be noted though, that this upper limit for an athlete weighing 100Kg is still only 180g, which would easily be consumed in a normal western diet, because meat, dairy and eggs are high in amino acids</a:t>
            </a:r>
            <a:r>
              <a:rPr lang="en-US" dirty="0" smtClean="0"/>
              <a:t>.</a:t>
            </a:r>
          </a:p>
          <a:p>
            <a:endParaRPr lang="en-US" dirty="0"/>
          </a:p>
          <a:p>
            <a:r>
              <a:rPr lang="en-US" dirty="0"/>
              <a:t>Supplementation is not required for most western athletes. If the athlete is a vegetarian or </a:t>
            </a:r>
            <a:r>
              <a:rPr lang="en-US" dirty="0" smtClean="0"/>
              <a:t>vegan, </a:t>
            </a:r>
            <a:r>
              <a:rPr lang="en-US" dirty="0"/>
              <a:t>amino acids are usually consumed through beans, nuts and legumes and would need to be monitored in order to ensure adequate amounts are being eaten. If not, then supplementation may be beneficial.</a:t>
            </a:r>
          </a:p>
          <a:p>
            <a:endParaRPr lang="en-US" dirty="0" smtClean="0"/>
          </a:p>
          <a:p>
            <a:r>
              <a:rPr lang="en-US" dirty="0" smtClean="0"/>
              <a:t>Supplementation </a:t>
            </a:r>
            <a:r>
              <a:rPr lang="en-US" dirty="0"/>
              <a:t>may also be beneficial because it can improve the timing of protein consumption.  Protein consumed within 1hr of resistance training may help recovery and increase hypertrophy. However, excessive consumption can have a detrimental affect on health, particularly kidney function.</a:t>
            </a:r>
          </a:p>
        </p:txBody>
      </p:sp>
    </p:spTree>
    <p:extLst>
      <p:ext uri="{BB962C8B-B14F-4D97-AF65-F5344CB8AC3E}">
        <p14:creationId xmlns:p14="http://schemas.microsoft.com/office/powerpoint/2010/main" val="1757905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655" y="189185"/>
            <a:ext cx="11792607" cy="6463308"/>
          </a:xfrm>
          <a:prstGeom prst="rect">
            <a:avLst/>
          </a:prstGeom>
          <a:noFill/>
        </p:spPr>
        <p:txBody>
          <a:bodyPr wrap="square" rtlCol="0">
            <a:spAutoFit/>
          </a:bodyPr>
          <a:lstStyle/>
          <a:p>
            <a:r>
              <a:rPr lang="en-US" b="1" dirty="0" smtClean="0"/>
              <a:t>CAFFEINE</a:t>
            </a:r>
          </a:p>
          <a:p>
            <a:endParaRPr lang="en-US" dirty="0" smtClean="0"/>
          </a:p>
          <a:p>
            <a:r>
              <a:rPr lang="en-US" dirty="0" smtClean="0"/>
              <a:t>Caffeine </a:t>
            </a:r>
            <a:r>
              <a:rPr lang="en-US" dirty="0"/>
              <a:t>was recently removed from the WADA banned substance list as large amounts of caffeine do not provide a greater benefit than the smaller amounts that would be present in most athletes’ diets. This is because caffeine is found in coffee, chocolate, tea and many other commonly consumed products. </a:t>
            </a:r>
            <a:endParaRPr lang="en-US" dirty="0" smtClean="0"/>
          </a:p>
          <a:p>
            <a:endParaRPr lang="en-US" dirty="0"/>
          </a:p>
          <a:p>
            <a:r>
              <a:rPr lang="en-US" dirty="0" smtClean="0"/>
              <a:t>Caffeine </a:t>
            </a:r>
            <a:r>
              <a:rPr lang="en-US" dirty="0"/>
              <a:t>is an ergogenic aid, which increases fat mobility converting fats to free fatty acids used for energy production. The increase in free fatty acids increases the production of ATP from fat sparing glycogen stores to be used later in the competition. This process is called glycogen sparing, and occurs in the first 15 min of exercise. This is particularly beneficial for events of a long duration where glycogen stores would normal be depleted and affect performance. </a:t>
            </a:r>
            <a:endParaRPr lang="en-US" dirty="0" smtClean="0"/>
          </a:p>
          <a:p>
            <a:endParaRPr lang="en-US" dirty="0"/>
          </a:p>
          <a:p>
            <a:r>
              <a:rPr lang="en-US" dirty="0" smtClean="0"/>
              <a:t>Caffeine </a:t>
            </a:r>
            <a:r>
              <a:rPr lang="en-US" dirty="0"/>
              <a:t>consumption delays the onset of fatigue during submaximal exercise and allows for a sprint to the finish line using the lactic acid system</a:t>
            </a:r>
            <a:r>
              <a:rPr lang="en-US" dirty="0" smtClean="0"/>
              <a:t>.</a:t>
            </a:r>
          </a:p>
          <a:p>
            <a:endParaRPr lang="en-US" dirty="0"/>
          </a:p>
          <a:p>
            <a:r>
              <a:rPr lang="en-US" dirty="0"/>
              <a:t>Caffeine is a stimulant, which means it speeds up the nervous system. This stimulation increases an athlete’s heart rate and enhances concentration. This can be useful in quick decision-making needed in many sports. The stimulation of caffeine also has side effects and large amounts of caffeine can cause an athlete to shake or have symptoms of anxiety. These side effects would be detrimental to sports such as shooting or darts where a steady hand is vital.</a:t>
            </a:r>
          </a:p>
          <a:p>
            <a:r>
              <a:rPr lang="en-US" dirty="0"/>
              <a:t>Caffeine is also a diuretic, which means it removes water from the body. During competition, especially long competition this could become fatal. If used, the athlete must ensure they consume greater amounts of fluids throughout the competition and afterwards in order to aid recovery.</a:t>
            </a:r>
          </a:p>
        </p:txBody>
      </p:sp>
    </p:spTree>
    <p:extLst>
      <p:ext uri="{BB962C8B-B14F-4D97-AF65-F5344CB8AC3E}">
        <p14:creationId xmlns:p14="http://schemas.microsoft.com/office/powerpoint/2010/main" val="1389373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779" y="220717"/>
            <a:ext cx="11666483" cy="6463308"/>
          </a:xfrm>
          <a:prstGeom prst="rect">
            <a:avLst/>
          </a:prstGeom>
          <a:noFill/>
        </p:spPr>
        <p:txBody>
          <a:bodyPr wrap="square" rtlCol="0">
            <a:spAutoFit/>
          </a:bodyPr>
          <a:lstStyle/>
          <a:p>
            <a:r>
              <a:rPr lang="en-US" b="1" dirty="0" smtClean="0"/>
              <a:t>CREATINE PRODUCTS</a:t>
            </a:r>
          </a:p>
          <a:p>
            <a:r>
              <a:rPr lang="en-US" dirty="0" err="1" smtClean="0"/>
              <a:t>Creatine</a:t>
            </a:r>
            <a:r>
              <a:rPr lang="en-US" dirty="0" smtClean="0"/>
              <a:t> </a:t>
            </a:r>
            <a:r>
              <a:rPr lang="en-US" dirty="0"/>
              <a:t>products are easily sourced for supplementation to help improve performance. </a:t>
            </a:r>
            <a:r>
              <a:rPr lang="en-US" dirty="0" err="1"/>
              <a:t>Creatine</a:t>
            </a:r>
            <a:r>
              <a:rPr lang="en-US" dirty="0"/>
              <a:t> is an organic acid and is not an essential nutrient for humans. That is, our bodies will create </a:t>
            </a:r>
            <a:r>
              <a:rPr lang="en-US" dirty="0" err="1"/>
              <a:t>creatine</a:t>
            </a:r>
            <a:r>
              <a:rPr lang="en-US" dirty="0"/>
              <a:t> using amino acids and other compounds. It then has a phosphorus attached to it to make phosphocreatine (PC), used to store energy in skeletal muscle.</a:t>
            </a:r>
          </a:p>
          <a:p>
            <a:r>
              <a:rPr lang="en-US" dirty="0"/>
              <a:t>Theoretically </a:t>
            </a:r>
            <a:r>
              <a:rPr lang="en-US" dirty="0" err="1"/>
              <a:t>creatine</a:t>
            </a:r>
            <a:r>
              <a:rPr lang="en-US" dirty="0"/>
              <a:t> products used for supplementation could increase PC stores and enable the </a:t>
            </a:r>
            <a:r>
              <a:rPr lang="en-US" dirty="0" err="1"/>
              <a:t>alactacid</a:t>
            </a:r>
            <a:r>
              <a:rPr lang="en-US" dirty="0"/>
              <a:t> energy system to be </a:t>
            </a:r>
            <a:r>
              <a:rPr lang="en-US" dirty="0" err="1"/>
              <a:t>utilised</a:t>
            </a:r>
            <a:r>
              <a:rPr lang="en-US" dirty="0"/>
              <a:t> for longer and recover faster. This allows maximal power and energy production to be maintained for longer. This would benefit sports such as, 100m sprint, but also rugby league and soccer as recovery of this system would speed up allowing for greater repetition of sprints required in these sports. </a:t>
            </a:r>
            <a:r>
              <a:rPr lang="en-US" b="1" dirty="0"/>
              <a:t>(</a:t>
            </a:r>
            <a:r>
              <a:rPr lang="en-US" b="1" dirty="0" err="1"/>
              <a:t>youtube</a:t>
            </a:r>
            <a:r>
              <a:rPr lang="en-US" b="1" dirty="0"/>
              <a:t> clip)</a:t>
            </a:r>
          </a:p>
          <a:p>
            <a:r>
              <a:rPr lang="en-US" dirty="0"/>
              <a:t> </a:t>
            </a:r>
          </a:p>
          <a:p>
            <a:r>
              <a:rPr lang="en-US" dirty="0"/>
              <a:t>An increase in PC would also allow for higher output levels in resistance and strength training, which would cause greater adaptations, such as hypertrophy and increased power outputs. However, studies to date have been inconclusive in supporting this theory. Studies have shown that hypertrophy increases with </a:t>
            </a:r>
            <a:r>
              <a:rPr lang="en-US" dirty="0" err="1"/>
              <a:t>creatine</a:t>
            </a:r>
            <a:r>
              <a:rPr lang="en-US" dirty="0"/>
              <a:t> supplementation and weight training. </a:t>
            </a:r>
            <a:r>
              <a:rPr lang="en-US" dirty="0" err="1"/>
              <a:t>Creatine</a:t>
            </a:r>
            <a:r>
              <a:rPr lang="en-US" dirty="0"/>
              <a:t> has also been shown to increase body mass, though this is due to fluid retention needed to store the extra </a:t>
            </a:r>
            <a:r>
              <a:rPr lang="en-US" dirty="0" err="1"/>
              <a:t>creatine</a:t>
            </a:r>
            <a:r>
              <a:rPr lang="en-US" dirty="0"/>
              <a:t>.</a:t>
            </a:r>
          </a:p>
          <a:p>
            <a:r>
              <a:rPr lang="en-US" dirty="0"/>
              <a:t>It should be noted that the quality of </a:t>
            </a:r>
            <a:r>
              <a:rPr lang="en-US" dirty="0" err="1"/>
              <a:t>creatine</a:t>
            </a:r>
            <a:r>
              <a:rPr lang="en-US" dirty="0"/>
              <a:t> products used in supplementation varies from product to product and that practitioner only products will provide better results than over the counter supplements.</a:t>
            </a:r>
          </a:p>
          <a:p>
            <a:r>
              <a:rPr lang="en-US" dirty="0" err="1"/>
              <a:t>Creatine</a:t>
            </a:r>
            <a:r>
              <a:rPr lang="en-US" dirty="0"/>
              <a:t> does provide performance benefits, however it is easily sourced in a diet by eating meat, the body will create it as needed. </a:t>
            </a:r>
            <a:r>
              <a:rPr lang="en-US" dirty="0" err="1"/>
              <a:t>Creatine</a:t>
            </a:r>
            <a:r>
              <a:rPr lang="en-US" dirty="0"/>
              <a:t> products and supplementation will benefit those who need it, but it can cause short-term nausea, hypertension and cramps.</a:t>
            </a:r>
          </a:p>
          <a:p>
            <a:r>
              <a:rPr lang="en-US" dirty="0"/>
              <a:t> </a:t>
            </a:r>
          </a:p>
        </p:txBody>
      </p:sp>
    </p:spTree>
    <p:extLst>
      <p:ext uri="{BB962C8B-B14F-4D97-AF65-F5344CB8AC3E}">
        <p14:creationId xmlns:p14="http://schemas.microsoft.com/office/powerpoint/2010/main" val="1245151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23</TotalTime>
  <Words>736</Words>
  <Application>Microsoft Macintosh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Century Gothic</vt:lpstr>
      <vt:lpstr>Wingdings 3</vt:lpstr>
      <vt:lpstr>Arial</vt:lpstr>
      <vt:lpstr>Slice</vt:lpstr>
      <vt:lpstr>Supplementation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Supplementation</dc:title>
  <dc:creator>Michelle Lumsden</dc:creator>
  <cp:lastModifiedBy>Michelle Lumsden</cp:lastModifiedBy>
  <cp:revision>3</cp:revision>
  <dcterms:created xsi:type="dcterms:W3CDTF">2016-05-05T23:42:54Z</dcterms:created>
  <dcterms:modified xsi:type="dcterms:W3CDTF">2016-05-06T00:06:54Z</dcterms:modified>
</cp:coreProperties>
</file>