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sldIdLst>
    <p:sldId id="256" r:id="rId2"/>
    <p:sldId id="269" r:id="rId3"/>
    <p:sldId id="270" r:id="rId4"/>
    <p:sldId id="266" r:id="rId5"/>
    <p:sldId id="271" r:id="rId6"/>
    <p:sldId id="273" r:id="rId7"/>
    <p:sldId id="267" r:id="rId8"/>
    <p:sldId id="272" r:id="rId9"/>
    <p:sldId id="268" r:id="rId10"/>
    <p:sldId id="275" r:id="rId11"/>
    <p:sldId id="27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1997" autoAdjust="0"/>
  </p:normalViewPr>
  <p:slideViewPr>
    <p:cSldViewPr snapToGrid="0" snapToObjects="1">
      <p:cViewPr varScale="1">
        <p:scale>
          <a:sx n="117" d="100"/>
          <a:sy n="117" d="100"/>
        </p:scale>
        <p:origin x="64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5/28/2018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5/28/2018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298448"/>
            <a:ext cx="7315200" cy="1980780"/>
          </a:xfrm>
        </p:spPr>
        <p:txBody>
          <a:bodyPr/>
          <a:lstStyle/>
          <a:p>
            <a:pPr algn="ctr"/>
            <a:r>
              <a:rPr lang="en-US" b="1" dirty="0" smtClean="0"/>
              <a:t>TAPING AND BANDAGING</a:t>
            </a:r>
            <a:endParaRPr lang="en-US" b="1" dirty="0"/>
          </a:p>
        </p:txBody>
      </p:sp>
      <p:sp>
        <p:nvSpPr>
          <p:cNvPr id="3" name="Subtitle 2"/>
          <p:cNvSpPr>
            <a:spLocks noGrp="1"/>
          </p:cNvSpPr>
          <p:nvPr>
            <p:ph type="subTitle" idx="1"/>
          </p:nvPr>
        </p:nvSpPr>
        <p:spPr>
          <a:xfrm>
            <a:off x="1100015" y="3279228"/>
            <a:ext cx="7315200" cy="2305418"/>
          </a:xfrm>
        </p:spPr>
        <p:txBody>
          <a:bodyPr numCol="2">
            <a:normAutofit/>
          </a:bodyPr>
          <a:lstStyle/>
          <a:p>
            <a:r>
              <a:rPr lang="en-US" sz="1600" b="1" dirty="0" smtClean="0"/>
              <a:t>STUDENTS LEARN ABOUT:</a:t>
            </a:r>
          </a:p>
          <a:p>
            <a:pPr marL="342900" indent="-342900">
              <a:buFont typeface="Arial" charset="0"/>
              <a:buChar char="•"/>
            </a:pPr>
            <a:r>
              <a:rPr lang="en-US" sz="1600" dirty="0" smtClean="0"/>
              <a:t>Preventative </a:t>
            </a:r>
            <a:r>
              <a:rPr lang="en-US" sz="1600" dirty="0" smtClean="0"/>
              <a:t>Taping</a:t>
            </a:r>
          </a:p>
          <a:p>
            <a:pPr marL="342900" indent="-342900">
              <a:buFont typeface="Arial" charset="0"/>
              <a:buChar char="•"/>
            </a:pPr>
            <a:r>
              <a:rPr lang="en-US" sz="1600" dirty="0" smtClean="0"/>
              <a:t>Taping for Isolation of Injury</a:t>
            </a:r>
          </a:p>
          <a:p>
            <a:pPr marL="342900" indent="-342900">
              <a:buFont typeface="Arial" charset="0"/>
              <a:buChar char="•"/>
            </a:pPr>
            <a:r>
              <a:rPr lang="en-US" sz="1600" dirty="0" smtClean="0"/>
              <a:t>Bandaging for Immediate Treatment of </a:t>
            </a:r>
            <a:r>
              <a:rPr lang="en-US" sz="1600" dirty="0" smtClean="0"/>
              <a:t>Injury</a:t>
            </a:r>
          </a:p>
          <a:p>
            <a:pPr marL="342900" indent="-342900">
              <a:buFont typeface="Arial" charset="0"/>
              <a:buChar char="•"/>
            </a:pPr>
            <a:endParaRPr lang="en-US" sz="1600" dirty="0" smtClean="0"/>
          </a:p>
          <a:p>
            <a:r>
              <a:rPr lang="en-US" sz="1600" b="1" dirty="0" smtClean="0"/>
              <a:t>STUDENTS LEARN TO:</a:t>
            </a:r>
          </a:p>
          <a:p>
            <a:pPr marL="285750" indent="-285750">
              <a:buFont typeface="Arial" panose="020B0604020202020204" pitchFamily="34" charset="0"/>
              <a:buChar char="•"/>
            </a:pPr>
            <a:r>
              <a:rPr lang="en-US" sz="1600" dirty="0" smtClean="0"/>
              <a:t>Demonstrate taping and bandaging techniques, including taping the ankle, wrist and thumb</a:t>
            </a:r>
          </a:p>
          <a:p>
            <a:pPr marL="285750" indent="-285750">
              <a:buFont typeface="Arial" panose="020B0604020202020204" pitchFamily="34" charset="0"/>
              <a:buChar char="•"/>
            </a:pPr>
            <a:r>
              <a:rPr lang="en-US" sz="1600" dirty="0" smtClean="0"/>
              <a:t>Evaluate the role tapin</a:t>
            </a:r>
            <a:r>
              <a:rPr lang="en-US" sz="1600" dirty="0" smtClean="0"/>
              <a:t>g plays in both the prevention and treatment of injury</a:t>
            </a:r>
            <a:endParaRPr lang="en-US" sz="1600" dirty="0"/>
          </a:p>
        </p:txBody>
      </p:sp>
    </p:spTree>
    <p:extLst>
      <p:ext uri="{BB962C8B-B14F-4D97-AF65-F5344CB8AC3E}">
        <p14:creationId xmlns:p14="http://schemas.microsoft.com/office/powerpoint/2010/main" val="1156197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BANDAGING FOR IMMEDIATE TREATMENT OF INJURY</a:t>
            </a:r>
            <a:endParaRPr lang="en-AU" b="1" dirty="0"/>
          </a:p>
        </p:txBody>
      </p:sp>
      <p:sp>
        <p:nvSpPr>
          <p:cNvPr id="3" name="Content Placeholder 2"/>
          <p:cNvSpPr>
            <a:spLocks noGrp="1"/>
          </p:cNvSpPr>
          <p:nvPr>
            <p:ph idx="1"/>
          </p:nvPr>
        </p:nvSpPr>
        <p:spPr>
          <a:xfrm>
            <a:off x="3520965" y="78827"/>
            <a:ext cx="8576441" cy="6684579"/>
          </a:xfrm>
        </p:spPr>
        <p:txBody>
          <a:bodyPr anchor="t"/>
          <a:lstStyle/>
          <a:p>
            <a:r>
              <a:rPr lang="en-US" dirty="0"/>
              <a:t>Bandaging for immediate treatment of injury is part of the RICER (Rest, Ice Compression, Elevation, Referral) first aid treatment for soft tissue injuries. </a:t>
            </a:r>
          </a:p>
          <a:p>
            <a:r>
              <a:rPr lang="en-US" dirty="0"/>
              <a:t>P</a:t>
            </a:r>
            <a:r>
              <a:rPr lang="en-US" dirty="0" smtClean="0"/>
              <a:t>lays </a:t>
            </a:r>
            <a:r>
              <a:rPr lang="en-US" dirty="0"/>
              <a:t>an important </a:t>
            </a:r>
            <a:r>
              <a:rPr lang="en-US" dirty="0" smtClean="0"/>
              <a:t>role - helps </a:t>
            </a:r>
            <a:r>
              <a:rPr lang="en-US" dirty="0"/>
              <a:t>to decrease bleeding and inflammation, while also providing support, especially if the injury is at a joint</a:t>
            </a:r>
            <a:r>
              <a:rPr lang="en-US" dirty="0" smtClean="0"/>
              <a:t>.</a:t>
            </a:r>
            <a:endParaRPr lang="en-US" dirty="0"/>
          </a:p>
          <a:p>
            <a:r>
              <a:rPr lang="en-US" dirty="0"/>
              <a:t>The use of compression bandaging for immediate treatment of injury applies pressure to the injured areas and helps force fluid away from the area, or restricts fluid coming to the areas, reducing inflammation. </a:t>
            </a:r>
            <a:endParaRPr lang="en-US" dirty="0" smtClean="0"/>
          </a:p>
          <a:p>
            <a:r>
              <a:rPr lang="en-US" dirty="0" smtClean="0"/>
              <a:t>This </a:t>
            </a:r>
            <a:r>
              <a:rPr lang="en-US" dirty="0"/>
              <a:t>helps prevent damage from too much inflammation, which can damage tissue. </a:t>
            </a:r>
          </a:p>
          <a:p>
            <a:r>
              <a:rPr lang="en-US" dirty="0"/>
              <a:t>Bandaging applies pressure to the injured area, which also reduces bleeding. </a:t>
            </a:r>
            <a:endParaRPr lang="en-US" dirty="0" smtClean="0"/>
          </a:p>
          <a:p>
            <a:r>
              <a:rPr lang="en-US" dirty="0" smtClean="0"/>
              <a:t>Helps </a:t>
            </a:r>
            <a:r>
              <a:rPr lang="en-US" dirty="0"/>
              <a:t>decrease the debris needing to be cleaned up by the immune system, which speeds up recovery allowing a faster return to play</a:t>
            </a:r>
            <a:r>
              <a:rPr lang="en-US" dirty="0" smtClean="0"/>
              <a:t>.</a:t>
            </a:r>
          </a:p>
          <a:p>
            <a:endParaRPr lang="en-AU" dirty="0"/>
          </a:p>
        </p:txBody>
      </p:sp>
      <p:pic>
        <p:nvPicPr>
          <p:cNvPr id="4" name="Picture 3"/>
          <p:cNvPicPr>
            <a:picLocks noChangeAspect="1"/>
          </p:cNvPicPr>
          <p:nvPr/>
        </p:nvPicPr>
        <p:blipFill>
          <a:blip r:embed="rId2"/>
          <a:stretch>
            <a:fillRect/>
          </a:stretch>
        </p:blipFill>
        <p:spPr>
          <a:xfrm>
            <a:off x="4434567" y="4528457"/>
            <a:ext cx="2724150" cy="1676400"/>
          </a:xfrm>
          <a:prstGeom prst="rect">
            <a:avLst/>
          </a:prstGeom>
        </p:spPr>
      </p:pic>
      <p:pic>
        <p:nvPicPr>
          <p:cNvPr id="5" name="Picture 4"/>
          <p:cNvPicPr>
            <a:picLocks noChangeAspect="1"/>
          </p:cNvPicPr>
          <p:nvPr/>
        </p:nvPicPr>
        <p:blipFill>
          <a:blip r:embed="rId3"/>
          <a:stretch>
            <a:fillRect/>
          </a:stretch>
        </p:blipFill>
        <p:spPr>
          <a:xfrm>
            <a:off x="7911192" y="4528457"/>
            <a:ext cx="2993571" cy="1676400"/>
          </a:xfrm>
          <a:prstGeom prst="rect">
            <a:avLst/>
          </a:prstGeom>
        </p:spPr>
      </p:pic>
    </p:spTree>
    <p:extLst>
      <p:ext uri="{BB962C8B-B14F-4D97-AF65-F5344CB8AC3E}">
        <p14:creationId xmlns:p14="http://schemas.microsoft.com/office/powerpoint/2010/main" val="3311814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BANDAGING FOR IMMEDIATE TREATMENT OF INJURY CONT…</a:t>
            </a:r>
            <a:endParaRPr lang="en-AU" b="1" dirty="0"/>
          </a:p>
        </p:txBody>
      </p:sp>
      <p:sp>
        <p:nvSpPr>
          <p:cNvPr id="3" name="Content Placeholder 2"/>
          <p:cNvSpPr>
            <a:spLocks noGrp="1"/>
          </p:cNvSpPr>
          <p:nvPr>
            <p:ph idx="1"/>
          </p:nvPr>
        </p:nvSpPr>
        <p:spPr>
          <a:xfrm>
            <a:off x="3520965" y="78827"/>
            <a:ext cx="8576441" cy="6684579"/>
          </a:xfrm>
        </p:spPr>
        <p:txBody>
          <a:bodyPr anchor="t"/>
          <a:lstStyle/>
          <a:p>
            <a:r>
              <a:rPr lang="en-US" dirty="0" smtClean="0"/>
              <a:t>The bandage also helps reduce movement, limiting re-injury, and providing support for the injured area. </a:t>
            </a:r>
          </a:p>
          <a:p>
            <a:r>
              <a:rPr lang="en-US" dirty="0" smtClean="0"/>
              <a:t>In applying the bandage, it should go across the joint, connecting two (2) or more bones on either side. This along with the pressure applied from the bandage provides stability and support to the joint.</a:t>
            </a:r>
          </a:p>
          <a:p>
            <a:r>
              <a:rPr lang="en-US" dirty="0" smtClean="0"/>
              <a:t>Bandaging for immediate treatment of injury will also restrict movement, but not so much as to impede rehabilitation. </a:t>
            </a:r>
          </a:p>
          <a:p>
            <a:r>
              <a:rPr lang="en-US" dirty="0" smtClean="0"/>
              <a:t>Bandaging should allow for regular muscle contraction and a fair range of motion to promote rehabilitation.</a:t>
            </a:r>
          </a:p>
          <a:p>
            <a:endParaRPr lang="en-AU" dirty="0"/>
          </a:p>
        </p:txBody>
      </p:sp>
      <p:pic>
        <p:nvPicPr>
          <p:cNvPr id="4" name="Picture 3"/>
          <p:cNvPicPr>
            <a:picLocks noChangeAspect="1"/>
          </p:cNvPicPr>
          <p:nvPr/>
        </p:nvPicPr>
        <p:blipFill>
          <a:blip r:embed="rId2"/>
          <a:stretch>
            <a:fillRect/>
          </a:stretch>
        </p:blipFill>
        <p:spPr>
          <a:xfrm>
            <a:off x="6096800" y="3752848"/>
            <a:ext cx="3424769" cy="2201637"/>
          </a:xfrm>
          <a:prstGeom prst="rect">
            <a:avLst/>
          </a:prstGeom>
        </p:spPr>
      </p:pic>
    </p:spTree>
    <p:extLst>
      <p:ext uri="{BB962C8B-B14F-4D97-AF65-F5344CB8AC3E}">
        <p14:creationId xmlns:p14="http://schemas.microsoft.com/office/powerpoint/2010/main" val="315430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TAPING AND BANDAGING - </a:t>
            </a:r>
            <a:br>
              <a:rPr lang="en-AU" b="1" dirty="0" smtClean="0"/>
            </a:br>
            <a:r>
              <a:rPr lang="en-AU" b="1" dirty="0" smtClean="0"/>
              <a:t>OVERVIEW</a:t>
            </a:r>
            <a:endParaRPr lang="en-AU" b="1" dirty="0"/>
          </a:p>
        </p:txBody>
      </p:sp>
      <p:sp>
        <p:nvSpPr>
          <p:cNvPr id="3" name="Content Placeholder 2"/>
          <p:cNvSpPr>
            <a:spLocks noGrp="1"/>
          </p:cNvSpPr>
          <p:nvPr>
            <p:ph idx="1"/>
          </p:nvPr>
        </p:nvSpPr>
        <p:spPr>
          <a:xfrm>
            <a:off x="3520965" y="78827"/>
            <a:ext cx="8576441" cy="6684579"/>
          </a:xfrm>
        </p:spPr>
        <p:txBody>
          <a:bodyPr anchor="t"/>
          <a:lstStyle/>
          <a:p>
            <a:r>
              <a:rPr lang="en-US" dirty="0"/>
              <a:t>Taping and bandaging help in the prevention and management of injury. </a:t>
            </a:r>
            <a:endParaRPr lang="en-US" dirty="0" smtClean="0"/>
          </a:p>
          <a:p>
            <a:r>
              <a:rPr lang="en-US" dirty="0" smtClean="0"/>
              <a:t>Helps </a:t>
            </a:r>
            <a:r>
              <a:rPr lang="en-US" dirty="0"/>
              <a:t>reduce the range of motion at a </a:t>
            </a:r>
            <a:r>
              <a:rPr lang="en-US" dirty="0" smtClean="0"/>
              <a:t>joint - provides </a:t>
            </a:r>
            <a:r>
              <a:rPr lang="en-US" dirty="0"/>
              <a:t>the athlete with a sensation from the </a:t>
            </a:r>
            <a:r>
              <a:rPr lang="en-US" dirty="0" smtClean="0"/>
              <a:t>tape </a:t>
            </a:r>
            <a:r>
              <a:rPr lang="en-US" dirty="0"/>
              <a:t>pulling on the skin, which tells the athlete to reduce the range of motion. </a:t>
            </a:r>
          </a:p>
          <a:p>
            <a:r>
              <a:rPr lang="en-US" dirty="0"/>
              <a:t>P</a:t>
            </a:r>
            <a:r>
              <a:rPr lang="en-US" dirty="0" smtClean="0"/>
              <a:t>rovides </a:t>
            </a:r>
            <a:r>
              <a:rPr lang="en-US" dirty="0"/>
              <a:t>support and helps prevent re-injury to an area of weakness. </a:t>
            </a:r>
            <a:r>
              <a:rPr lang="en-US" dirty="0" smtClean="0"/>
              <a:t>Helps </a:t>
            </a:r>
            <a:r>
              <a:rPr lang="en-US" dirty="0"/>
              <a:t>to isolate the injury reducing use of the injured area and helping recovery</a:t>
            </a:r>
            <a:r>
              <a:rPr lang="en-US" dirty="0" smtClean="0"/>
              <a:t>.</a:t>
            </a:r>
            <a:endParaRPr lang="en-US" dirty="0"/>
          </a:p>
          <a:p>
            <a:r>
              <a:rPr lang="en-US" dirty="0"/>
              <a:t>Bandaging </a:t>
            </a:r>
            <a:r>
              <a:rPr lang="en-US" dirty="0" smtClean="0"/>
              <a:t>is </a:t>
            </a:r>
            <a:r>
              <a:rPr lang="en-US" dirty="0"/>
              <a:t>used in the immediate treatment of injury. </a:t>
            </a:r>
            <a:endParaRPr lang="en-US" dirty="0" smtClean="0"/>
          </a:p>
          <a:p>
            <a:r>
              <a:rPr lang="en-US" dirty="0" smtClean="0"/>
              <a:t>Helps </a:t>
            </a:r>
            <a:r>
              <a:rPr lang="en-US" dirty="0"/>
              <a:t>to reduce inflammation, and provides some support to the injured </a:t>
            </a:r>
            <a:r>
              <a:rPr lang="en-US" dirty="0" smtClean="0"/>
              <a:t>area - is </a:t>
            </a:r>
            <a:r>
              <a:rPr lang="en-US" dirty="0"/>
              <a:t>an aspect of the RICER treatment for soft tissue injuries</a:t>
            </a:r>
            <a:r>
              <a:rPr lang="en-US" dirty="0" smtClean="0"/>
              <a:t>.</a:t>
            </a:r>
            <a:endParaRPr lang="en-US" dirty="0"/>
          </a:p>
          <a:p>
            <a:r>
              <a:rPr lang="en-US" dirty="0" smtClean="0"/>
              <a:t>You are required to </a:t>
            </a:r>
            <a:r>
              <a:rPr lang="en-US" dirty="0"/>
              <a:t>learn how to </a:t>
            </a:r>
            <a:r>
              <a:rPr lang="en-US" dirty="0" smtClean="0"/>
              <a:t>tape </a:t>
            </a:r>
            <a:r>
              <a:rPr lang="en-US" dirty="0"/>
              <a:t>ankles, wrists and the thumb, and to evaluate if taping works to prevent or treat injury. This requires you to know points for and against taping and to make a judgment regarding its effectiveness.</a:t>
            </a:r>
          </a:p>
          <a:p>
            <a:endParaRPr lang="en-AU" dirty="0"/>
          </a:p>
        </p:txBody>
      </p:sp>
      <p:pic>
        <p:nvPicPr>
          <p:cNvPr id="4" name="Picture 3"/>
          <p:cNvPicPr>
            <a:picLocks noChangeAspect="1"/>
          </p:cNvPicPr>
          <p:nvPr/>
        </p:nvPicPr>
        <p:blipFill>
          <a:blip r:embed="rId2"/>
          <a:stretch>
            <a:fillRect/>
          </a:stretch>
        </p:blipFill>
        <p:spPr>
          <a:xfrm>
            <a:off x="4337276" y="4671333"/>
            <a:ext cx="2276475" cy="2000250"/>
          </a:xfrm>
          <a:prstGeom prst="rect">
            <a:avLst/>
          </a:prstGeom>
        </p:spPr>
      </p:pic>
      <p:pic>
        <p:nvPicPr>
          <p:cNvPr id="5" name="Picture 4"/>
          <p:cNvPicPr>
            <a:picLocks noChangeAspect="1"/>
          </p:cNvPicPr>
          <p:nvPr/>
        </p:nvPicPr>
        <p:blipFill>
          <a:blip r:embed="rId3"/>
          <a:stretch>
            <a:fillRect/>
          </a:stretch>
        </p:blipFill>
        <p:spPr>
          <a:xfrm>
            <a:off x="8555491" y="4501243"/>
            <a:ext cx="1444263" cy="2170340"/>
          </a:xfrm>
          <a:prstGeom prst="rect">
            <a:avLst/>
          </a:prstGeom>
        </p:spPr>
      </p:pic>
    </p:spTree>
    <p:extLst>
      <p:ext uri="{BB962C8B-B14F-4D97-AF65-F5344CB8AC3E}">
        <p14:creationId xmlns:p14="http://schemas.microsoft.com/office/powerpoint/2010/main" val="347870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3200" b="1" dirty="0" smtClean="0"/>
              <a:t>PREVENTATIVE TAPING</a:t>
            </a:r>
            <a:endParaRPr lang="en-AU" b="1" dirty="0"/>
          </a:p>
        </p:txBody>
      </p:sp>
      <p:sp>
        <p:nvSpPr>
          <p:cNvPr id="3" name="Content Placeholder 2"/>
          <p:cNvSpPr>
            <a:spLocks noGrp="1"/>
          </p:cNvSpPr>
          <p:nvPr>
            <p:ph idx="1"/>
          </p:nvPr>
        </p:nvSpPr>
        <p:spPr>
          <a:xfrm>
            <a:off x="3520965" y="78827"/>
            <a:ext cx="8576441" cy="6684579"/>
          </a:xfrm>
        </p:spPr>
        <p:txBody>
          <a:bodyPr anchor="t">
            <a:normAutofit/>
          </a:bodyPr>
          <a:lstStyle/>
          <a:p>
            <a:r>
              <a:rPr lang="en-US" dirty="0"/>
              <a:t>Preventative taping is when the athlete tapes a joint, such as the ankle, in order to prevent injury from occurring. </a:t>
            </a:r>
          </a:p>
          <a:p>
            <a:r>
              <a:rPr lang="en-US" dirty="0" smtClean="0"/>
              <a:t>Athletes </a:t>
            </a:r>
            <a:r>
              <a:rPr lang="en-US" dirty="0"/>
              <a:t>who use preventative taping often have a history of injury in the joint taped. </a:t>
            </a:r>
            <a:endParaRPr lang="en-US" dirty="0" smtClean="0"/>
          </a:p>
          <a:p>
            <a:r>
              <a:rPr lang="en-US" dirty="0" smtClean="0"/>
              <a:t>The </a:t>
            </a:r>
            <a:r>
              <a:rPr lang="en-US" dirty="0"/>
              <a:t>most common joints taped include: </a:t>
            </a:r>
            <a:endParaRPr lang="en-US" dirty="0" smtClean="0"/>
          </a:p>
          <a:p>
            <a:pPr lvl="1"/>
            <a:r>
              <a:rPr lang="en-US" dirty="0" smtClean="0"/>
              <a:t>Ankle</a:t>
            </a:r>
          </a:p>
          <a:p>
            <a:pPr lvl="1"/>
            <a:r>
              <a:rPr lang="en-US" dirty="0" smtClean="0"/>
              <a:t>Knee</a:t>
            </a:r>
          </a:p>
          <a:p>
            <a:pPr lvl="1"/>
            <a:r>
              <a:rPr lang="en-US" dirty="0" smtClean="0"/>
              <a:t>Shoulder</a:t>
            </a:r>
          </a:p>
          <a:p>
            <a:pPr lvl="1"/>
            <a:r>
              <a:rPr lang="en-US" dirty="0" smtClean="0"/>
              <a:t>Wrist</a:t>
            </a:r>
            <a:endParaRPr lang="en-US" dirty="0"/>
          </a:p>
          <a:p>
            <a:r>
              <a:rPr lang="en-US" dirty="0"/>
              <a:t>Taping used to prevent or treat injury is usually done using a rigid tape, such as Elastoplast, that does not stretch as this tape provides the best results for the prevention and treatment of injury. </a:t>
            </a:r>
            <a:endParaRPr lang="en-US" dirty="0" smtClean="0"/>
          </a:p>
          <a:p>
            <a:r>
              <a:rPr lang="en-US" dirty="0"/>
              <a:t>W</a:t>
            </a:r>
            <a:r>
              <a:rPr lang="en-US" dirty="0" smtClean="0"/>
              <a:t>orks </a:t>
            </a:r>
            <a:r>
              <a:rPr lang="en-US" dirty="0"/>
              <a:t>by providing feedback to the athlete by pulling on the skin when the tap is stretched, providing a sensation. This sensation provides feedback to the athlete to stimulate the muscles around the joint and to reduce the movement in order to prevent injury</a:t>
            </a:r>
            <a:r>
              <a:rPr lang="en-US" dirty="0" smtClean="0"/>
              <a:t>.</a:t>
            </a:r>
            <a:endParaRPr lang="en-US" dirty="0"/>
          </a:p>
          <a:p>
            <a:r>
              <a:rPr lang="en-US" dirty="0"/>
              <a:t>P</a:t>
            </a:r>
            <a:r>
              <a:rPr lang="en-US" dirty="0" smtClean="0"/>
              <a:t>reventative </a:t>
            </a:r>
            <a:r>
              <a:rPr lang="en-US" dirty="0"/>
              <a:t>taping also works as a placebo. It allows the athlete to be confident in their movements, which helps in skilled athletes is biomechanically efficient, making them less likely to suffer injury.</a:t>
            </a:r>
          </a:p>
          <a:p>
            <a:endParaRPr lang="en-US" dirty="0"/>
          </a:p>
          <a:p>
            <a:endParaRPr lang="en-AU" dirty="0"/>
          </a:p>
        </p:txBody>
      </p:sp>
      <p:pic>
        <p:nvPicPr>
          <p:cNvPr id="4" name="Picture 3"/>
          <p:cNvPicPr>
            <a:picLocks noChangeAspect="1"/>
          </p:cNvPicPr>
          <p:nvPr/>
        </p:nvPicPr>
        <p:blipFill>
          <a:blip r:embed="rId2"/>
          <a:stretch>
            <a:fillRect/>
          </a:stretch>
        </p:blipFill>
        <p:spPr>
          <a:xfrm>
            <a:off x="689819" y="462345"/>
            <a:ext cx="2312596" cy="1622269"/>
          </a:xfrm>
          <a:prstGeom prst="rect">
            <a:avLst/>
          </a:prstGeom>
        </p:spPr>
      </p:pic>
      <p:pic>
        <p:nvPicPr>
          <p:cNvPr id="5" name="Picture 4"/>
          <p:cNvPicPr>
            <a:picLocks noChangeAspect="1"/>
          </p:cNvPicPr>
          <p:nvPr/>
        </p:nvPicPr>
        <p:blipFill>
          <a:blip r:embed="rId3"/>
          <a:stretch>
            <a:fillRect/>
          </a:stretch>
        </p:blipFill>
        <p:spPr>
          <a:xfrm>
            <a:off x="10069966" y="1257300"/>
            <a:ext cx="1605642" cy="1605642"/>
          </a:xfrm>
          <a:prstGeom prst="rect">
            <a:avLst/>
          </a:prstGeom>
        </p:spPr>
      </p:pic>
      <p:pic>
        <p:nvPicPr>
          <p:cNvPr id="6" name="Picture 5"/>
          <p:cNvPicPr>
            <a:picLocks noChangeAspect="1"/>
          </p:cNvPicPr>
          <p:nvPr/>
        </p:nvPicPr>
        <p:blipFill>
          <a:blip r:embed="rId4"/>
          <a:stretch>
            <a:fillRect/>
          </a:stretch>
        </p:blipFill>
        <p:spPr>
          <a:xfrm>
            <a:off x="687840" y="4414837"/>
            <a:ext cx="2314575" cy="1971675"/>
          </a:xfrm>
          <a:prstGeom prst="rect">
            <a:avLst/>
          </a:prstGeom>
        </p:spPr>
      </p:pic>
      <p:pic>
        <p:nvPicPr>
          <p:cNvPr id="7" name="Picture 6"/>
          <p:cNvPicPr>
            <a:picLocks noChangeAspect="1"/>
          </p:cNvPicPr>
          <p:nvPr/>
        </p:nvPicPr>
        <p:blipFill>
          <a:blip r:embed="rId5"/>
          <a:stretch>
            <a:fillRect/>
          </a:stretch>
        </p:blipFill>
        <p:spPr>
          <a:xfrm>
            <a:off x="8128226" y="1347787"/>
            <a:ext cx="1902005" cy="1424668"/>
          </a:xfrm>
          <a:prstGeom prst="rect">
            <a:avLst/>
          </a:prstGeom>
        </p:spPr>
      </p:pic>
    </p:spTree>
    <p:extLst>
      <p:ext uri="{BB962C8B-B14F-4D97-AF65-F5344CB8AC3E}">
        <p14:creationId xmlns:p14="http://schemas.microsoft.com/office/powerpoint/2010/main" val="2976980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0_209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7932" y="580292"/>
            <a:ext cx="8128000" cy="4572000"/>
          </a:xfrm>
          <a:prstGeom prst="rect">
            <a:avLst/>
          </a:prstGeom>
        </p:spPr>
      </p:pic>
    </p:spTree>
    <p:extLst>
      <p:ext uri="{BB962C8B-B14F-4D97-AF65-F5344CB8AC3E}">
        <p14:creationId xmlns:p14="http://schemas.microsoft.com/office/powerpoint/2010/main" val="1984913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3200" b="1" dirty="0" smtClean="0"/>
              <a:t>PREVENTATIVE TAPING CONT…</a:t>
            </a:r>
            <a:endParaRPr lang="en-AU" sz="3200" b="1" dirty="0"/>
          </a:p>
        </p:txBody>
      </p:sp>
      <p:sp>
        <p:nvSpPr>
          <p:cNvPr id="3" name="Content Placeholder 2"/>
          <p:cNvSpPr>
            <a:spLocks noGrp="1"/>
          </p:cNvSpPr>
          <p:nvPr>
            <p:ph idx="1"/>
          </p:nvPr>
        </p:nvSpPr>
        <p:spPr>
          <a:xfrm>
            <a:off x="3520965" y="78827"/>
            <a:ext cx="8576441" cy="6684579"/>
          </a:xfrm>
        </p:spPr>
        <p:txBody>
          <a:bodyPr anchor="t">
            <a:normAutofit/>
          </a:bodyPr>
          <a:lstStyle/>
          <a:p>
            <a:r>
              <a:rPr lang="en-US" dirty="0" smtClean="0"/>
              <a:t>A </a:t>
            </a:r>
            <a:r>
              <a:rPr lang="en-US" dirty="0"/>
              <a:t>systematic review published in The Journal of Science and Medicine in Sport found that ankle sprains decreased by approximately 70% when preventative taping was used. </a:t>
            </a:r>
            <a:endParaRPr lang="en-US" dirty="0" smtClean="0"/>
          </a:p>
          <a:p>
            <a:r>
              <a:rPr lang="en-US" dirty="0" smtClean="0"/>
              <a:t>This </a:t>
            </a:r>
            <a:r>
              <a:rPr lang="en-US" dirty="0"/>
              <a:t>significantly increases the wellbeing of the athlete especially when ankle sprains account for 10-28% of sports injuries</a:t>
            </a:r>
            <a:r>
              <a:rPr lang="en-US" dirty="0" smtClean="0"/>
              <a:t>.</a:t>
            </a:r>
            <a:endParaRPr lang="en-US" dirty="0"/>
          </a:p>
          <a:p>
            <a:r>
              <a:rPr lang="en-US" dirty="0"/>
              <a:t>Most studies conducted focus on re-injury in athletes with a history of injury. However, the few studies that look solely at preventing injury have found that taping can reduce the injury rate by almost 50</a:t>
            </a:r>
            <a:r>
              <a:rPr lang="en-US" dirty="0" smtClean="0"/>
              <a:t>%.</a:t>
            </a:r>
          </a:p>
          <a:p>
            <a:r>
              <a:rPr lang="en-US" dirty="0" smtClean="0"/>
              <a:t>Taping </a:t>
            </a:r>
            <a:r>
              <a:rPr lang="en-US" dirty="0"/>
              <a:t>does have its down side. Long term taping can lead the athlete to becoming reliant upon the tape to provide the support for the joint. </a:t>
            </a:r>
          </a:p>
          <a:p>
            <a:r>
              <a:rPr lang="en-US" dirty="0" smtClean="0"/>
              <a:t>Long </a:t>
            </a:r>
            <a:r>
              <a:rPr lang="en-US" dirty="0"/>
              <a:t>term taping can also decrease </a:t>
            </a:r>
            <a:r>
              <a:rPr lang="en-US" dirty="0" err="1"/>
              <a:t>stabilising</a:t>
            </a:r>
            <a:r>
              <a:rPr lang="en-US" dirty="0"/>
              <a:t> muscle strength and weaken the joint. For this reason, taping should be used as a short term prophylactic (preventative) measure</a:t>
            </a:r>
            <a:r>
              <a:rPr lang="en-US" dirty="0" smtClean="0"/>
              <a:t>.</a:t>
            </a:r>
            <a:endParaRPr lang="en-US" dirty="0"/>
          </a:p>
          <a:p>
            <a:r>
              <a:rPr lang="en-US" dirty="0"/>
              <a:t>Other issues with taping include irritating the skin and reducing the athlete’s </a:t>
            </a:r>
            <a:r>
              <a:rPr lang="en-US" dirty="0" smtClean="0"/>
              <a:t>proprioception - reducing </a:t>
            </a:r>
            <a:r>
              <a:rPr lang="en-US" dirty="0"/>
              <a:t>their ability to know where their body is and when to adjust it in response to the environment or internal forces. </a:t>
            </a:r>
            <a:endParaRPr lang="en-US" dirty="0" smtClean="0"/>
          </a:p>
          <a:p>
            <a:r>
              <a:rPr lang="en-US" dirty="0" smtClean="0"/>
              <a:t>This </a:t>
            </a:r>
            <a:r>
              <a:rPr lang="en-US" dirty="0"/>
              <a:t>reinforces the idea that taping is used for short periods of time when returning from injury, and not as a continual preventative.</a:t>
            </a:r>
          </a:p>
          <a:p>
            <a:endParaRPr lang="en-US" dirty="0"/>
          </a:p>
          <a:p>
            <a:endParaRPr lang="en-AU" dirty="0"/>
          </a:p>
        </p:txBody>
      </p:sp>
      <p:pic>
        <p:nvPicPr>
          <p:cNvPr id="4" name="Picture 3"/>
          <p:cNvPicPr>
            <a:picLocks noChangeAspect="1"/>
          </p:cNvPicPr>
          <p:nvPr/>
        </p:nvPicPr>
        <p:blipFill>
          <a:blip r:embed="rId2"/>
          <a:stretch>
            <a:fillRect/>
          </a:stretch>
        </p:blipFill>
        <p:spPr>
          <a:xfrm>
            <a:off x="1072243" y="122464"/>
            <a:ext cx="1600200" cy="2609850"/>
          </a:xfrm>
          <a:prstGeom prst="rect">
            <a:avLst/>
          </a:prstGeom>
        </p:spPr>
      </p:pic>
      <p:pic>
        <p:nvPicPr>
          <p:cNvPr id="5" name="Picture 4"/>
          <p:cNvPicPr>
            <a:picLocks noChangeAspect="1"/>
          </p:cNvPicPr>
          <p:nvPr/>
        </p:nvPicPr>
        <p:blipFill>
          <a:blip r:embed="rId3"/>
          <a:stretch>
            <a:fillRect/>
          </a:stretch>
        </p:blipFill>
        <p:spPr>
          <a:xfrm>
            <a:off x="1000805" y="4097493"/>
            <a:ext cx="1743075" cy="2628900"/>
          </a:xfrm>
          <a:prstGeom prst="rect">
            <a:avLst/>
          </a:prstGeom>
        </p:spPr>
      </p:pic>
    </p:spTree>
    <p:extLst>
      <p:ext uri="{BB962C8B-B14F-4D97-AF65-F5344CB8AC3E}">
        <p14:creationId xmlns:p14="http://schemas.microsoft.com/office/powerpoint/2010/main" val="2609191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TAPING FOR ISOLATION OF INJURY</a:t>
            </a:r>
            <a:endParaRPr lang="en-AU" b="1" dirty="0"/>
          </a:p>
        </p:txBody>
      </p:sp>
      <p:sp>
        <p:nvSpPr>
          <p:cNvPr id="3" name="Content Placeholder 2"/>
          <p:cNvSpPr>
            <a:spLocks noGrp="1"/>
          </p:cNvSpPr>
          <p:nvPr>
            <p:ph idx="1"/>
          </p:nvPr>
        </p:nvSpPr>
        <p:spPr>
          <a:xfrm>
            <a:off x="3520965" y="78827"/>
            <a:ext cx="8576441" cy="6684579"/>
          </a:xfrm>
        </p:spPr>
        <p:txBody>
          <a:bodyPr anchor="t">
            <a:normAutofit/>
          </a:bodyPr>
          <a:lstStyle/>
          <a:p>
            <a:r>
              <a:rPr lang="en-US" dirty="0"/>
              <a:t>Taping is not just used to prevent injury, but also in the treatment of injury. </a:t>
            </a:r>
            <a:endParaRPr lang="en-US" dirty="0" smtClean="0"/>
          </a:p>
          <a:p>
            <a:r>
              <a:rPr lang="en-US" dirty="0" smtClean="0"/>
              <a:t>Taping </a:t>
            </a:r>
            <a:r>
              <a:rPr lang="en-US" dirty="0"/>
              <a:t>for isolation of injury is about reducing pain during exercise and preventing further injury as the athlete is rehabilitated and begins to return to play</a:t>
            </a:r>
            <a:r>
              <a:rPr lang="en-US" dirty="0" smtClean="0"/>
              <a:t>.</a:t>
            </a:r>
            <a:endParaRPr lang="en-US" dirty="0"/>
          </a:p>
          <a:p>
            <a:r>
              <a:rPr lang="en-US" dirty="0"/>
              <a:t>Many common sports injuries benefit from taping as part of the treatment. </a:t>
            </a:r>
            <a:endParaRPr lang="en-US" dirty="0" smtClean="0"/>
          </a:p>
          <a:p>
            <a:r>
              <a:rPr lang="en-US" dirty="0" smtClean="0"/>
              <a:t>Injuries </a:t>
            </a:r>
            <a:r>
              <a:rPr lang="en-US" dirty="0"/>
              <a:t>such </a:t>
            </a:r>
            <a:r>
              <a:rPr lang="en-US" dirty="0" smtClean="0"/>
              <a:t>as:</a:t>
            </a:r>
          </a:p>
          <a:p>
            <a:pPr lvl="1"/>
            <a:r>
              <a:rPr lang="en-US" dirty="0" smtClean="0"/>
              <a:t>Sprained ankles</a:t>
            </a:r>
          </a:p>
          <a:p>
            <a:pPr lvl="1"/>
            <a:r>
              <a:rPr lang="en-US" dirty="0" smtClean="0"/>
              <a:t>Patellofemoral syndrome</a:t>
            </a:r>
          </a:p>
          <a:p>
            <a:pPr lvl="1"/>
            <a:r>
              <a:rPr lang="en-US" dirty="0" smtClean="0"/>
              <a:t>Sprained knees</a:t>
            </a:r>
          </a:p>
          <a:p>
            <a:pPr lvl="1"/>
            <a:r>
              <a:rPr lang="en-US" dirty="0" smtClean="0"/>
              <a:t>Fingers</a:t>
            </a:r>
          </a:p>
          <a:p>
            <a:pPr lvl="1"/>
            <a:r>
              <a:rPr lang="en-US" dirty="0" smtClean="0"/>
              <a:t>Thumbs </a:t>
            </a:r>
          </a:p>
          <a:p>
            <a:pPr lvl="1"/>
            <a:r>
              <a:rPr lang="en-US" dirty="0" smtClean="0"/>
              <a:t>Wrists </a:t>
            </a:r>
          </a:p>
          <a:p>
            <a:r>
              <a:rPr lang="en-US" dirty="0" smtClean="0"/>
              <a:t>all </a:t>
            </a:r>
            <a:r>
              <a:rPr lang="en-US" dirty="0"/>
              <a:t>benefit from taping during rehabilitation and early return to play</a:t>
            </a:r>
            <a:r>
              <a:rPr lang="en-US" dirty="0" smtClean="0"/>
              <a:t>.</a:t>
            </a:r>
            <a:endParaRPr lang="en-US" dirty="0"/>
          </a:p>
          <a:p>
            <a:r>
              <a:rPr lang="en-US" dirty="0"/>
              <a:t>The goals of taping in the treatment of injury include:</a:t>
            </a:r>
          </a:p>
          <a:p>
            <a:pPr marL="788670" lvl="1" indent="-285750">
              <a:buFont typeface="Arial" charset="0"/>
              <a:buChar char="•"/>
            </a:pPr>
            <a:r>
              <a:rPr lang="en-US" dirty="0"/>
              <a:t>Limit range of motion</a:t>
            </a:r>
          </a:p>
          <a:p>
            <a:pPr marL="788670" lvl="1" indent="-285750">
              <a:buFont typeface="Arial" charset="0"/>
              <a:buChar char="•"/>
            </a:pPr>
            <a:r>
              <a:rPr lang="en-US" dirty="0"/>
              <a:t>Provide proprioceptive feedback to stimulate muscles for stability</a:t>
            </a:r>
          </a:p>
          <a:p>
            <a:pPr marL="788670" lvl="1" indent="-285750">
              <a:buFont typeface="Arial" charset="0"/>
              <a:buChar char="•"/>
            </a:pPr>
            <a:r>
              <a:rPr lang="en-US" dirty="0"/>
              <a:t>Increase stability of the joint</a:t>
            </a:r>
          </a:p>
          <a:p>
            <a:pPr marL="788670" lvl="1" indent="-285750">
              <a:buFont typeface="Arial" charset="0"/>
              <a:buChar char="•"/>
            </a:pPr>
            <a:r>
              <a:rPr lang="en-US" dirty="0"/>
              <a:t>Shift anatomic parts into the correct position e.g. patella</a:t>
            </a:r>
          </a:p>
          <a:p>
            <a:pPr marL="788670" lvl="1" indent="-285750">
              <a:buFont typeface="Arial" charset="0"/>
              <a:buChar char="•"/>
            </a:pPr>
            <a:r>
              <a:rPr lang="en-US" dirty="0"/>
              <a:t>Compress soft tissue to reduce inflammation</a:t>
            </a:r>
          </a:p>
          <a:p>
            <a:endParaRPr lang="en-AU" dirty="0"/>
          </a:p>
        </p:txBody>
      </p:sp>
      <p:pic>
        <p:nvPicPr>
          <p:cNvPr id="4" name="Picture 3"/>
          <p:cNvPicPr>
            <a:picLocks noChangeAspect="1"/>
          </p:cNvPicPr>
          <p:nvPr/>
        </p:nvPicPr>
        <p:blipFill>
          <a:blip r:embed="rId2"/>
          <a:stretch>
            <a:fillRect/>
          </a:stretch>
        </p:blipFill>
        <p:spPr>
          <a:xfrm>
            <a:off x="342901" y="364672"/>
            <a:ext cx="2857500" cy="1600200"/>
          </a:xfrm>
          <a:prstGeom prst="rect">
            <a:avLst/>
          </a:prstGeom>
        </p:spPr>
      </p:pic>
      <p:pic>
        <p:nvPicPr>
          <p:cNvPr id="5" name="Picture 4"/>
          <p:cNvPicPr>
            <a:picLocks noChangeAspect="1"/>
          </p:cNvPicPr>
          <p:nvPr/>
        </p:nvPicPr>
        <p:blipFill>
          <a:blip r:embed="rId3"/>
          <a:stretch>
            <a:fillRect/>
          </a:stretch>
        </p:blipFill>
        <p:spPr>
          <a:xfrm>
            <a:off x="869410" y="4142014"/>
            <a:ext cx="1714500" cy="2667000"/>
          </a:xfrm>
          <a:prstGeom prst="rect">
            <a:avLst/>
          </a:prstGeom>
        </p:spPr>
      </p:pic>
    </p:spTree>
    <p:extLst>
      <p:ext uri="{BB962C8B-B14F-4D97-AF65-F5344CB8AC3E}">
        <p14:creationId xmlns:p14="http://schemas.microsoft.com/office/powerpoint/2010/main" val="72646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75_443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220129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TAPING FOR ISOLATION OF INJURY CONT…</a:t>
            </a:r>
            <a:endParaRPr lang="en-AU" b="1" dirty="0"/>
          </a:p>
        </p:txBody>
      </p:sp>
      <p:sp>
        <p:nvSpPr>
          <p:cNvPr id="3" name="Content Placeholder 2"/>
          <p:cNvSpPr>
            <a:spLocks noGrp="1"/>
          </p:cNvSpPr>
          <p:nvPr>
            <p:ph idx="1"/>
          </p:nvPr>
        </p:nvSpPr>
        <p:spPr>
          <a:xfrm>
            <a:off x="3520965" y="78827"/>
            <a:ext cx="8576441" cy="6684579"/>
          </a:xfrm>
        </p:spPr>
        <p:txBody>
          <a:bodyPr anchor="t"/>
          <a:lstStyle/>
          <a:p>
            <a:r>
              <a:rPr lang="en-US" dirty="0"/>
              <a:t>Taping helps reduce the occurrence of re-injury as the athlete returns to play. </a:t>
            </a:r>
            <a:endParaRPr lang="en-US" dirty="0" smtClean="0"/>
          </a:p>
          <a:p>
            <a:r>
              <a:rPr lang="en-US" dirty="0" smtClean="0"/>
              <a:t>Reduces </a:t>
            </a:r>
            <a:r>
              <a:rPr lang="en-US" dirty="0"/>
              <a:t>the range of motion at the joint, provides structural support by increasing the stability of the joint and provides feedback for the athlete before pain. </a:t>
            </a:r>
          </a:p>
          <a:p>
            <a:r>
              <a:rPr lang="en-US" dirty="0"/>
              <a:t>Taping can be used to for patellofemoral syndrome, reducing pain and helping align the patella properly. </a:t>
            </a:r>
            <a:endParaRPr lang="en-US" dirty="0" smtClean="0"/>
          </a:p>
          <a:p>
            <a:r>
              <a:rPr lang="en-US" dirty="0" smtClean="0"/>
              <a:t>It </a:t>
            </a:r>
            <a:r>
              <a:rPr lang="en-US" dirty="0"/>
              <a:t>is also used in dressing wounds, by applying pressure to reduce inflammation and bleeding, such as for a laceration on the hand sustained during an ice-hockey match.</a:t>
            </a:r>
          </a:p>
          <a:p>
            <a:r>
              <a:rPr lang="en-US" dirty="0" smtClean="0"/>
              <a:t>Once </a:t>
            </a:r>
            <a:r>
              <a:rPr lang="en-US" dirty="0"/>
              <a:t>again there are limitations but overall taping plays a key role in the treatment of injury.</a:t>
            </a:r>
          </a:p>
          <a:p>
            <a:endParaRPr lang="en-AU" dirty="0"/>
          </a:p>
        </p:txBody>
      </p:sp>
      <p:pic>
        <p:nvPicPr>
          <p:cNvPr id="4" name="Picture 3"/>
          <p:cNvPicPr>
            <a:picLocks noChangeAspect="1"/>
          </p:cNvPicPr>
          <p:nvPr/>
        </p:nvPicPr>
        <p:blipFill>
          <a:blip r:embed="rId2"/>
          <a:stretch>
            <a:fillRect/>
          </a:stretch>
        </p:blipFill>
        <p:spPr>
          <a:xfrm>
            <a:off x="6294710" y="4220070"/>
            <a:ext cx="3028950" cy="1504950"/>
          </a:xfrm>
          <a:prstGeom prst="rect">
            <a:avLst/>
          </a:prstGeom>
        </p:spPr>
      </p:pic>
    </p:spTree>
    <p:extLst>
      <p:ext uri="{BB962C8B-B14F-4D97-AF65-F5344CB8AC3E}">
        <p14:creationId xmlns:p14="http://schemas.microsoft.com/office/powerpoint/2010/main" val="360906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ping Techniques 9.0 How to tape a thum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119318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Frame</Template>
  <TotalTime>161</TotalTime>
  <Words>479</Words>
  <Application>Microsoft Office PowerPoint</Application>
  <PresentationFormat>Widescreen</PresentationFormat>
  <Paragraphs>71</Paragraphs>
  <Slides>11</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Corbel</vt:lpstr>
      <vt:lpstr>Wingdings 2</vt:lpstr>
      <vt:lpstr>Frame</vt:lpstr>
      <vt:lpstr>TAPING AND BANDAGING</vt:lpstr>
      <vt:lpstr>TAPING AND BANDAGING -  OVERVIEW</vt:lpstr>
      <vt:lpstr>PREVENTATIVE TAPING</vt:lpstr>
      <vt:lpstr>PowerPoint Presentation</vt:lpstr>
      <vt:lpstr>PREVENTATIVE TAPING CONT…</vt:lpstr>
      <vt:lpstr>TAPING FOR ISOLATION OF INJURY</vt:lpstr>
      <vt:lpstr>PowerPoint Presentation</vt:lpstr>
      <vt:lpstr>TAPING FOR ISOLATION OF INJURY CONT…</vt:lpstr>
      <vt:lpstr>PowerPoint Presentation</vt:lpstr>
      <vt:lpstr>BANDAGING FOR IMMEDIATE TREATMENT OF INJURY</vt:lpstr>
      <vt:lpstr>BANDAGING FOR IMMEDIATE TREATMENT OF INJURY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TAPING AND BANDAGING</dc:title>
  <dc:creator>Microsoft Office User</dc:creator>
  <cp:lastModifiedBy>Lenovo</cp:lastModifiedBy>
  <cp:revision>12</cp:revision>
  <dcterms:created xsi:type="dcterms:W3CDTF">2016-06-21T07:24:38Z</dcterms:created>
  <dcterms:modified xsi:type="dcterms:W3CDTF">2018-05-27T23:33:11Z</dcterms:modified>
</cp:coreProperties>
</file>