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1" r:id="rId3"/>
    <p:sldId id="272" r:id="rId4"/>
    <p:sldId id="283" r:id="rId5"/>
    <p:sldId id="260" r:id="rId6"/>
    <p:sldId id="273" r:id="rId7"/>
    <p:sldId id="262" r:id="rId8"/>
    <p:sldId id="275" r:id="rId9"/>
    <p:sldId id="274" r:id="rId10"/>
    <p:sldId id="277" r:id="rId11"/>
    <p:sldId id="285" r:id="rId12"/>
    <p:sldId id="279" r:id="rId13"/>
    <p:sldId id="284" r:id="rId14"/>
    <p:sldId id="276" r:id="rId15"/>
    <p:sldId id="278" r:id="rId16"/>
    <p:sldId id="280" r:id="rId17"/>
    <p:sldId id="28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71"/>
  </p:normalViewPr>
  <p:slideViewPr>
    <p:cSldViewPr snapToGrid="0" snapToObjects="1">
      <p:cViewPr varScale="1">
        <p:scale>
          <a:sx n="121" d="100"/>
          <a:sy n="121" d="100"/>
        </p:scale>
        <p:origin x="48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7/26/2018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7/26/2018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2"/>
            <a:ext cx="8676222" cy="909144"/>
          </a:xfrm>
        </p:spPr>
        <p:txBody>
          <a:bodyPr anchor="t"/>
          <a:lstStyle/>
          <a:p>
            <a:r>
              <a:rPr lang="en-US" b="1" dirty="0" smtClean="0"/>
              <a:t>Use of technology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8166" y="2301766"/>
            <a:ext cx="11871434" cy="4414344"/>
          </a:xfrm>
        </p:spPr>
        <p:txBody>
          <a:bodyPr numCol="2">
            <a:no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STUDENTS LEARN ABOUT: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Training </a:t>
            </a:r>
            <a:r>
              <a:rPr lang="en-US" sz="2400" dirty="0" smtClean="0">
                <a:solidFill>
                  <a:schemeClr val="tx1"/>
                </a:solidFill>
              </a:rPr>
              <a:t>innovation (</a:t>
            </a:r>
            <a:r>
              <a:rPr lang="en-US" sz="2400" dirty="0" err="1" smtClean="0">
                <a:solidFill>
                  <a:schemeClr val="tx1"/>
                </a:solidFill>
              </a:rPr>
              <a:t>eg</a:t>
            </a:r>
            <a:r>
              <a:rPr lang="en-US" sz="2400" dirty="0" smtClean="0">
                <a:solidFill>
                  <a:schemeClr val="tx1"/>
                </a:solidFill>
              </a:rPr>
              <a:t> lactate threshold testing, biomechanical analysis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Equipment advances (</a:t>
            </a:r>
            <a:r>
              <a:rPr lang="en-US" sz="2400" dirty="0" err="1" smtClean="0">
                <a:solidFill>
                  <a:schemeClr val="tx1"/>
                </a:solidFill>
              </a:rPr>
              <a:t>eg</a:t>
            </a:r>
            <a:r>
              <a:rPr lang="en-US" sz="2400" dirty="0" smtClean="0">
                <a:solidFill>
                  <a:schemeClr val="tx1"/>
                </a:solidFill>
              </a:rPr>
              <a:t> swimsuits, golf ball</a:t>
            </a:r>
            <a:r>
              <a:rPr lang="en-US" sz="2400" dirty="0" smtClean="0">
                <a:solidFill>
                  <a:schemeClr val="tx1"/>
                </a:solidFill>
              </a:rPr>
              <a:t>)</a:t>
            </a:r>
          </a:p>
          <a:p>
            <a:pPr marL="342900" indent="-342900" algn="l">
              <a:buFont typeface="Arial" charset="0"/>
              <a:buChar char="•"/>
            </a:pPr>
            <a:endParaRPr lang="en-US" sz="24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algn="l"/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b="1" dirty="0" smtClean="0">
                <a:solidFill>
                  <a:schemeClr val="tx1"/>
                </a:solidFill>
              </a:rPr>
              <a:t>STUDENTS LEARN TO: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Describe how technology has been used to improve performance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Argue ethical issues related to technology use in sport such as: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Has technology gone too far?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Has access to technology created unfair competition?</a:t>
            </a:r>
          </a:p>
        </p:txBody>
      </p:sp>
    </p:spTree>
    <p:extLst>
      <p:ext uri="{BB962C8B-B14F-4D97-AF65-F5344CB8AC3E}">
        <p14:creationId xmlns:p14="http://schemas.microsoft.com/office/powerpoint/2010/main" val="1050262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684" y="147484"/>
            <a:ext cx="11837168" cy="89473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EQUIPMENT </a:t>
            </a:r>
            <a:r>
              <a:rPr lang="en-US" sz="3600" b="1" dirty="0" smtClean="0"/>
              <a:t>ADVANCES</a:t>
            </a:r>
            <a:endParaRPr lang="en-AU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684" y="1189703"/>
            <a:ext cx="11837168" cy="5496232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Many equipment advances in sports have caused increases in sports performance that are not due to the athlete’s ability, but due to equipment advances.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Equipment </a:t>
            </a:r>
            <a:r>
              <a:rPr lang="en-US" dirty="0">
                <a:solidFill>
                  <a:schemeClr val="tx1"/>
                </a:solidFill>
              </a:rPr>
              <a:t>advances can be </a:t>
            </a:r>
            <a:r>
              <a:rPr lang="en-US" dirty="0" smtClean="0">
                <a:solidFill>
                  <a:schemeClr val="tx1"/>
                </a:solidFill>
              </a:rPr>
              <a:t>in: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Clothing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protective equipment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general equipment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technological </a:t>
            </a:r>
            <a:r>
              <a:rPr lang="en-US" dirty="0">
                <a:solidFill>
                  <a:schemeClr val="tx1"/>
                </a:solidFill>
              </a:rPr>
              <a:t>equipment.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4453" y="4452315"/>
            <a:ext cx="2376487" cy="15814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8916" y="4457285"/>
            <a:ext cx="2111560" cy="15816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566" y="4452315"/>
            <a:ext cx="2126374" cy="158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3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684" y="147484"/>
            <a:ext cx="11837168" cy="89473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Clothing </a:t>
            </a:r>
            <a:r>
              <a:rPr lang="en-US" sz="3600" b="1" dirty="0">
                <a:solidFill>
                  <a:schemeClr val="tx1"/>
                </a:solidFill>
              </a:rPr>
              <a:t>equipment </a:t>
            </a:r>
            <a:r>
              <a:rPr lang="en-US" sz="3600" b="1" dirty="0" smtClean="0">
                <a:solidFill>
                  <a:schemeClr val="tx1"/>
                </a:solidFill>
              </a:rPr>
              <a:t>advances</a:t>
            </a:r>
            <a:endParaRPr lang="en-AU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684" y="1189703"/>
            <a:ext cx="11837168" cy="5496232"/>
          </a:xfrm>
        </p:spPr>
        <p:txBody>
          <a:bodyPr anchor="t"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Clothing </a:t>
            </a:r>
            <a:r>
              <a:rPr lang="en-US" dirty="0">
                <a:solidFill>
                  <a:schemeClr val="tx1"/>
                </a:solidFill>
              </a:rPr>
              <a:t>in sport has changed dramatically over time.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It is </a:t>
            </a:r>
            <a:r>
              <a:rPr lang="en-US" dirty="0">
                <a:solidFill>
                  <a:schemeClr val="tx1"/>
                </a:solidFill>
              </a:rPr>
              <a:t>very light, and can be lose or skin tight, depending on the need for performance and safety. 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For </a:t>
            </a:r>
            <a:r>
              <a:rPr lang="en-US" dirty="0">
                <a:solidFill>
                  <a:schemeClr val="tx1"/>
                </a:solidFill>
              </a:rPr>
              <a:t>example, swim suits worn have changed to become whole body suits, and even went too far and added structural support (these suits were since banned from competition).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Clothing </a:t>
            </a:r>
            <a:r>
              <a:rPr lang="en-US" dirty="0">
                <a:solidFill>
                  <a:schemeClr val="tx1"/>
                </a:solidFill>
              </a:rPr>
              <a:t>in many contact sports has also become tighter to make it harder for the opposition to grab hold of it when tackling (e.g. rugby codes).</a:t>
            </a:r>
          </a:p>
          <a:p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297" y="4044677"/>
            <a:ext cx="2126374" cy="15866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5085" y="4044677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3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684" y="147484"/>
            <a:ext cx="11837168" cy="89473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PROTECTIVE EQUIPMENT </a:t>
            </a:r>
            <a:r>
              <a:rPr lang="en-US" sz="3600" b="1" dirty="0" smtClean="0"/>
              <a:t>ADVANCES</a:t>
            </a:r>
            <a:endParaRPr lang="en-AU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684" y="1189703"/>
            <a:ext cx="11837168" cy="5496232"/>
          </a:xfrm>
        </p:spPr>
        <p:txBody>
          <a:bodyPr anchor="t">
            <a:normAutofit/>
          </a:bodyPr>
          <a:lstStyle/>
          <a:p>
            <a:r>
              <a:rPr lang="en-US" sz="1900" dirty="0">
                <a:solidFill>
                  <a:schemeClr val="tx1"/>
                </a:solidFill>
              </a:rPr>
              <a:t>Protective equipment in sports has </a:t>
            </a:r>
            <a:r>
              <a:rPr lang="en-US" sz="1900" dirty="0" smtClean="0">
                <a:solidFill>
                  <a:schemeClr val="tx1"/>
                </a:solidFill>
              </a:rPr>
              <a:t>become lighter (Cricket </a:t>
            </a:r>
            <a:r>
              <a:rPr lang="en-US" sz="1900" dirty="0">
                <a:solidFill>
                  <a:schemeClr val="tx1"/>
                </a:solidFill>
              </a:rPr>
              <a:t>pads, helmets </a:t>
            </a:r>
            <a:r>
              <a:rPr lang="en-US" sz="1900" dirty="0" err="1">
                <a:solidFill>
                  <a:schemeClr val="tx1"/>
                </a:solidFill>
              </a:rPr>
              <a:t>etc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smtClean="0">
                <a:solidFill>
                  <a:schemeClr val="tx1"/>
                </a:solidFill>
              </a:rPr>
              <a:t>- allows </a:t>
            </a:r>
            <a:r>
              <a:rPr lang="en-US" sz="1900" dirty="0">
                <a:solidFill>
                  <a:schemeClr val="tx1"/>
                </a:solidFill>
              </a:rPr>
              <a:t>for faster and more free </a:t>
            </a:r>
            <a:r>
              <a:rPr lang="en-US" sz="1900" dirty="0" smtClean="0">
                <a:solidFill>
                  <a:schemeClr val="tx1"/>
                </a:solidFill>
              </a:rPr>
              <a:t>movements).</a:t>
            </a:r>
          </a:p>
          <a:p>
            <a:r>
              <a:rPr lang="en-US" sz="1900" dirty="0" smtClean="0">
                <a:solidFill>
                  <a:schemeClr val="tx1"/>
                </a:solidFill>
              </a:rPr>
              <a:t>Some </a:t>
            </a:r>
            <a:r>
              <a:rPr lang="en-US" sz="1900" dirty="0">
                <a:solidFill>
                  <a:schemeClr val="tx1"/>
                </a:solidFill>
              </a:rPr>
              <a:t>sports have developed new protective </a:t>
            </a:r>
            <a:r>
              <a:rPr lang="en-US" sz="1900" dirty="0" smtClean="0">
                <a:solidFill>
                  <a:schemeClr val="tx1"/>
                </a:solidFill>
              </a:rPr>
              <a:t>equipment - stem </a:t>
            </a:r>
            <a:r>
              <a:rPr lang="en-US" sz="1900" dirty="0">
                <a:solidFill>
                  <a:schemeClr val="tx1"/>
                </a:solidFill>
              </a:rPr>
              <a:t>guard in cricket. </a:t>
            </a:r>
            <a:endParaRPr lang="en-US" sz="1900" dirty="0" smtClean="0">
              <a:solidFill>
                <a:schemeClr val="tx1"/>
              </a:solidFill>
            </a:endParaRPr>
          </a:p>
          <a:p>
            <a:r>
              <a:rPr lang="en-US" sz="1900" dirty="0" smtClean="0">
                <a:solidFill>
                  <a:schemeClr val="tx1"/>
                </a:solidFill>
              </a:rPr>
              <a:t>Shin pads </a:t>
            </a:r>
            <a:r>
              <a:rPr lang="en-US" sz="1900" dirty="0">
                <a:solidFill>
                  <a:schemeClr val="tx1"/>
                </a:solidFill>
              </a:rPr>
              <a:t>in football and shoulder pads in rugby </a:t>
            </a:r>
            <a:r>
              <a:rPr lang="en-US" sz="1900" dirty="0" smtClean="0">
                <a:solidFill>
                  <a:schemeClr val="tx1"/>
                </a:solidFill>
              </a:rPr>
              <a:t>have </a:t>
            </a:r>
            <a:r>
              <a:rPr lang="en-US" sz="1900" dirty="0">
                <a:solidFill>
                  <a:schemeClr val="tx1"/>
                </a:solidFill>
              </a:rPr>
              <a:t>changed </a:t>
            </a:r>
            <a:r>
              <a:rPr lang="en-US" sz="1900" dirty="0" smtClean="0">
                <a:solidFill>
                  <a:schemeClr val="tx1"/>
                </a:solidFill>
              </a:rPr>
              <a:t>to </a:t>
            </a:r>
            <a:r>
              <a:rPr lang="en-US" sz="1900" dirty="0">
                <a:solidFill>
                  <a:schemeClr val="tx1"/>
                </a:solidFill>
              </a:rPr>
              <a:t>allow better movement in competition.</a:t>
            </a:r>
          </a:p>
          <a:p>
            <a:endParaRPr lang="en-US" sz="1900" dirty="0">
              <a:solidFill>
                <a:schemeClr val="tx1"/>
              </a:solidFill>
            </a:endParaRPr>
          </a:p>
          <a:p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526" y="3874376"/>
            <a:ext cx="2857500" cy="16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612" y="3874376"/>
            <a:ext cx="2762250" cy="1657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6448" y="3845801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0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684" y="147484"/>
            <a:ext cx="11837168" cy="89473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General equipment advances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684" y="1189703"/>
            <a:ext cx="11837168" cy="5496232"/>
          </a:xfrm>
        </p:spPr>
        <p:txBody>
          <a:bodyPr anchor="t">
            <a:normAutofit/>
          </a:bodyPr>
          <a:lstStyle/>
          <a:p>
            <a:r>
              <a:rPr lang="en-US" sz="1900" dirty="0" smtClean="0">
                <a:solidFill>
                  <a:schemeClr val="tx1"/>
                </a:solidFill>
              </a:rPr>
              <a:t>This </a:t>
            </a:r>
            <a:r>
              <a:rPr lang="en-US" sz="1900" dirty="0">
                <a:solidFill>
                  <a:schemeClr val="tx1"/>
                </a:solidFill>
              </a:rPr>
              <a:t>is where most advances have occurred in equipment. These types of advances include:</a:t>
            </a:r>
          </a:p>
          <a:p>
            <a:pPr lvl="1">
              <a:buFont typeface="Arial" charset="0"/>
              <a:buChar char="•"/>
            </a:pPr>
            <a:r>
              <a:rPr lang="en-US" sz="1700" dirty="0">
                <a:solidFill>
                  <a:schemeClr val="tx1"/>
                </a:solidFill>
              </a:rPr>
              <a:t>graphite golf clubs</a:t>
            </a:r>
          </a:p>
          <a:p>
            <a:pPr lvl="1">
              <a:buFont typeface="Arial" charset="0"/>
              <a:buChar char="•"/>
            </a:pPr>
            <a:r>
              <a:rPr lang="en-US" sz="1700" dirty="0">
                <a:solidFill>
                  <a:schemeClr val="tx1"/>
                </a:solidFill>
              </a:rPr>
              <a:t>tennis rackets are lighter, longer, have larger heads (stringed area), and nylon strings</a:t>
            </a:r>
          </a:p>
          <a:p>
            <a:pPr lvl="1">
              <a:buFont typeface="Arial" charset="0"/>
              <a:buChar char="•"/>
            </a:pPr>
            <a:r>
              <a:rPr lang="en-US" sz="1700" dirty="0">
                <a:solidFill>
                  <a:schemeClr val="tx1"/>
                </a:solidFill>
              </a:rPr>
              <a:t>cricket bats are larger and lighter</a:t>
            </a:r>
          </a:p>
          <a:p>
            <a:pPr lvl="1">
              <a:buFont typeface="Arial" charset="0"/>
              <a:buChar char="•"/>
            </a:pPr>
            <a:r>
              <a:rPr lang="en-US" sz="1700" dirty="0">
                <a:solidFill>
                  <a:schemeClr val="tx1"/>
                </a:solidFill>
              </a:rPr>
              <a:t>golf balls have </a:t>
            </a:r>
            <a:r>
              <a:rPr lang="en-US" sz="1700" dirty="0" err="1">
                <a:solidFill>
                  <a:schemeClr val="tx1"/>
                </a:solidFill>
              </a:rPr>
              <a:t>specialised</a:t>
            </a:r>
            <a:r>
              <a:rPr lang="en-US" sz="1700" dirty="0">
                <a:solidFill>
                  <a:schemeClr val="tx1"/>
                </a:solidFill>
              </a:rPr>
              <a:t> dimples and lighter</a:t>
            </a:r>
          </a:p>
          <a:p>
            <a:pPr lvl="1">
              <a:buFont typeface="Arial" charset="0"/>
              <a:buChar char="•"/>
            </a:pPr>
            <a:r>
              <a:rPr lang="en-US" sz="1700" dirty="0">
                <a:solidFill>
                  <a:schemeClr val="tx1"/>
                </a:solidFill>
              </a:rPr>
              <a:t>many sports have converted to synthetic balls over leather (football, rugby codes, AFL, NFL </a:t>
            </a:r>
            <a:r>
              <a:rPr lang="en-US" sz="1700" dirty="0" err="1">
                <a:solidFill>
                  <a:schemeClr val="tx1"/>
                </a:solidFill>
              </a:rPr>
              <a:t>etc</a:t>
            </a:r>
            <a:r>
              <a:rPr lang="en-US" sz="1700" dirty="0">
                <a:solidFill>
                  <a:schemeClr val="tx1"/>
                </a:solidFill>
              </a:rPr>
              <a:t>)</a:t>
            </a:r>
          </a:p>
          <a:p>
            <a:pPr lvl="1">
              <a:buFont typeface="Arial" charset="0"/>
              <a:buChar char="•"/>
            </a:pPr>
            <a:r>
              <a:rPr lang="en-US" sz="1700" dirty="0" err="1">
                <a:solidFill>
                  <a:schemeClr val="tx1"/>
                </a:solidFill>
              </a:rPr>
              <a:t>perspex</a:t>
            </a:r>
            <a:r>
              <a:rPr lang="en-US" sz="1700" dirty="0">
                <a:solidFill>
                  <a:schemeClr val="tx1"/>
                </a:solidFill>
              </a:rPr>
              <a:t> backboards for basketball</a:t>
            </a:r>
          </a:p>
          <a:p>
            <a:pPr lvl="1">
              <a:buFont typeface="Arial" charset="0"/>
              <a:buChar char="•"/>
            </a:pPr>
            <a:r>
              <a:rPr lang="en-US" sz="1700" dirty="0" err="1">
                <a:solidFill>
                  <a:schemeClr val="tx1"/>
                </a:solidFill>
              </a:rPr>
              <a:t>perspex</a:t>
            </a:r>
            <a:r>
              <a:rPr lang="en-US" sz="1700" dirty="0">
                <a:solidFill>
                  <a:schemeClr val="tx1"/>
                </a:solidFill>
              </a:rPr>
              <a:t> masks for ice-hockey</a:t>
            </a:r>
          </a:p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4519" y="4775173"/>
            <a:ext cx="1698650" cy="14539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34" y="4775173"/>
            <a:ext cx="3076575" cy="1485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636" y="4775173"/>
            <a:ext cx="2466975" cy="1847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1438" y="4775173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927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684" y="147484"/>
            <a:ext cx="11837168" cy="89473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TECHNOLOGICAL EQUIPMENT </a:t>
            </a:r>
            <a:r>
              <a:rPr lang="en-US" sz="3600" b="1" dirty="0" smtClean="0"/>
              <a:t>ADVANCES</a:t>
            </a:r>
            <a:endParaRPr lang="en-AU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684" y="1189703"/>
            <a:ext cx="11837168" cy="5496232"/>
          </a:xfrm>
        </p:spPr>
        <p:txBody>
          <a:bodyPr anchor="t"/>
          <a:lstStyle/>
          <a:p>
            <a:r>
              <a:rPr lang="en-US" dirty="0" smtClean="0">
                <a:solidFill>
                  <a:schemeClr val="tx1"/>
                </a:solidFill>
              </a:rPr>
              <a:t>The </a:t>
            </a:r>
            <a:r>
              <a:rPr lang="en-US" dirty="0">
                <a:solidFill>
                  <a:schemeClr val="tx1"/>
                </a:solidFill>
              </a:rPr>
              <a:t>Grand Slam tennis and many international tennis competitions now use “Hawkeye” technology that tracks the ball and is used to determine if the ball is in or out.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Ice-hockey </a:t>
            </a:r>
            <a:r>
              <a:rPr lang="en-US" dirty="0">
                <a:solidFill>
                  <a:schemeClr val="tx1"/>
                </a:solidFill>
              </a:rPr>
              <a:t>use a light system over the goal to determine when the puck has crossed the line.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Cricket </a:t>
            </a:r>
            <a:r>
              <a:rPr lang="en-US" dirty="0">
                <a:solidFill>
                  <a:schemeClr val="tx1"/>
                </a:solidFill>
              </a:rPr>
              <a:t>use many technologies, from video replays for run outs, to “Hawkeye” to determine LBW decisions.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Rugby </a:t>
            </a:r>
            <a:r>
              <a:rPr lang="en-US" dirty="0">
                <a:solidFill>
                  <a:schemeClr val="tx1"/>
                </a:solidFill>
              </a:rPr>
              <a:t>league </a:t>
            </a:r>
            <a:r>
              <a:rPr lang="en-US" dirty="0" smtClean="0">
                <a:solidFill>
                  <a:schemeClr val="tx1"/>
                </a:solidFill>
              </a:rPr>
              <a:t>uses </a:t>
            </a:r>
            <a:r>
              <a:rPr lang="en-US" dirty="0">
                <a:solidFill>
                  <a:schemeClr val="tx1"/>
                </a:solidFill>
              </a:rPr>
              <a:t>video replays to determine if a try has been </a:t>
            </a:r>
            <a:r>
              <a:rPr lang="en-US" dirty="0" smtClean="0">
                <a:solidFill>
                  <a:schemeClr val="tx1"/>
                </a:solidFill>
              </a:rPr>
              <a:t>scored.</a:t>
            </a:r>
            <a:endParaRPr lang="en-US" dirty="0">
              <a:solidFill>
                <a:schemeClr val="tx1"/>
              </a:solidFill>
            </a:endParaRPr>
          </a:p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071" y="4383635"/>
            <a:ext cx="2838450" cy="1609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194" y="4383635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339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684" y="147484"/>
            <a:ext cx="11837168" cy="89473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/>
              <a:t>ETHICAL ISSUES RELATED TO TECHNOLOGY USE IN </a:t>
            </a:r>
            <a:r>
              <a:rPr lang="en-US" sz="3600" b="1" dirty="0" smtClean="0"/>
              <a:t>SPORT</a:t>
            </a:r>
            <a:endParaRPr lang="en-AU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684" y="1189703"/>
            <a:ext cx="11837168" cy="5496232"/>
          </a:xfrm>
        </p:spPr>
        <p:txBody>
          <a:bodyPr anchor="t"/>
          <a:lstStyle/>
          <a:p>
            <a:r>
              <a:rPr lang="en-US" dirty="0">
                <a:solidFill>
                  <a:schemeClr val="tx1"/>
                </a:solidFill>
              </a:rPr>
              <a:t>There are a number of ethical issues related to technology use in </a:t>
            </a:r>
            <a:r>
              <a:rPr lang="en-US" dirty="0" smtClean="0">
                <a:solidFill>
                  <a:schemeClr val="tx1"/>
                </a:solidFill>
              </a:rPr>
              <a:t>sport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there </a:t>
            </a:r>
            <a:r>
              <a:rPr lang="en-US" dirty="0">
                <a:solidFill>
                  <a:schemeClr val="tx1"/>
                </a:solidFill>
              </a:rPr>
              <a:t>are many who debate the place of technology in sport. 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Things </a:t>
            </a:r>
            <a:r>
              <a:rPr lang="en-US" dirty="0">
                <a:solidFill>
                  <a:schemeClr val="tx1"/>
                </a:solidFill>
              </a:rPr>
              <a:t>such as goal line technology and video replays for decisions normally made on the field affect the sport and how they are played.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Many </a:t>
            </a:r>
            <a:r>
              <a:rPr lang="en-US" dirty="0">
                <a:solidFill>
                  <a:schemeClr val="tx1"/>
                </a:solidFill>
              </a:rPr>
              <a:t>technology advances have benefited people with disabilities. 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The </a:t>
            </a:r>
            <a:r>
              <a:rPr lang="en-US" dirty="0">
                <a:solidFill>
                  <a:schemeClr val="tx1"/>
                </a:solidFill>
              </a:rPr>
              <a:t>changes to wheelchairs, prosthetics and more that enable people with varying disabilities to participate in sport has been a great development, but this access is not the same to all athletes.</a:t>
            </a:r>
          </a:p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1964736" y="9856607"/>
            <a:ext cx="2628900" cy="1733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832" y="4295775"/>
            <a:ext cx="2628900" cy="1733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9814" y="4283819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944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684" y="147484"/>
            <a:ext cx="11837168" cy="89473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HAS TECHNOLOGY GONE TOO FAR</a:t>
            </a:r>
            <a:r>
              <a:rPr lang="en-US" sz="3600" b="1" dirty="0" smtClean="0"/>
              <a:t>?</a:t>
            </a:r>
            <a:endParaRPr lang="en-AU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684" y="1189703"/>
            <a:ext cx="11837168" cy="5496232"/>
          </a:xfrm>
        </p:spPr>
        <p:txBody>
          <a:bodyPr anchor="t"/>
          <a:lstStyle/>
          <a:p>
            <a:r>
              <a:rPr lang="en-US" dirty="0">
                <a:solidFill>
                  <a:schemeClr val="tx1"/>
                </a:solidFill>
              </a:rPr>
              <a:t>There is no simple answer to this question.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This </a:t>
            </a:r>
            <a:r>
              <a:rPr lang="en-US" dirty="0">
                <a:solidFill>
                  <a:schemeClr val="tx1"/>
                </a:solidFill>
              </a:rPr>
              <a:t>is one of the biggest ethical issues related to technology use in sport.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Technology </a:t>
            </a:r>
            <a:r>
              <a:rPr lang="en-US" dirty="0">
                <a:solidFill>
                  <a:schemeClr val="tx1"/>
                </a:solidFill>
              </a:rPr>
              <a:t>should be used to improve sports performance.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Spectators and </a:t>
            </a:r>
            <a:r>
              <a:rPr lang="en-US" dirty="0">
                <a:solidFill>
                  <a:schemeClr val="tx1"/>
                </a:solidFill>
              </a:rPr>
              <a:t>athletes want to </a:t>
            </a:r>
            <a:r>
              <a:rPr lang="en-US" dirty="0" smtClean="0">
                <a:solidFill>
                  <a:schemeClr val="tx1"/>
                </a:solidFill>
              </a:rPr>
              <a:t>see and improve </a:t>
            </a:r>
            <a:r>
              <a:rPr lang="en-US" dirty="0">
                <a:solidFill>
                  <a:schemeClr val="tx1"/>
                </a:solidFill>
              </a:rPr>
              <a:t>their performance.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Improvements will </a:t>
            </a:r>
            <a:r>
              <a:rPr lang="en-US" dirty="0">
                <a:solidFill>
                  <a:schemeClr val="tx1"/>
                </a:solidFill>
              </a:rPr>
              <a:t>become </a:t>
            </a:r>
            <a:r>
              <a:rPr lang="en-US" dirty="0" smtClean="0">
                <a:solidFill>
                  <a:schemeClr val="tx1"/>
                </a:solidFill>
              </a:rPr>
              <a:t>rare </a:t>
            </a:r>
            <a:r>
              <a:rPr lang="en-US" dirty="0">
                <a:solidFill>
                  <a:schemeClr val="tx1"/>
                </a:solidFill>
              </a:rPr>
              <a:t>if technology is removed from it.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However</a:t>
            </a:r>
            <a:r>
              <a:rPr lang="en-US" dirty="0">
                <a:solidFill>
                  <a:schemeClr val="tx1"/>
                </a:solidFill>
              </a:rPr>
              <a:t>, when technology leads to unfair competition its use should become limited.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31693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684" y="147484"/>
            <a:ext cx="11837168" cy="89473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/>
              <a:t>HAS ACCESS TO TECHNOLOGY CREATED UNFAIR COMPETITION</a:t>
            </a:r>
            <a:r>
              <a:rPr lang="en-US" sz="3600" b="1" dirty="0" smtClean="0"/>
              <a:t>?</a:t>
            </a:r>
            <a:endParaRPr lang="en-AU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684" y="1189703"/>
            <a:ext cx="11837168" cy="5496232"/>
          </a:xfrm>
        </p:spPr>
        <p:txBody>
          <a:bodyPr anchor="t"/>
          <a:lstStyle/>
          <a:p>
            <a:r>
              <a:rPr lang="en-US" dirty="0">
                <a:solidFill>
                  <a:schemeClr val="tx1"/>
                </a:solidFill>
              </a:rPr>
              <a:t>The ethical issues </a:t>
            </a:r>
            <a:r>
              <a:rPr lang="en-US" dirty="0" smtClean="0">
                <a:solidFill>
                  <a:schemeClr val="tx1"/>
                </a:solidFill>
              </a:rPr>
              <a:t>include</a:t>
            </a:r>
            <a:r>
              <a:rPr lang="en-US" dirty="0">
                <a:solidFill>
                  <a:schemeClr val="tx1"/>
                </a:solidFill>
              </a:rPr>
              <a:t> equity of access.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Accessing </a:t>
            </a:r>
            <a:r>
              <a:rPr lang="en-US" dirty="0">
                <a:solidFill>
                  <a:schemeClr val="tx1"/>
                </a:solidFill>
              </a:rPr>
              <a:t>technology is </a:t>
            </a:r>
            <a:r>
              <a:rPr lang="en-US" dirty="0" smtClean="0">
                <a:solidFill>
                  <a:schemeClr val="tx1"/>
                </a:solidFill>
              </a:rPr>
              <a:t>expensive (especially physiological </a:t>
            </a:r>
            <a:r>
              <a:rPr lang="en-US" dirty="0">
                <a:solidFill>
                  <a:schemeClr val="tx1"/>
                </a:solidFill>
              </a:rPr>
              <a:t>testing or biomechanical </a:t>
            </a:r>
            <a:r>
              <a:rPr lang="en-US" dirty="0" smtClean="0">
                <a:solidFill>
                  <a:schemeClr val="tx1"/>
                </a:solidFill>
              </a:rPr>
              <a:t>analysis).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Some </a:t>
            </a:r>
            <a:r>
              <a:rPr lang="en-US" dirty="0">
                <a:solidFill>
                  <a:schemeClr val="tx1"/>
                </a:solidFill>
              </a:rPr>
              <a:t>equipment is </a:t>
            </a:r>
            <a:r>
              <a:rPr lang="en-US" dirty="0" smtClean="0">
                <a:solidFill>
                  <a:schemeClr val="tx1"/>
                </a:solidFill>
              </a:rPr>
              <a:t>costly - if </a:t>
            </a:r>
            <a:r>
              <a:rPr lang="en-US" dirty="0">
                <a:solidFill>
                  <a:schemeClr val="tx1"/>
                </a:solidFill>
              </a:rPr>
              <a:t>all competitors cannot access technology then the competition is unfair due to inequities in access to technology.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M</a:t>
            </a:r>
            <a:r>
              <a:rPr lang="en-US" dirty="0" smtClean="0">
                <a:solidFill>
                  <a:schemeClr val="tx1"/>
                </a:solidFill>
              </a:rPr>
              <a:t>ost </a:t>
            </a:r>
            <a:r>
              <a:rPr lang="en-US" dirty="0">
                <a:solidFill>
                  <a:schemeClr val="tx1"/>
                </a:solidFill>
              </a:rPr>
              <a:t>sporting competitions involve athletes or clubs who either can or cannot afford technologies.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All </a:t>
            </a:r>
            <a:r>
              <a:rPr lang="en-US" dirty="0">
                <a:solidFill>
                  <a:schemeClr val="tx1"/>
                </a:solidFill>
              </a:rPr>
              <a:t>major sporting competitions such as: NBA, NBL, NFL, AFL, NRL, A-League, EPL, Champions League, </a:t>
            </a:r>
            <a:r>
              <a:rPr lang="en-US" dirty="0" err="1">
                <a:solidFill>
                  <a:schemeClr val="tx1"/>
                </a:solidFill>
              </a:rPr>
              <a:t>etc</a:t>
            </a:r>
            <a:r>
              <a:rPr lang="en-US" dirty="0">
                <a:solidFill>
                  <a:schemeClr val="tx1"/>
                </a:solidFill>
              </a:rPr>
              <a:t> have plenty of money to access technology.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The </a:t>
            </a:r>
            <a:r>
              <a:rPr lang="en-US" dirty="0">
                <a:solidFill>
                  <a:schemeClr val="tx1"/>
                </a:solidFill>
              </a:rPr>
              <a:t>same goes for many elite individual sports such as golf and tennis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International </a:t>
            </a:r>
            <a:r>
              <a:rPr lang="en-US" dirty="0">
                <a:solidFill>
                  <a:schemeClr val="tx1"/>
                </a:solidFill>
              </a:rPr>
              <a:t>sports competitions do not have the same level of equity. 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Individual </a:t>
            </a:r>
            <a:r>
              <a:rPr lang="en-US" dirty="0">
                <a:solidFill>
                  <a:schemeClr val="tx1"/>
                </a:solidFill>
              </a:rPr>
              <a:t>athletes from poorer developing countries cannot always afford the same technologies as athletes from developed countries, especially from countries that place a high value on sport (America, England and Australia).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82274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684" y="147485"/>
            <a:ext cx="11837168" cy="757084"/>
          </a:xfrm>
        </p:spPr>
        <p:txBody>
          <a:bodyPr>
            <a:normAutofit/>
          </a:bodyPr>
          <a:lstStyle/>
          <a:p>
            <a:pPr algn="ctr"/>
            <a:r>
              <a:rPr lang="en-AU" sz="3600" b="1" dirty="0" smtClean="0"/>
              <a:t>USE OF TECHNOLOGY</a:t>
            </a:r>
            <a:endParaRPr lang="en-AU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684" y="904569"/>
            <a:ext cx="11837168" cy="5781366"/>
          </a:xfrm>
        </p:spPr>
        <p:txBody>
          <a:bodyPr anchor="t"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sz="2100" dirty="0">
                <a:solidFill>
                  <a:schemeClr val="tx1"/>
                </a:solidFill>
              </a:rPr>
              <a:t>The use of technology in sport has increased dramatically over the last twenty (20) years. </a:t>
            </a:r>
            <a:endParaRPr lang="en-US" sz="2100" dirty="0" smtClean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100" dirty="0" smtClean="0">
                <a:solidFill>
                  <a:schemeClr val="tx1"/>
                </a:solidFill>
              </a:rPr>
              <a:t>At </a:t>
            </a:r>
            <a:r>
              <a:rPr lang="en-US" sz="2100" dirty="0">
                <a:solidFill>
                  <a:schemeClr val="tx1"/>
                </a:solidFill>
              </a:rPr>
              <a:t>the elite level, training facilities now routinely include: </a:t>
            </a:r>
            <a:endParaRPr lang="en-US" sz="2100" dirty="0" smtClean="0">
              <a:solidFill>
                <a:schemeClr val="tx1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sz="2100" dirty="0" smtClean="0">
                <a:solidFill>
                  <a:schemeClr val="tx1"/>
                </a:solidFill>
              </a:rPr>
              <a:t>Gyms</a:t>
            </a:r>
          </a:p>
          <a:p>
            <a:pPr lvl="1">
              <a:lnSpc>
                <a:spcPct val="120000"/>
              </a:lnSpc>
            </a:pPr>
            <a:r>
              <a:rPr lang="en-US" sz="2100" dirty="0" err="1" smtClean="0">
                <a:solidFill>
                  <a:schemeClr val="tx1"/>
                </a:solidFill>
              </a:rPr>
              <a:t>biomechanic</a:t>
            </a:r>
            <a:r>
              <a:rPr lang="en-US" sz="2100" dirty="0" smtClean="0">
                <a:solidFill>
                  <a:schemeClr val="tx1"/>
                </a:solidFill>
              </a:rPr>
              <a:t> technology</a:t>
            </a:r>
          </a:p>
          <a:p>
            <a:pPr lvl="1">
              <a:lnSpc>
                <a:spcPct val="120000"/>
              </a:lnSpc>
            </a:pPr>
            <a:r>
              <a:rPr lang="en-US" sz="2100" dirty="0" smtClean="0">
                <a:solidFill>
                  <a:schemeClr val="tx1"/>
                </a:solidFill>
              </a:rPr>
              <a:t>physiological testing</a:t>
            </a:r>
          </a:p>
          <a:p>
            <a:pPr lvl="1">
              <a:lnSpc>
                <a:spcPct val="120000"/>
              </a:lnSpc>
            </a:pPr>
            <a:r>
              <a:rPr lang="en-US" sz="2100" dirty="0" smtClean="0">
                <a:solidFill>
                  <a:schemeClr val="tx1"/>
                </a:solidFill>
              </a:rPr>
              <a:t>indoor </a:t>
            </a:r>
            <a:r>
              <a:rPr lang="en-US" sz="2100" dirty="0">
                <a:solidFill>
                  <a:schemeClr val="tx1"/>
                </a:solidFill>
              </a:rPr>
              <a:t>and outdoor </a:t>
            </a:r>
            <a:r>
              <a:rPr lang="en-US" sz="2100" dirty="0" smtClean="0">
                <a:solidFill>
                  <a:schemeClr val="tx1"/>
                </a:solidFill>
              </a:rPr>
              <a:t>facilities</a:t>
            </a:r>
          </a:p>
          <a:p>
            <a:pPr lvl="1">
              <a:lnSpc>
                <a:spcPct val="120000"/>
              </a:lnSpc>
            </a:pPr>
            <a:r>
              <a:rPr lang="en-US" sz="2100" dirty="0" smtClean="0">
                <a:solidFill>
                  <a:schemeClr val="tx1"/>
                </a:solidFill>
              </a:rPr>
              <a:t>plenty </a:t>
            </a:r>
            <a:r>
              <a:rPr lang="en-US" sz="2100" dirty="0">
                <a:solidFill>
                  <a:schemeClr val="tx1"/>
                </a:solidFill>
              </a:rPr>
              <a:t>of training equipment. </a:t>
            </a:r>
            <a:endParaRPr lang="en-US" sz="2100" dirty="0" smtClean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100" dirty="0" smtClean="0">
                <a:solidFill>
                  <a:schemeClr val="tx1"/>
                </a:solidFill>
              </a:rPr>
              <a:t>There </a:t>
            </a:r>
            <a:r>
              <a:rPr lang="en-US" sz="2100" dirty="0">
                <a:solidFill>
                  <a:schemeClr val="tx1"/>
                </a:solidFill>
              </a:rPr>
              <a:t>have been massive advances in the technology of </a:t>
            </a:r>
            <a:r>
              <a:rPr lang="en-US" sz="2100" dirty="0" smtClean="0">
                <a:solidFill>
                  <a:schemeClr val="tx1"/>
                </a:solidFill>
              </a:rPr>
              <a:t>equipment. </a:t>
            </a:r>
          </a:p>
          <a:p>
            <a:pPr lvl="1">
              <a:lnSpc>
                <a:spcPct val="120000"/>
              </a:lnSpc>
            </a:pPr>
            <a:r>
              <a:rPr lang="en-US" sz="2100" dirty="0" smtClean="0">
                <a:solidFill>
                  <a:schemeClr val="tx1"/>
                </a:solidFill>
              </a:rPr>
              <a:t>cricket </a:t>
            </a:r>
            <a:r>
              <a:rPr lang="en-US" sz="2100" dirty="0">
                <a:solidFill>
                  <a:schemeClr val="tx1"/>
                </a:solidFill>
              </a:rPr>
              <a:t>bats have become larger and lighter, with larger “sweet spots</a:t>
            </a:r>
            <a:r>
              <a:rPr lang="en-US" sz="2100" dirty="0" smtClean="0">
                <a:solidFill>
                  <a:schemeClr val="tx1"/>
                </a:solidFill>
              </a:rPr>
              <a:t>”</a:t>
            </a:r>
          </a:p>
          <a:p>
            <a:pPr lvl="1">
              <a:lnSpc>
                <a:spcPct val="120000"/>
              </a:lnSpc>
            </a:pPr>
            <a:r>
              <a:rPr lang="en-US" sz="2100" dirty="0" smtClean="0">
                <a:solidFill>
                  <a:schemeClr val="tx1"/>
                </a:solidFill>
              </a:rPr>
              <a:t>tennis </a:t>
            </a:r>
            <a:r>
              <a:rPr lang="en-US" sz="2100" dirty="0">
                <a:solidFill>
                  <a:schemeClr val="tx1"/>
                </a:solidFill>
              </a:rPr>
              <a:t>rackets are lighter and have longer </a:t>
            </a:r>
            <a:r>
              <a:rPr lang="en-US" sz="2100" dirty="0" smtClean="0">
                <a:solidFill>
                  <a:schemeClr val="tx1"/>
                </a:solidFill>
              </a:rPr>
              <a:t>handles</a:t>
            </a:r>
          </a:p>
          <a:p>
            <a:pPr lvl="1">
              <a:lnSpc>
                <a:spcPct val="120000"/>
              </a:lnSpc>
            </a:pPr>
            <a:r>
              <a:rPr lang="en-US" sz="2100" dirty="0" smtClean="0">
                <a:solidFill>
                  <a:schemeClr val="tx1"/>
                </a:solidFill>
              </a:rPr>
              <a:t>balls </a:t>
            </a:r>
            <a:r>
              <a:rPr lang="en-US" sz="2100" dirty="0">
                <a:solidFill>
                  <a:schemeClr val="tx1"/>
                </a:solidFill>
              </a:rPr>
              <a:t>have changed from leather to </a:t>
            </a:r>
            <a:r>
              <a:rPr lang="en-US" sz="2100" dirty="0" smtClean="0">
                <a:solidFill>
                  <a:schemeClr val="tx1"/>
                </a:solidFill>
              </a:rPr>
              <a:t>synthetic</a:t>
            </a:r>
          </a:p>
          <a:p>
            <a:pPr lvl="1">
              <a:lnSpc>
                <a:spcPct val="120000"/>
              </a:lnSpc>
            </a:pPr>
            <a:r>
              <a:rPr lang="en-US" sz="2100" dirty="0" smtClean="0">
                <a:solidFill>
                  <a:schemeClr val="tx1"/>
                </a:solidFill>
              </a:rPr>
              <a:t>GPS </a:t>
            </a:r>
            <a:r>
              <a:rPr lang="en-US" sz="2100" dirty="0">
                <a:solidFill>
                  <a:schemeClr val="tx1"/>
                </a:solidFill>
              </a:rPr>
              <a:t>devices are used at training and during competition, and much more</a:t>
            </a:r>
            <a:r>
              <a:rPr lang="en-US" sz="2100" dirty="0" smtClean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100" dirty="0">
                <a:solidFill>
                  <a:schemeClr val="tx1"/>
                </a:solidFill>
              </a:rPr>
              <a:t>The HSC PDHPE syllabus d</a:t>
            </a:r>
            <a:r>
              <a:rPr lang="en-US" sz="2100" dirty="0" smtClean="0">
                <a:solidFill>
                  <a:schemeClr val="tx1"/>
                </a:solidFill>
              </a:rPr>
              <a:t>oes </a:t>
            </a:r>
            <a:r>
              <a:rPr lang="en-US" sz="2100" dirty="0">
                <a:solidFill>
                  <a:schemeClr val="tx1"/>
                </a:solidFill>
              </a:rPr>
              <a:t>not want you to focus on the use of technology </a:t>
            </a:r>
            <a:r>
              <a:rPr lang="en-US" sz="2100" dirty="0" smtClean="0">
                <a:solidFill>
                  <a:schemeClr val="tx1"/>
                </a:solidFill>
              </a:rPr>
              <a:t>advances, </a:t>
            </a:r>
            <a:r>
              <a:rPr lang="en-US" sz="2100" dirty="0">
                <a:solidFill>
                  <a:schemeClr val="tx1"/>
                </a:solidFill>
              </a:rPr>
              <a:t>but whether the use of these technologies is fair. They must be considered from an ethical point of view. Technology often has a high cost and is not available to everyone, giving some athletes an advantage not available to others and not based on their abilities or efforts</a:t>
            </a:r>
            <a:r>
              <a:rPr lang="en-US" sz="2100" dirty="0" smtClean="0">
                <a:solidFill>
                  <a:schemeClr val="tx1"/>
                </a:solidFill>
              </a:rPr>
              <a:t>.</a:t>
            </a:r>
            <a:endParaRPr lang="en-US" sz="2100" dirty="0">
              <a:solidFill>
                <a:schemeClr val="tx1"/>
              </a:solidFill>
            </a:endParaRPr>
          </a:p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6516" y="193456"/>
            <a:ext cx="2762250" cy="1657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390" y="2490327"/>
            <a:ext cx="349567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464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684" y="147484"/>
            <a:ext cx="11837168" cy="89473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TRAINING </a:t>
            </a:r>
            <a:r>
              <a:rPr lang="en-US" sz="3600" b="1" dirty="0" smtClean="0"/>
              <a:t>INNOVATION</a:t>
            </a:r>
            <a:endParaRPr lang="en-AU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684" y="1189703"/>
            <a:ext cx="11837168" cy="5496232"/>
          </a:xfrm>
        </p:spPr>
        <p:txBody>
          <a:bodyPr anchor="t">
            <a:no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training </a:t>
            </a:r>
            <a:r>
              <a:rPr lang="en-US" sz="1800" dirty="0">
                <a:solidFill>
                  <a:schemeClr val="tx1"/>
                </a:solidFill>
              </a:rPr>
              <a:t>innovation </a:t>
            </a:r>
            <a:r>
              <a:rPr lang="en-US" sz="1800" dirty="0" smtClean="0">
                <a:solidFill>
                  <a:schemeClr val="tx1"/>
                </a:solidFill>
              </a:rPr>
              <a:t>has developed many </a:t>
            </a:r>
            <a:r>
              <a:rPr lang="en-US" sz="1800" dirty="0">
                <a:solidFill>
                  <a:schemeClr val="tx1"/>
                </a:solidFill>
              </a:rPr>
              <a:t>elite sports, which have become standard practice. </a:t>
            </a:r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training </a:t>
            </a:r>
            <a:r>
              <a:rPr lang="en-US" sz="1800" dirty="0">
                <a:solidFill>
                  <a:schemeClr val="tx1"/>
                </a:solidFill>
              </a:rPr>
              <a:t>innovations is the inclusion of specific tests such </a:t>
            </a:r>
            <a:r>
              <a:rPr lang="en-US" sz="1800" dirty="0" smtClean="0">
                <a:solidFill>
                  <a:schemeClr val="tx1"/>
                </a:solidFill>
              </a:rPr>
              <a:t>as: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the </a:t>
            </a:r>
            <a:r>
              <a:rPr lang="en-US" sz="1600" dirty="0">
                <a:solidFill>
                  <a:schemeClr val="tx1"/>
                </a:solidFill>
              </a:rPr>
              <a:t>VO</a:t>
            </a:r>
            <a:r>
              <a:rPr lang="en-US" sz="1600" baseline="-25000" dirty="0">
                <a:solidFill>
                  <a:schemeClr val="tx1"/>
                </a:solidFill>
              </a:rPr>
              <a:t>2</a:t>
            </a:r>
            <a:r>
              <a:rPr lang="en-US" sz="1600" dirty="0">
                <a:solidFill>
                  <a:schemeClr val="tx1"/>
                </a:solidFill>
              </a:rPr>
              <a:t> max </a:t>
            </a:r>
            <a:r>
              <a:rPr lang="en-US" sz="1600" dirty="0" smtClean="0">
                <a:solidFill>
                  <a:schemeClr val="tx1"/>
                </a:solidFill>
              </a:rPr>
              <a:t>test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lactate </a:t>
            </a:r>
            <a:r>
              <a:rPr lang="en-US" sz="1600" dirty="0">
                <a:solidFill>
                  <a:schemeClr val="tx1"/>
                </a:solidFill>
              </a:rPr>
              <a:t>threshold </a:t>
            </a:r>
            <a:r>
              <a:rPr lang="en-US" sz="1600" dirty="0" smtClean="0">
                <a:solidFill>
                  <a:schemeClr val="tx1"/>
                </a:solidFill>
              </a:rPr>
              <a:t>testing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biomechanical </a:t>
            </a:r>
            <a:r>
              <a:rPr lang="en-US" sz="1800" dirty="0">
                <a:solidFill>
                  <a:schemeClr val="tx1"/>
                </a:solidFill>
              </a:rPr>
              <a:t>analysis of specific movements has become more common in a variety of </a:t>
            </a:r>
            <a:r>
              <a:rPr lang="en-US" sz="1800" dirty="0" smtClean="0">
                <a:solidFill>
                  <a:schemeClr val="tx1"/>
                </a:solidFill>
              </a:rPr>
              <a:t>sports to aid with technique/skill execution.</a:t>
            </a:r>
          </a:p>
        </p:txBody>
      </p:sp>
    </p:spTree>
    <p:extLst>
      <p:ext uri="{BB962C8B-B14F-4D97-AF65-F5344CB8AC3E}">
        <p14:creationId xmlns:p14="http://schemas.microsoft.com/office/powerpoint/2010/main" val="226705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684" y="147484"/>
            <a:ext cx="11837168" cy="894735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VO</a:t>
            </a:r>
            <a:r>
              <a:rPr lang="en-US" sz="3600" b="1" baseline="-25000" dirty="0">
                <a:solidFill>
                  <a:schemeClr val="tx1"/>
                </a:solidFill>
              </a:rPr>
              <a:t>2</a:t>
            </a:r>
            <a:r>
              <a:rPr lang="en-US" sz="3600" b="1" dirty="0">
                <a:solidFill>
                  <a:schemeClr val="tx1"/>
                </a:solidFill>
              </a:rPr>
              <a:t> max testing and how it improves 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684" y="1189703"/>
            <a:ext cx="11837168" cy="5496232"/>
          </a:xfrm>
        </p:spPr>
        <p:txBody>
          <a:bodyPr anchor="t">
            <a:no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The</a:t>
            </a:r>
            <a:r>
              <a:rPr lang="en-US" sz="1800" dirty="0">
                <a:solidFill>
                  <a:schemeClr val="tx1"/>
                </a:solidFill>
              </a:rPr>
              <a:t> VO</a:t>
            </a:r>
            <a:r>
              <a:rPr lang="en-US" sz="1800" baseline="-25000" dirty="0">
                <a:solidFill>
                  <a:schemeClr val="tx1"/>
                </a:solidFill>
              </a:rPr>
              <a:t>2</a:t>
            </a:r>
            <a:r>
              <a:rPr lang="en-US" sz="1800" dirty="0">
                <a:solidFill>
                  <a:schemeClr val="tx1"/>
                </a:solidFill>
              </a:rPr>
              <a:t> max test </a:t>
            </a:r>
            <a:r>
              <a:rPr lang="en-US" sz="1800" dirty="0" smtClean="0">
                <a:solidFill>
                  <a:schemeClr val="tx1"/>
                </a:solidFill>
              </a:rPr>
              <a:t>measures </a:t>
            </a:r>
            <a:r>
              <a:rPr lang="en-US" sz="1800" dirty="0">
                <a:solidFill>
                  <a:schemeClr val="tx1"/>
                </a:solidFill>
              </a:rPr>
              <a:t>an athlete’s maximal oxygen consumption in L per Min per Kg of body weight, maximum heart rate, ventilation rate, and the efficiency of muscles. </a:t>
            </a:r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The test also </a:t>
            </a:r>
            <a:r>
              <a:rPr lang="en-US" sz="1800" dirty="0">
                <a:solidFill>
                  <a:schemeClr val="tx1"/>
                </a:solidFill>
              </a:rPr>
              <a:t>provides a predictor of lactate threshold. </a:t>
            </a:r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The </a:t>
            </a:r>
            <a:r>
              <a:rPr lang="en-US" sz="1800" dirty="0">
                <a:solidFill>
                  <a:schemeClr val="tx1"/>
                </a:solidFill>
              </a:rPr>
              <a:t>test is used to set heart rate training zones as a real measure of maximum heart rate is achieved</a:t>
            </a:r>
            <a:r>
              <a:rPr lang="en-US" sz="18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provides </a:t>
            </a:r>
            <a:r>
              <a:rPr lang="en-US" sz="1800" dirty="0">
                <a:solidFill>
                  <a:schemeClr val="tx1"/>
                </a:solidFill>
              </a:rPr>
              <a:t>feedback on the effects of </a:t>
            </a:r>
            <a:r>
              <a:rPr lang="en-US" sz="1800" dirty="0" smtClean="0">
                <a:solidFill>
                  <a:schemeClr val="tx1"/>
                </a:solidFill>
              </a:rPr>
              <a:t>training - allows </a:t>
            </a:r>
            <a:r>
              <a:rPr lang="en-US" sz="1800" dirty="0">
                <a:solidFill>
                  <a:schemeClr val="tx1"/>
                </a:solidFill>
              </a:rPr>
              <a:t>the athlete to train more effectively to improve their cardiovascular endurance. </a:t>
            </a:r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particularly </a:t>
            </a:r>
            <a:r>
              <a:rPr lang="en-US" sz="1800" dirty="0">
                <a:solidFill>
                  <a:schemeClr val="tx1"/>
                </a:solidFill>
              </a:rPr>
              <a:t>beneficial in endurance sports such as: marathons, triathlons, or AFL.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648" y="3937819"/>
            <a:ext cx="3427391" cy="256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91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ance Armstrong Understanding VO2 Max  &amp; Lactate Threshhol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28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684" y="147484"/>
            <a:ext cx="11837168" cy="89473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/>
              <a:t>Lactate threshold testing and how it improves </a:t>
            </a:r>
            <a:r>
              <a:rPr lang="en-US" sz="3600" b="1" dirty="0" smtClean="0"/>
              <a:t>performance</a:t>
            </a:r>
            <a:endParaRPr lang="en-AU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684" y="1189703"/>
            <a:ext cx="11837168" cy="5496232"/>
          </a:xfrm>
        </p:spPr>
        <p:txBody>
          <a:bodyPr anchor="t"/>
          <a:lstStyle/>
          <a:p>
            <a:r>
              <a:rPr lang="en-US" dirty="0">
                <a:solidFill>
                  <a:schemeClr val="tx1"/>
                </a:solidFill>
              </a:rPr>
              <a:t>Lactate threshold testing </a:t>
            </a:r>
            <a:r>
              <a:rPr lang="en-US" dirty="0" smtClean="0">
                <a:solidFill>
                  <a:schemeClr val="tx1"/>
                </a:solidFill>
              </a:rPr>
              <a:t>identifies </a:t>
            </a:r>
            <a:r>
              <a:rPr lang="en-US" dirty="0">
                <a:solidFill>
                  <a:schemeClr val="tx1"/>
                </a:solidFill>
              </a:rPr>
              <a:t>an athlete’s lactate inflection point (the point when lactate begins to accumulate in the blood).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This </a:t>
            </a:r>
            <a:r>
              <a:rPr lang="en-US" dirty="0">
                <a:solidFill>
                  <a:schemeClr val="tx1"/>
                </a:solidFill>
              </a:rPr>
              <a:t>test provides </a:t>
            </a:r>
            <a:r>
              <a:rPr lang="en-US" dirty="0" smtClean="0">
                <a:solidFill>
                  <a:schemeClr val="tx1"/>
                </a:solidFill>
              </a:rPr>
              <a:t>you with a </a:t>
            </a:r>
            <a:r>
              <a:rPr lang="en-US" dirty="0">
                <a:solidFill>
                  <a:schemeClr val="tx1"/>
                </a:solidFill>
              </a:rPr>
              <a:t>lactate threshold heart rate and training pace.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helps </a:t>
            </a:r>
            <a:r>
              <a:rPr lang="en-US" dirty="0">
                <a:solidFill>
                  <a:schemeClr val="tx1"/>
                </a:solidFill>
              </a:rPr>
              <a:t>the athlete to set training zones that are more accurate and </a:t>
            </a:r>
            <a:r>
              <a:rPr lang="en-US" dirty="0" smtClean="0">
                <a:solidFill>
                  <a:schemeClr val="tx1"/>
                </a:solidFill>
              </a:rPr>
              <a:t>beneficial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provides </a:t>
            </a:r>
            <a:r>
              <a:rPr lang="en-US" dirty="0">
                <a:solidFill>
                  <a:schemeClr val="tx1"/>
                </a:solidFill>
              </a:rPr>
              <a:t>better </a:t>
            </a:r>
            <a:r>
              <a:rPr lang="en-US" dirty="0" smtClean="0">
                <a:solidFill>
                  <a:schemeClr val="tx1"/>
                </a:solidFill>
              </a:rPr>
              <a:t>results (especially in </a:t>
            </a:r>
            <a:r>
              <a:rPr lang="en-US" dirty="0">
                <a:solidFill>
                  <a:schemeClr val="tx1"/>
                </a:solidFill>
              </a:rPr>
              <a:t>aerobic sports </a:t>
            </a:r>
            <a:r>
              <a:rPr lang="en-US" dirty="0" smtClean="0">
                <a:solidFill>
                  <a:schemeClr val="tx1"/>
                </a:solidFill>
              </a:rPr>
              <a:t>where you want </a:t>
            </a:r>
            <a:r>
              <a:rPr lang="en-US" dirty="0">
                <a:solidFill>
                  <a:schemeClr val="tx1"/>
                </a:solidFill>
              </a:rPr>
              <a:t>to be as close as possible to the lactate inflection point without crossing into the anaerobic training </a:t>
            </a:r>
            <a:r>
              <a:rPr lang="en-US" dirty="0" smtClean="0">
                <a:solidFill>
                  <a:schemeClr val="tx1"/>
                </a:solidFill>
              </a:rPr>
              <a:t>zone).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also </a:t>
            </a:r>
            <a:r>
              <a:rPr lang="en-US" dirty="0">
                <a:solidFill>
                  <a:schemeClr val="tx1"/>
                </a:solidFill>
              </a:rPr>
              <a:t>helps in anaerobic training to ensure training is forcing the body to deal with lactate overload and recover from it.</a:t>
            </a:r>
          </a:p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5451" y="4334630"/>
            <a:ext cx="3239153" cy="209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990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w is an Athlete's Lactate Threshold Determin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39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684" y="147484"/>
            <a:ext cx="11837168" cy="89473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/>
              <a:t>BIOMECHANICAL ANALYSIS AND HOW IT IMPROVES </a:t>
            </a:r>
            <a:r>
              <a:rPr lang="en-US" sz="3600" b="1" dirty="0" smtClean="0"/>
              <a:t>PERFORMANCE</a:t>
            </a:r>
            <a:endParaRPr lang="en-AU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684" y="1189703"/>
            <a:ext cx="11837168" cy="5496232"/>
          </a:xfrm>
        </p:spPr>
        <p:txBody>
          <a:bodyPr anchor="t">
            <a:normAutofit fontScale="925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Biomechanical analysis analyses </a:t>
            </a:r>
            <a:r>
              <a:rPr lang="en-US" dirty="0">
                <a:solidFill>
                  <a:schemeClr val="tx1"/>
                </a:solidFill>
              </a:rPr>
              <a:t>the athlete’s technique to ensure their movement is efficient and safe.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analyses: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the </a:t>
            </a:r>
            <a:r>
              <a:rPr lang="en-US" dirty="0">
                <a:solidFill>
                  <a:schemeClr val="tx1"/>
                </a:solidFill>
              </a:rPr>
              <a:t>force through </a:t>
            </a:r>
            <a:r>
              <a:rPr lang="en-US" dirty="0" smtClean="0">
                <a:solidFill>
                  <a:schemeClr val="tx1"/>
                </a:solidFill>
              </a:rPr>
              <a:t>joints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the </a:t>
            </a:r>
            <a:r>
              <a:rPr lang="en-US" dirty="0">
                <a:solidFill>
                  <a:schemeClr val="tx1"/>
                </a:solidFill>
              </a:rPr>
              <a:t>force absorbed and produced by </a:t>
            </a:r>
            <a:r>
              <a:rPr lang="en-US" dirty="0" smtClean="0">
                <a:solidFill>
                  <a:schemeClr val="tx1"/>
                </a:solidFill>
              </a:rPr>
              <a:t>muscles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ensure </a:t>
            </a:r>
            <a:r>
              <a:rPr lang="en-US" dirty="0">
                <a:solidFill>
                  <a:schemeClr val="tx1"/>
                </a:solidFill>
              </a:rPr>
              <a:t>technique is correct to produce the most efficient movement </a:t>
            </a:r>
            <a:r>
              <a:rPr lang="en-US" dirty="0" smtClean="0">
                <a:solidFill>
                  <a:schemeClr val="tx1"/>
                </a:solidFill>
              </a:rPr>
              <a:t>possible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that </a:t>
            </a:r>
            <a:r>
              <a:rPr lang="en-US" dirty="0">
                <a:solidFill>
                  <a:schemeClr val="tx1"/>
                </a:solidFill>
              </a:rPr>
              <a:t>the technique will not lead to </a:t>
            </a:r>
            <a:r>
              <a:rPr lang="en-US" dirty="0" smtClean="0">
                <a:solidFill>
                  <a:schemeClr val="tx1"/>
                </a:solidFill>
              </a:rPr>
              <a:t>injury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huge </a:t>
            </a:r>
            <a:r>
              <a:rPr lang="en-US" dirty="0">
                <a:solidFill>
                  <a:schemeClr val="tx1"/>
                </a:solidFill>
              </a:rPr>
              <a:t>benefit in sports that are particularly </a:t>
            </a:r>
            <a:r>
              <a:rPr lang="en-US" dirty="0" smtClean="0">
                <a:solidFill>
                  <a:schemeClr val="tx1"/>
                </a:solidFill>
              </a:rPr>
              <a:t>technical </a:t>
            </a:r>
            <a:r>
              <a:rPr lang="en-US" dirty="0">
                <a:solidFill>
                  <a:schemeClr val="tx1"/>
                </a:solidFill>
              </a:rPr>
              <a:t>such as: 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Cricket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Tennis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Golf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baseball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allows </a:t>
            </a:r>
            <a:r>
              <a:rPr lang="en-US" dirty="0">
                <a:solidFill>
                  <a:schemeClr val="tx1"/>
                </a:solidFill>
              </a:rPr>
              <a:t>the athletes to </a:t>
            </a:r>
            <a:r>
              <a:rPr lang="en-US" dirty="0" smtClean="0">
                <a:solidFill>
                  <a:schemeClr val="tx1"/>
                </a:solidFill>
              </a:rPr>
              <a:t>compete longer </a:t>
            </a:r>
            <a:r>
              <a:rPr lang="en-US" dirty="0">
                <a:solidFill>
                  <a:schemeClr val="tx1"/>
                </a:solidFill>
              </a:rPr>
              <a:t>with more efficient movement patterns, and to achieve better results due to a better technique.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saves </a:t>
            </a:r>
            <a:r>
              <a:rPr lang="en-US" dirty="0">
                <a:solidFill>
                  <a:schemeClr val="tx1"/>
                </a:solidFill>
              </a:rPr>
              <a:t>energy and provides the athlete with an advantage over </a:t>
            </a:r>
            <a:r>
              <a:rPr lang="en-US" dirty="0" smtClean="0">
                <a:solidFill>
                  <a:schemeClr val="tx1"/>
                </a:solidFill>
              </a:rPr>
              <a:t>others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3381" y="3057361"/>
            <a:ext cx="3151624" cy="237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8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684" y="147484"/>
            <a:ext cx="11837168" cy="89473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OTHER TRAINING </a:t>
            </a:r>
            <a:r>
              <a:rPr lang="en-US" sz="3600" b="1" dirty="0" smtClean="0"/>
              <a:t>INNOVATION</a:t>
            </a:r>
            <a:endParaRPr lang="en-AU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684" y="1189703"/>
            <a:ext cx="11837168" cy="5496232"/>
          </a:xfrm>
        </p:spPr>
        <p:txBody>
          <a:bodyPr anchor="t"/>
          <a:lstStyle/>
          <a:p>
            <a:r>
              <a:rPr lang="en-US" dirty="0">
                <a:solidFill>
                  <a:schemeClr val="tx1"/>
                </a:solidFill>
              </a:rPr>
              <a:t>There are many other training innovations used in sport. These include:</a:t>
            </a:r>
          </a:p>
          <a:p>
            <a:pPr lvl="1"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heart rate monitors</a:t>
            </a:r>
          </a:p>
          <a:p>
            <a:pPr lvl="1"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GPS devices</a:t>
            </a:r>
          </a:p>
          <a:p>
            <a:pPr lvl="1"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video analysis</a:t>
            </a:r>
          </a:p>
          <a:p>
            <a:pPr lvl="1"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and much </a:t>
            </a:r>
            <a:r>
              <a:rPr lang="en-US" dirty="0" smtClean="0">
                <a:solidFill>
                  <a:schemeClr val="tx1"/>
                </a:solidFill>
              </a:rPr>
              <a:t>more</a:t>
            </a:r>
            <a:endParaRPr lang="en-US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Ethics and training innovation</a:t>
            </a:r>
          </a:p>
          <a:p>
            <a:r>
              <a:rPr lang="en-US" dirty="0">
                <a:solidFill>
                  <a:schemeClr val="tx1"/>
                </a:solidFill>
              </a:rPr>
              <a:t>Many of the training innovations are expensive and can only be accessed by athletes or clubs who can afford the testing and equipment.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can </a:t>
            </a:r>
            <a:r>
              <a:rPr lang="en-US" dirty="0">
                <a:solidFill>
                  <a:schemeClr val="tx1"/>
                </a:solidFill>
              </a:rPr>
              <a:t>create an unfair playing field, particularly when competition is between countries, where one country has access and the other does not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The </a:t>
            </a:r>
            <a:r>
              <a:rPr lang="en-US" dirty="0">
                <a:solidFill>
                  <a:schemeClr val="tx1"/>
                </a:solidFill>
              </a:rPr>
              <a:t>ethical considerations revolve around equity of access and money, more than </a:t>
            </a:r>
            <a:r>
              <a:rPr lang="en-US" dirty="0" smtClean="0">
                <a:solidFill>
                  <a:schemeClr val="tx1"/>
                </a:solidFill>
              </a:rPr>
              <a:t>safety</a:t>
            </a:r>
            <a:endParaRPr lang="en-US" dirty="0">
              <a:solidFill>
                <a:schemeClr val="tx1"/>
              </a:solidFill>
            </a:endParaRPr>
          </a:p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995" y="1855733"/>
            <a:ext cx="25527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750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280</TotalTime>
  <Words>1137</Words>
  <Application>Microsoft Office PowerPoint</Application>
  <PresentationFormat>Widescreen</PresentationFormat>
  <Paragraphs>122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Century Gothic</vt:lpstr>
      <vt:lpstr>Mesh</vt:lpstr>
      <vt:lpstr>Use of technology</vt:lpstr>
      <vt:lpstr>USE OF TECHNOLOGY</vt:lpstr>
      <vt:lpstr>TRAINING INNOVATION</vt:lpstr>
      <vt:lpstr>VO2 max testing and how it improves performance</vt:lpstr>
      <vt:lpstr>PowerPoint Presentation</vt:lpstr>
      <vt:lpstr>Lactate threshold testing and how it improves performance</vt:lpstr>
      <vt:lpstr>PowerPoint Presentation</vt:lpstr>
      <vt:lpstr>BIOMECHANICAL ANALYSIS AND HOW IT IMPROVES PERFORMANCE</vt:lpstr>
      <vt:lpstr>OTHER TRAINING INNOVATION</vt:lpstr>
      <vt:lpstr>EQUIPMENT ADVANCES</vt:lpstr>
      <vt:lpstr>Clothing equipment advances</vt:lpstr>
      <vt:lpstr>PROTECTIVE EQUIPMENT ADVANCES</vt:lpstr>
      <vt:lpstr>General equipment advances</vt:lpstr>
      <vt:lpstr>TECHNOLOGICAL EQUIPMENT ADVANCES</vt:lpstr>
      <vt:lpstr>ETHICAL ISSUES RELATED TO TECHNOLOGY USE IN SPORT</vt:lpstr>
      <vt:lpstr>HAS TECHNOLOGY GONE TOO FAR?</vt:lpstr>
      <vt:lpstr>HAS ACCESS TO TECHNOLOGY CREATED UNFAIR COMPETITION?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Use of technology</dc:title>
  <dc:creator>Microsoft Office User</dc:creator>
  <cp:lastModifiedBy>Lenovo</cp:lastModifiedBy>
  <cp:revision>21</cp:revision>
  <dcterms:created xsi:type="dcterms:W3CDTF">2016-08-13T07:33:02Z</dcterms:created>
  <dcterms:modified xsi:type="dcterms:W3CDTF">2018-07-26T01:40:24Z</dcterms:modified>
</cp:coreProperties>
</file>