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7" r:id="rId4"/>
    <p:sldId id="270" r:id="rId5"/>
    <p:sldId id="269" r:id="rId6"/>
    <p:sldId id="273" r:id="rId7"/>
    <p:sldId id="275" r:id="rId8"/>
    <p:sldId id="27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121" d="100"/>
          <a:sy n="121" d="100"/>
        </p:scale>
        <p:origin x="48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01858"/>
            <a:ext cx="7766936" cy="2982018"/>
          </a:xfrm>
        </p:spPr>
        <p:txBody>
          <a:bodyPr/>
          <a:lstStyle/>
          <a:p>
            <a:pPr algn="ctr"/>
            <a:r>
              <a:rPr lang="en-US" dirty="0" smtClean="0"/>
              <a:t/>
            </a:r>
            <a:br>
              <a:rPr lang="en-US" dirty="0" smtClean="0"/>
            </a:br>
            <a:r>
              <a:rPr lang="en-US" dirty="0" smtClean="0"/>
              <a:t>WAYS TO CLASSIFY SPORTS INJURIES</a:t>
            </a:r>
            <a:endParaRPr lang="en-US" dirty="0"/>
          </a:p>
        </p:txBody>
      </p:sp>
      <p:sp>
        <p:nvSpPr>
          <p:cNvPr id="3" name="Subtitle 2"/>
          <p:cNvSpPr>
            <a:spLocks noGrp="1"/>
          </p:cNvSpPr>
          <p:nvPr>
            <p:ph type="subTitle" idx="1"/>
          </p:nvPr>
        </p:nvSpPr>
        <p:spPr>
          <a:xfrm>
            <a:off x="1507067" y="4192731"/>
            <a:ext cx="7766936" cy="1593219"/>
          </a:xfrm>
        </p:spPr>
        <p:txBody>
          <a:bodyPr>
            <a:noAutofit/>
          </a:bodyPr>
          <a:lstStyle/>
          <a:p>
            <a:pPr marL="342900" indent="-342900" algn="l">
              <a:buFont typeface="Arial" charset="0"/>
              <a:buChar char="•"/>
            </a:pPr>
            <a:r>
              <a:rPr lang="en-US" sz="2400" b="1" dirty="0" smtClean="0">
                <a:solidFill>
                  <a:schemeClr val="accent1"/>
                </a:solidFill>
              </a:rPr>
              <a:t>DIRECT AND INDIRECT</a:t>
            </a:r>
          </a:p>
          <a:p>
            <a:pPr marL="342900" indent="-342900" algn="l">
              <a:buFont typeface="Arial" charset="0"/>
              <a:buChar char="•"/>
            </a:pPr>
            <a:r>
              <a:rPr lang="en-US" sz="2400" b="1" dirty="0" smtClean="0">
                <a:solidFill>
                  <a:schemeClr val="accent1"/>
                </a:solidFill>
              </a:rPr>
              <a:t>SOFT AND HARD TISSUE</a:t>
            </a:r>
          </a:p>
          <a:p>
            <a:pPr marL="342900" indent="-342900" algn="l">
              <a:buFont typeface="Arial" charset="0"/>
              <a:buChar char="•"/>
            </a:pPr>
            <a:r>
              <a:rPr lang="en-US" sz="2400" b="1" dirty="0" smtClean="0">
                <a:solidFill>
                  <a:schemeClr val="accent1"/>
                </a:solidFill>
              </a:rPr>
              <a:t>OVERUSE</a:t>
            </a:r>
            <a:endParaRPr lang="en-US" sz="2400" b="1" dirty="0">
              <a:solidFill>
                <a:schemeClr val="accent1"/>
              </a:solidFill>
            </a:endParaRPr>
          </a:p>
        </p:txBody>
      </p:sp>
    </p:spTree>
    <p:extLst>
      <p:ext uri="{BB962C8B-B14F-4D97-AF65-F5344CB8AC3E}">
        <p14:creationId xmlns:p14="http://schemas.microsoft.com/office/powerpoint/2010/main" val="1134727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smtClean="0"/>
              <a:t>OVERVIEW</a:t>
            </a:r>
            <a:endParaRPr lang="en-AU" dirty="0"/>
          </a:p>
        </p:txBody>
      </p:sp>
      <p:sp>
        <p:nvSpPr>
          <p:cNvPr id="3" name="Content Placeholder 2"/>
          <p:cNvSpPr>
            <a:spLocks noGrp="1"/>
          </p:cNvSpPr>
          <p:nvPr>
            <p:ph idx="1"/>
          </p:nvPr>
        </p:nvSpPr>
        <p:spPr>
          <a:xfrm>
            <a:off x="125539" y="935422"/>
            <a:ext cx="11887783" cy="5785944"/>
          </a:xfrm>
        </p:spPr>
        <p:txBody>
          <a:bodyPr/>
          <a:lstStyle/>
          <a:p>
            <a:r>
              <a:rPr lang="en-AU" dirty="0" smtClean="0"/>
              <a:t>This Dot Point focuses on the types of sports injuries and their management/treatment</a:t>
            </a:r>
          </a:p>
          <a:p>
            <a:r>
              <a:rPr lang="en-AU" dirty="0"/>
              <a:t>Sports injuries can be classified both by the type of tissue injured and the way that they were injured. </a:t>
            </a:r>
            <a:endParaRPr lang="en-AU" dirty="0" smtClean="0"/>
          </a:p>
          <a:p>
            <a:r>
              <a:rPr lang="en-AU" dirty="0" smtClean="0"/>
              <a:t>This then determines </a:t>
            </a:r>
            <a:r>
              <a:rPr lang="en-AU" dirty="0"/>
              <a:t>how the injury is then treated. </a:t>
            </a:r>
            <a:endParaRPr lang="en-AU" dirty="0" smtClean="0"/>
          </a:p>
          <a:p>
            <a:r>
              <a:rPr lang="en-AU" dirty="0" smtClean="0"/>
              <a:t>Soft </a:t>
            </a:r>
            <a:r>
              <a:rPr lang="en-AU" dirty="0"/>
              <a:t>tissue injuries range from a scratch to a third degree spring or strain. How they are treated varies, but priority is given </a:t>
            </a:r>
            <a:r>
              <a:rPr lang="en-AU" dirty="0" smtClean="0"/>
              <a:t>to:</a:t>
            </a:r>
          </a:p>
          <a:p>
            <a:pPr lvl="1"/>
            <a:r>
              <a:rPr lang="en-AU" dirty="0" smtClean="0"/>
              <a:t>Limit </a:t>
            </a:r>
            <a:r>
              <a:rPr lang="en-AU" dirty="0"/>
              <a:t>bleeding </a:t>
            </a:r>
            <a:endParaRPr lang="en-AU" dirty="0" smtClean="0"/>
          </a:p>
          <a:p>
            <a:pPr lvl="1"/>
            <a:r>
              <a:rPr lang="en-AU" dirty="0" smtClean="0"/>
              <a:t>Manage </a:t>
            </a:r>
            <a:r>
              <a:rPr lang="en-AU" dirty="0"/>
              <a:t>the inflammatory </a:t>
            </a:r>
            <a:r>
              <a:rPr lang="en-AU" dirty="0" smtClean="0"/>
              <a:t>response</a:t>
            </a:r>
          </a:p>
          <a:p>
            <a:pPr lvl="1"/>
            <a:endParaRPr lang="en-AU" dirty="0"/>
          </a:p>
          <a:p>
            <a:r>
              <a:rPr lang="en-AU" dirty="0"/>
              <a:t>Hard tissue injuries require </a:t>
            </a:r>
            <a:r>
              <a:rPr lang="en-AU" dirty="0" smtClean="0"/>
              <a:t>different treatment/management</a:t>
            </a:r>
          </a:p>
          <a:p>
            <a:r>
              <a:rPr lang="en-AU" dirty="0" smtClean="0"/>
              <a:t>Limiting </a:t>
            </a:r>
            <a:r>
              <a:rPr lang="en-AU" dirty="0"/>
              <a:t>bleeding is still a priority. </a:t>
            </a:r>
            <a:endParaRPr lang="en-AU" dirty="0" smtClean="0"/>
          </a:p>
          <a:p>
            <a:r>
              <a:rPr lang="en-AU" dirty="0" smtClean="0"/>
              <a:t>For </a:t>
            </a:r>
            <a:r>
              <a:rPr lang="en-AU" dirty="0"/>
              <a:t>hard tissue sports injuries immobilisation and early medical treatment is required for the best recovery possible.</a:t>
            </a:r>
            <a:endParaRPr lang="en-AU" dirty="0"/>
          </a:p>
        </p:txBody>
      </p:sp>
    </p:spTree>
    <p:extLst>
      <p:ext uri="{BB962C8B-B14F-4D97-AF65-F5344CB8AC3E}">
        <p14:creationId xmlns:p14="http://schemas.microsoft.com/office/powerpoint/2010/main" val="23361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smtClean="0"/>
              <a:t>OVERVIEW CONT…</a:t>
            </a:r>
            <a:endParaRPr lang="en-AU" dirty="0"/>
          </a:p>
        </p:txBody>
      </p:sp>
      <p:sp>
        <p:nvSpPr>
          <p:cNvPr id="3" name="Content Placeholder 2"/>
          <p:cNvSpPr>
            <a:spLocks noGrp="1"/>
          </p:cNvSpPr>
          <p:nvPr>
            <p:ph idx="1"/>
          </p:nvPr>
        </p:nvSpPr>
        <p:spPr>
          <a:xfrm>
            <a:off x="125539" y="945932"/>
            <a:ext cx="11887783" cy="5775434"/>
          </a:xfrm>
        </p:spPr>
        <p:txBody>
          <a:bodyPr/>
          <a:lstStyle/>
          <a:p>
            <a:r>
              <a:rPr lang="en-AU" dirty="0"/>
              <a:t>The assessment of injuries is also a pivotal point in this critical question. </a:t>
            </a:r>
            <a:endParaRPr lang="en-AU" dirty="0" smtClean="0"/>
          </a:p>
          <a:p>
            <a:r>
              <a:rPr lang="en-AU" dirty="0" smtClean="0"/>
              <a:t>It </a:t>
            </a:r>
            <a:r>
              <a:rPr lang="en-AU" dirty="0"/>
              <a:t>is important when sports injury occurs that the athlete is quickly assessed in order to determine if they can continue to play, or need to be removed from competition. </a:t>
            </a:r>
            <a:endParaRPr lang="en-AU" dirty="0" smtClean="0"/>
          </a:p>
          <a:p>
            <a:r>
              <a:rPr lang="en-AU" dirty="0" smtClean="0"/>
              <a:t>This </a:t>
            </a:r>
            <a:r>
              <a:rPr lang="en-AU" dirty="0"/>
              <a:t>is done by following DRSABCD and TOTAPS. These help to determine the nature and degree of injury that has occurred so that proper treatment can follow.</a:t>
            </a:r>
            <a:endParaRPr lang="en-AU" dirty="0"/>
          </a:p>
        </p:txBody>
      </p:sp>
      <p:pic>
        <p:nvPicPr>
          <p:cNvPr id="4" name="Picture 3"/>
          <p:cNvPicPr>
            <a:picLocks noChangeAspect="1"/>
          </p:cNvPicPr>
          <p:nvPr/>
        </p:nvPicPr>
        <p:blipFill>
          <a:blip r:embed="rId2"/>
          <a:stretch>
            <a:fillRect/>
          </a:stretch>
        </p:blipFill>
        <p:spPr>
          <a:xfrm>
            <a:off x="1109005" y="2962603"/>
            <a:ext cx="2895436" cy="3537281"/>
          </a:xfrm>
          <a:prstGeom prst="rect">
            <a:avLst/>
          </a:prstGeom>
        </p:spPr>
      </p:pic>
      <p:pic>
        <p:nvPicPr>
          <p:cNvPr id="5" name="Picture 4"/>
          <p:cNvPicPr>
            <a:picLocks noChangeAspect="1"/>
          </p:cNvPicPr>
          <p:nvPr/>
        </p:nvPicPr>
        <p:blipFill>
          <a:blip r:embed="rId3"/>
          <a:stretch>
            <a:fillRect/>
          </a:stretch>
        </p:blipFill>
        <p:spPr>
          <a:xfrm>
            <a:off x="5502164" y="2816773"/>
            <a:ext cx="3783724" cy="3783724"/>
          </a:xfrm>
          <a:prstGeom prst="rect">
            <a:avLst/>
          </a:prstGeom>
        </p:spPr>
      </p:pic>
    </p:spTree>
    <p:extLst>
      <p:ext uri="{BB962C8B-B14F-4D97-AF65-F5344CB8AC3E}">
        <p14:creationId xmlns:p14="http://schemas.microsoft.com/office/powerpoint/2010/main" val="112115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smtClean="0"/>
              <a:t>DIRECT AND INDIRECT</a:t>
            </a:r>
            <a:endParaRPr lang="en-AU" dirty="0"/>
          </a:p>
        </p:txBody>
      </p:sp>
      <p:sp>
        <p:nvSpPr>
          <p:cNvPr id="3" name="Content Placeholder 2"/>
          <p:cNvSpPr>
            <a:spLocks noGrp="1"/>
          </p:cNvSpPr>
          <p:nvPr>
            <p:ph idx="1"/>
          </p:nvPr>
        </p:nvSpPr>
        <p:spPr>
          <a:xfrm>
            <a:off x="125539" y="945932"/>
            <a:ext cx="11887783" cy="5775434"/>
          </a:xfrm>
        </p:spPr>
        <p:txBody>
          <a:bodyPr/>
          <a:lstStyle/>
          <a:p>
            <a:r>
              <a:rPr lang="en-AU" dirty="0"/>
              <a:t>Direct and indirect are two (2) classifications for a sports injury. </a:t>
            </a:r>
            <a:endParaRPr lang="en-AU" dirty="0" smtClean="0"/>
          </a:p>
          <a:p>
            <a:r>
              <a:rPr lang="en-AU" dirty="0" smtClean="0"/>
              <a:t>In </a:t>
            </a:r>
            <a:r>
              <a:rPr lang="en-AU" dirty="0"/>
              <a:t>classifying sports injuries they can be either direct or </a:t>
            </a:r>
            <a:r>
              <a:rPr lang="en-AU" dirty="0" smtClean="0"/>
              <a:t>indirect, </a:t>
            </a:r>
            <a:r>
              <a:rPr lang="en-AU" dirty="0"/>
              <a:t>never both</a:t>
            </a:r>
            <a:r>
              <a:rPr lang="en-AU" dirty="0" smtClean="0"/>
              <a:t>.</a:t>
            </a:r>
          </a:p>
          <a:p>
            <a:endParaRPr lang="en-AU" dirty="0"/>
          </a:p>
          <a:p>
            <a:pPr marL="0" indent="0">
              <a:buNone/>
            </a:pPr>
            <a:r>
              <a:rPr lang="en-AU" b="1" dirty="0" smtClean="0">
                <a:solidFill>
                  <a:schemeClr val="accent1"/>
                </a:solidFill>
              </a:rPr>
              <a:t>DIRECT INJURY</a:t>
            </a:r>
          </a:p>
          <a:p>
            <a:r>
              <a:rPr lang="en-AU" dirty="0"/>
              <a:t>A direct injury is an injury sustained at the site of external </a:t>
            </a:r>
            <a:r>
              <a:rPr lang="en-AU" dirty="0" smtClean="0"/>
              <a:t>force</a:t>
            </a:r>
          </a:p>
          <a:p>
            <a:pPr lvl="1"/>
            <a:r>
              <a:rPr lang="en-AU" dirty="0" smtClean="0"/>
              <a:t>hit </a:t>
            </a:r>
            <a:r>
              <a:rPr lang="en-AU" dirty="0"/>
              <a:t>by a ball, bat, person. </a:t>
            </a:r>
            <a:endParaRPr lang="en-AU" dirty="0" smtClean="0"/>
          </a:p>
          <a:p>
            <a:r>
              <a:rPr lang="en-AU" dirty="0" smtClean="0"/>
              <a:t>These </a:t>
            </a:r>
            <a:r>
              <a:rPr lang="en-AU" dirty="0"/>
              <a:t>are very common injuries in </a:t>
            </a:r>
            <a:r>
              <a:rPr lang="en-AU" dirty="0" smtClean="0"/>
              <a:t>sport </a:t>
            </a:r>
          </a:p>
          <a:p>
            <a:pPr lvl="1"/>
            <a:r>
              <a:rPr lang="en-AU" dirty="0"/>
              <a:t>B</a:t>
            </a:r>
            <a:r>
              <a:rPr lang="en-AU" dirty="0" smtClean="0"/>
              <a:t>listers </a:t>
            </a:r>
            <a:r>
              <a:rPr lang="en-AU" dirty="0"/>
              <a:t>and abrasions are always direct injuries and bruises are frequently caused by direct external forces.</a:t>
            </a:r>
          </a:p>
          <a:p>
            <a:pPr lvl="1"/>
            <a:r>
              <a:rPr lang="en-AU" dirty="0" err="1" smtClean="0"/>
              <a:t>Eg</a:t>
            </a:r>
            <a:r>
              <a:rPr lang="en-AU" dirty="0" smtClean="0"/>
              <a:t>: bruised </a:t>
            </a:r>
            <a:r>
              <a:rPr lang="en-AU" dirty="0"/>
              <a:t>leg from a cricket ball or a black eye from being punched during a boxing </a:t>
            </a:r>
            <a:r>
              <a:rPr lang="en-AU" dirty="0" smtClean="0"/>
              <a:t>match</a:t>
            </a:r>
            <a:endParaRPr lang="en-AU" dirty="0"/>
          </a:p>
          <a:p>
            <a:endParaRPr lang="en-AU" b="1" dirty="0">
              <a:solidFill>
                <a:schemeClr val="tx1"/>
              </a:solidFill>
            </a:endParaRPr>
          </a:p>
        </p:txBody>
      </p:sp>
      <p:pic>
        <p:nvPicPr>
          <p:cNvPr id="4" name="Picture 3"/>
          <p:cNvPicPr>
            <a:picLocks noChangeAspect="1"/>
          </p:cNvPicPr>
          <p:nvPr/>
        </p:nvPicPr>
        <p:blipFill>
          <a:blip r:embed="rId2"/>
          <a:stretch>
            <a:fillRect/>
          </a:stretch>
        </p:blipFill>
        <p:spPr>
          <a:xfrm>
            <a:off x="4672012" y="4554428"/>
            <a:ext cx="2238375" cy="2047875"/>
          </a:xfrm>
          <a:prstGeom prst="rect">
            <a:avLst/>
          </a:prstGeom>
        </p:spPr>
      </p:pic>
      <p:pic>
        <p:nvPicPr>
          <p:cNvPr id="5" name="Picture 4"/>
          <p:cNvPicPr>
            <a:picLocks noChangeAspect="1"/>
          </p:cNvPicPr>
          <p:nvPr/>
        </p:nvPicPr>
        <p:blipFill>
          <a:blip r:embed="rId3"/>
          <a:stretch>
            <a:fillRect/>
          </a:stretch>
        </p:blipFill>
        <p:spPr>
          <a:xfrm>
            <a:off x="8092473" y="1844072"/>
            <a:ext cx="2733675" cy="1666875"/>
          </a:xfrm>
          <a:prstGeom prst="rect">
            <a:avLst/>
          </a:prstGeom>
        </p:spPr>
      </p:pic>
    </p:spTree>
    <p:extLst>
      <p:ext uri="{BB962C8B-B14F-4D97-AF65-F5344CB8AC3E}">
        <p14:creationId xmlns:p14="http://schemas.microsoft.com/office/powerpoint/2010/main" val="141709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smtClean="0"/>
              <a:t>DIRECT AND INDIRECT CONT…</a:t>
            </a:r>
            <a:endParaRPr lang="en-AU" dirty="0"/>
          </a:p>
        </p:txBody>
      </p:sp>
      <p:sp>
        <p:nvSpPr>
          <p:cNvPr id="3" name="Content Placeholder 2"/>
          <p:cNvSpPr>
            <a:spLocks noGrp="1"/>
          </p:cNvSpPr>
          <p:nvPr>
            <p:ph idx="1"/>
          </p:nvPr>
        </p:nvSpPr>
        <p:spPr>
          <a:xfrm>
            <a:off x="125539" y="945932"/>
            <a:ext cx="11887783" cy="5775434"/>
          </a:xfrm>
        </p:spPr>
        <p:txBody>
          <a:bodyPr/>
          <a:lstStyle/>
          <a:p>
            <a:pPr marL="0" indent="0">
              <a:buNone/>
            </a:pPr>
            <a:r>
              <a:rPr lang="en-AU" b="1" dirty="0" smtClean="0">
                <a:solidFill>
                  <a:schemeClr val="accent1"/>
                </a:solidFill>
              </a:rPr>
              <a:t>INDIRECT INJURY</a:t>
            </a:r>
          </a:p>
          <a:p>
            <a:r>
              <a:rPr lang="en-AU" dirty="0"/>
              <a:t>An indirect injury is an injury sustained from an internal </a:t>
            </a:r>
            <a:r>
              <a:rPr lang="en-AU" dirty="0" smtClean="0"/>
              <a:t>force</a:t>
            </a:r>
          </a:p>
          <a:p>
            <a:pPr lvl="1"/>
            <a:r>
              <a:rPr lang="en-AU" dirty="0" smtClean="0"/>
              <a:t>pulled </a:t>
            </a:r>
            <a:r>
              <a:rPr lang="en-AU" dirty="0"/>
              <a:t>hamstring, sprained </a:t>
            </a:r>
            <a:r>
              <a:rPr lang="en-AU" dirty="0" smtClean="0"/>
              <a:t>ankle</a:t>
            </a:r>
          </a:p>
          <a:p>
            <a:r>
              <a:rPr lang="en-AU" dirty="0" smtClean="0"/>
              <a:t>Internal </a:t>
            </a:r>
            <a:r>
              <a:rPr lang="en-AU" dirty="0"/>
              <a:t>forces are often generated by muscles, but includes forces transferred from the </a:t>
            </a:r>
            <a:r>
              <a:rPr lang="en-AU" dirty="0" smtClean="0"/>
              <a:t>outside</a:t>
            </a:r>
          </a:p>
          <a:p>
            <a:pPr lvl="1"/>
            <a:r>
              <a:rPr lang="en-AU" dirty="0"/>
              <a:t>F</a:t>
            </a:r>
            <a:r>
              <a:rPr lang="en-AU" dirty="0" smtClean="0"/>
              <a:t>all </a:t>
            </a:r>
            <a:r>
              <a:rPr lang="en-AU" dirty="0"/>
              <a:t>onto your arm, but injury your shoulder. </a:t>
            </a:r>
            <a:endParaRPr lang="en-AU" dirty="0" smtClean="0"/>
          </a:p>
          <a:p>
            <a:r>
              <a:rPr lang="en-AU" dirty="0" smtClean="0"/>
              <a:t>Sprains </a:t>
            </a:r>
            <a:r>
              <a:rPr lang="en-AU" dirty="0"/>
              <a:t>and strains are always classified as indirect injuries as an external force does not cause tears in ligaments or muscles. </a:t>
            </a:r>
            <a:endParaRPr lang="en-AU" dirty="0" smtClean="0"/>
          </a:p>
          <a:p>
            <a:r>
              <a:rPr lang="en-AU" dirty="0" smtClean="0"/>
              <a:t>Other </a:t>
            </a:r>
            <a:r>
              <a:rPr lang="en-AU" dirty="0"/>
              <a:t>common indirect injuries are: dislocations and breaks.</a:t>
            </a:r>
          </a:p>
          <a:p>
            <a:pPr lvl="1"/>
            <a:r>
              <a:rPr lang="en-AU" dirty="0"/>
              <a:t>An example is a dislocated shoulder after falling on your arm, or rolling your ankle causing a sprain.</a:t>
            </a:r>
          </a:p>
          <a:p>
            <a:pPr marL="0" indent="0">
              <a:buNone/>
            </a:pPr>
            <a:endParaRPr lang="en-AU" b="1" dirty="0">
              <a:solidFill>
                <a:schemeClr val="tx1"/>
              </a:solidFill>
            </a:endParaRPr>
          </a:p>
        </p:txBody>
      </p:sp>
      <p:pic>
        <p:nvPicPr>
          <p:cNvPr id="4" name="Picture 3"/>
          <p:cNvPicPr>
            <a:picLocks noChangeAspect="1"/>
          </p:cNvPicPr>
          <p:nvPr/>
        </p:nvPicPr>
        <p:blipFill>
          <a:blip r:embed="rId2"/>
          <a:stretch>
            <a:fillRect/>
          </a:stretch>
        </p:blipFill>
        <p:spPr>
          <a:xfrm>
            <a:off x="1830278" y="4653030"/>
            <a:ext cx="2591069" cy="1940801"/>
          </a:xfrm>
          <a:prstGeom prst="rect">
            <a:avLst/>
          </a:prstGeom>
        </p:spPr>
      </p:pic>
      <p:pic>
        <p:nvPicPr>
          <p:cNvPr id="5" name="Picture 4"/>
          <p:cNvPicPr>
            <a:picLocks noChangeAspect="1"/>
          </p:cNvPicPr>
          <p:nvPr/>
        </p:nvPicPr>
        <p:blipFill>
          <a:blip r:embed="rId3"/>
          <a:stretch>
            <a:fillRect/>
          </a:stretch>
        </p:blipFill>
        <p:spPr>
          <a:xfrm>
            <a:off x="5764925" y="4575613"/>
            <a:ext cx="2694425" cy="2018218"/>
          </a:xfrm>
          <a:prstGeom prst="rect">
            <a:avLst/>
          </a:prstGeom>
        </p:spPr>
      </p:pic>
    </p:spTree>
    <p:extLst>
      <p:ext uri="{BB962C8B-B14F-4D97-AF65-F5344CB8AC3E}">
        <p14:creationId xmlns:p14="http://schemas.microsoft.com/office/powerpoint/2010/main" val="325761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smtClean="0"/>
              <a:t>SOFT AND HARD TISSUE</a:t>
            </a:r>
            <a:endParaRPr lang="en-AU" dirty="0"/>
          </a:p>
        </p:txBody>
      </p:sp>
      <p:sp>
        <p:nvSpPr>
          <p:cNvPr id="3" name="Content Placeholder 2"/>
          <p:cNvSpPr>
            <a:spLocks noGrp="1"/>
          </p:cNvSpPr>
          <p:nvPr>
            <p:ph idx="1"/>
          </p:nvPr>
        </p:nvSpPr>
        <p:spPr>
          <a:xfrm>
            <a:off x="125539" y="945932"/>
            <a:ext cx="11887783" cy="5775434"/>
          </a:xfrm>
        </p:spPr>
        <p:txBody>
          <a:bodyPr/>
          <a:lstStyle/>
          <a:p>
            <a:r>
              <a:rPr lang="en-AU" dirty="0"/>
              <a:t>Soft and hard tissue are two classifications for sports injuries. </a:t>
            </a:r>
            <a:endParaRPr lang="en-AU" dirty="0" smtClean="0"/>
          </a:p>
          <a:p>
            <a:r>
              <a:rPr lang="en-AU" dirty="0" smtClean="0"/>
              <a:t>you </a:t>
            </a:r>
            <a:r>
              <a:rPr lang="en-AU" dirty="0"/>
              <a:t>need to combine this classification with either direct or indirect for a full classification</a:t>
            </a:r>
            <a:r>
              <a:rPr lang="en-AU" dirty="0" smtClean="0"/>
              <a:t>.</a:t>
            </a:r>
            <a:endParaRPr lang="en-AU" dirty="0"/>
          </a:p>
          <a:p>
            <a:pPr marL="0" indent="0">
              <a:buNone/>
            </a:pPr>
            <a:endParaRPr lang="en-AU" b="1" dirty="0" smtClean="0">
              <a:solidFill>
                <a:schemeClr val="accent1"/>
              </a:solidFill>
            </a:endParaRPr>
          </a:p>
          <a:p>
            <a:pPr marL="0" indent="0">
              <a:buNone/>
            </a:pPr>
            <a:r>
              <a:rPr lang="en-AU" b="1" dirty="0" smtClean="0">
                <a:solidFill>
                  <a:schemeClr val="accent1"/>
                </a:solidFill>
              </a:rPr>
              <a:t>SOFT TISSUE</a:t>
            </a:r>
          </a:p>
          <a:p>
            <a:r>
              <a:rPr lang="en-AU" dirty="0" smtClean="0"/>
              <a:t>Occur </a:t>
            </a:r>
            <a:r>
              <a:rPr lang="en-AU" dirty="0"/>
              <a:t>to soft tissue in the body. </a:t>
            </a:r>
            <a:r>
              <a:rPr lang="en-AU" dirty="0" smtClean="0"/>
              <a:t>Everything except bone and teeth.</a:t>
            </a:r>
          </a:p>
          <a:p>
            <a:r>
              <a:rPr lang="en-AU" dirty="0" smtClean="0"/>
              <a:t>Soft </a:t>
            </a:r>
            <a:r>
              <a:rPr lang="en-AU" dirty="0"/>
              <a:t>tissue include </a:t>
            </a:r>
            <a:r>
              <a:rPr lang="en-AU" dirty="0" smtClean="0"/>
              <a:t>all:</a:t>
            </a:r>
          </a:p>
          <a:p>
            <a:pPr lvl="1"/>
            <a:r>
              <a:rPr lang="en-AU" dirty="0" smtClean="0"/>
              <a:t>Muscles</a:t>
            </a:r>
          </a:p>
          <a:p>
            <a:pPr lvl="1"/>
            <a:r>
              <a:rPr lang="en-AU" dirty="0" smtClean="0"/>
              <a:t>Ligaments</a:t>
            </a:r>
          </a:p>
          <a:p>
            <a:pPr lvl="1"/>
            <a:r>
              <a:rPr lang="en-AU" dirty="0" smtClean="0"/>
              <a:t>Tendons</a:t>
            </a:r>
          </a:p>
          <a:p>
            <a:pPr lvl="1"/>
            <a:r>
              <a:rPr lang="en-AU" dirty="0" smtClean="0"/>
              <a:t>Skin</a:t>
            </a:r>
          </a:p>
          <a:p>
            <a:pPr lvl="1"/>
            <a:r>
              <a:rPr lang="en-AU" dirty="0" smtClean="0"/>
              <a:t>Organs </a:t>
            </a:r>
            <a:r>
              <a:rPr lang="en-AU" dirty="0"/>
              <a:t>etc. </a:t>
            </a:r>
            <a:endParaRPr lang="en-AU" dirty="0" smtClean="0"/>
          </a:p>
          <a:p>
            <a:r>
              <a:rPr lang="en-AU" dirty="0" smtClean="0"/>
              <a:t>Soft </a:t>
            </a:r>
            <a:r>
              <a:rPr lang="en-AU" dirty="0"/>
              <a:t>tissue injuries can be direct such as a blister or bruise at the sight of external force, or they can be indirect injuries caused by internal forces such as a strain or sprain. </a:t>
            </a:r>
            <a:endParaRPr lang="en-AU" dirty="0" smtClean="0"/>
          </a:p>
          <a:p>
            <a:pPr lvl="1"/>
            <a:r>
              <a:rPr lang="en-AU" dirty="0" smtClean="0"/>
              <a:t>Example - </a:t>
            </a:r>
            <a:r>
              <a:rPr lang="en-AU" dirty="0"/>
              <a:t>a sprained ankle is a indirect soft tissue injury or a black eye from a punch to the eye is a direct soft tissue injury.</a:t>
            </a:r>
            <a:endParaRPr lang="en-AU" b="1" dirty="0">
              <a:solidFill>
                <a:schemeClr val="tx1"/>
              </a:solidFill>
            </a:endParaRPr>
          </a:p>
        </p:txBody>
      </p:sp>
      <p:pic>
        <p:nvPicPr>
          <p:cNvPr id="5" name="Picture 4"/>
          <p:cNvPicPr>
            <a:picLocks noChangeAspect="1"/>
          </p:cNvPicPr>
          <p:nvPr/>
        </p:nvPicPr>
        <p:blipFill>
          <a:blip r:embed="rId2"/>
          <a:stretch>
            <a:fillRect/>
          </a:stretch>
        </p:blipFill>
        <p:spPr>
          <a:xfrm>
            <a:off x="5952961" y="3235379"/>
            <a:ext cx="2619375" cy="1743075"/>
          </a:xfrm>
          <a:prstGeom prst="rect">
            <a:avLst/>
          </a:prstGeom>
        </p:spPr>
      </p:pic>
    </p:spTree>
    <p:extLst>
      <p:ext uri="{BB962C8B-B14F-4D97-AF65-F5344CB8AC3E}">
        <p14:creationId xmlns:p14="http://schemas.microsoft.com/office/powerpoint/2010/main" val="427109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a:t>SOFT AND HARD TISSUE</a:t>
            </a:r>
          </a:p>
        </p:txBody>
      </p:sp>
      <p:sp>
        <p:nvSpPr>
          <p:cNvPr id="3" name="Content Placeholder 2"/>
          <p:cNvSpPr>
            <a:spLocks noGrp="1"/>
          </p:cNvSpPr>
          <p:nvPr>
            <p:ph idx="1"/>
          </p:nvPr>
        </p:nvSpPr>
        <p:spPr>
          <a:xfrm>
            <a:off x="125539" y="945932"/>
            <a:ext cx="11887783" cy="5775434"/>
          </a:xfrm>
        </p:spPr>
        <p:txBody>
          <a:bodyPr/>
          <a:lstStyle/>
          <a:p>
            <a:pPr marL="0" indent="0">
              <a:buNone/>
            </a:pPr>
            <a:r>
              <a:rPr lang="en-AU" b="1" dirty="0" smtClean="0">
                <a:solidFill>
                  <a:schemeClr val="accent1"/>
                </a:solidFill>
              </a:rPr>
              <a:t>HARD TISSUE</a:t>
            </a:r>
          </a:p>
          <a:p>
            <a:r>
              <a:rPr lang="en-AU" dirty="0"/>
              <a:t>Hard tissue injuries are injuries to the bone or </a:t>
            </a:r>
            <a:r>
              <a:rPr lang="en-AU" dirty="0" smtClean="0"/>
              <a:t>teeth</a:t>
            </a:r>
          </a:p>
          <a:p>
            <a:pPr lvl="1"/>
            <a:r>
              <a:rPr lang="en-AU" dirty="0" smtClean="0"/>
              <a:t>injuries </a:t>
            </a:r>
            <a:r>
              <a:rPr lang="en-AU" dirty="0"/>
              <a:t>of the skeleton. </a:t>
            </a:r>
            <a:endParaRPr lang="en-AU" dirty="0" smtClean="0"/>
          </a:p>
          <a:p>
            <a:r>
              <a:rPr lang="en-AU" dirty="0" smtClean="0"/>
              <a:t>Hard </a:t>
            </a:r>
            <a:r>
              <a:rPr lang="en-AU" dirty="0"/>
              <a:t>tissue injuries include breaks and dislocations, including lost teeth. Hard tissue injuries are less frequent than soft tissue injuries in sport, but are often more serious. </a:t>
            </a:r>
            <a:endParaRPr lang="en-AU" dirty="0" smtClean="0"/>
          </a:p>
          <a:p>
            <a:pPr lvl="1"/>
            <a:r>
              <a:rPr lang="en-AU" dirty="0" err="1" smtClean="0"/>
              <a:t>Eg</a:t>
            </a:r>
            <a:r>
              <a:rPr lang="en-AU" dirty="0" smtClean="0"/>
              <a:t> - a </a:t>
            </a:r>
            <a:r>
              <a:rPr lang="en-AU" dirty="0"/>
              <a:t>dislocated shoulder from a poor tackle in rugby league, therefore also direct.</a:t>
            </a:r>
          </a:p>
          <a:p>
            <a:r>
              <a:rPr lang="en-AU" dirty="0"/>
              <a:t>Remember you need to identify different types of injury. </a:t>
            </a:r>
            <a:endParaRPr lang="en-AU" dirty="0" smtClean="0"/>
          </a:p>
          <a:p>
            <a:r>
              <a:rPr lang="en-AU" dirty="0" smtClean="0"/>
              <a:t>Make </a:t>
            </a:r>
            <a:r>
              <a:rPr lang="en-AU" dirty="0"/>
              <a:t>sure the injury has two (2) classifications for a complete classification of the injury </a:t>
            </a:r>
            <a:endParaRPr lang="en-AU" dirty="0" smtClean="0"/>
          </a:p>
          <a:p>
            <a:pPr lvl="1"/>
            <a:r>
              <a:rPr lang="en-AU" dirty="0" err="1" smtClean="0"/>
              <a:t>Eg</a:t>
            </a:r>
            <a:r>
              <a:rPr lang="en-AU" dirty="0" smtClean="0"/>
              <a:t> - a </a:t>
            </a:r>
            <a:r>
              <a:rPr lang="en-AU" dirty="0"/>
              <a:t>laceration of the leg from an ice-skate during a hockey game is a direct soft tissue injury.</a:t>
            </a:r>
          </a:p>
          <a:p>
            <a:r>
              <a:rPr lang="en-AU" dirty="0"/>
              <a:t>Soft and hard tissue injury classifications are opposing and cannot be combined in the classification of sports injuries.</a:t>
            </a:r>
          </a:p>
          <a:p>
            <a:endParaRPr lang="en-AU" b="1" dirty="0">
              <a:solidFill>
                <a:schemeClr val="tx1"/>
              </a:solidFill>
            </a:endParaRPr>
          </a:p>
        </p:txBody>
      </p:sp>
      <p:pic>
        <p:nvPicPr>
          <p:cNvPr id="4" name="Picture 3"/>
          <p:cNvPicPr>
            <a:picLocks noChangeAspect="1"/>
          </p:cNvPicPr>
          <p:nvPr/>
        </p:nvPicPr>
        <p:blipFill>
          <a:blip r:embed="rId2"/>
          <a:stretch>
            <a:fillRect/>
          </a:stretch>
        </p:blipFill>
        <p:spPr>
          <a:xfrm>
            <a:off x="4056990" y="4811274"/>
            <a:ext cx="3228483" cy="1871426"/>
          </a:xfrm>
          <a:prstGeom prst="rect">
            <a:avLst/>
          </a:prstGeom>
        </p:spPr>
      </p:pic>
    </p:spTree>
    <p:extLst>
      <p:ext uri="{BB962C8B-B14F-4D97-AF65-F5344CB8AC3E}">
        <p14:creationId xmlns:p14="http://schemas.microsoft.com/office/powerpoint/2010/main" val="169802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0" y="84083"/>
            <a:ext cx="11887783" cy="772510"/>
          </a:xfrm>
        </p:spPr>
        <p:txBody>
          <a:bodyPr/>
          <a:lstStyle/>
          <a:p>
            <a:pPr algn="ctr"/>
            <a:r>
              <a:rPr lang="en-AU" dirty="0" smtClean="0"/>
              <a:t>OVERUSE</a:t>
            </a:r>
            <a:endParaRPr lang="en-AU" dirty="0"/>
          </a:p>
        </p:txBody>
      </p:sp>
      <p:sp>
        <p:nvSpPr>
          <p:cNvPr id="3" name="Content Placeholder 2"/>
          <p:cNvSpPr>
            <a:spLocks noGrp="1"/>
          </p:cNvSpPr>
          <p:nvPr>
            <p:ph idx="1"/>
          </p:nvPr>
        </p:nvSpPr>
        <p:spPr>
          <a:xfrm>
            <a:off x="125539" y="945932"/>
            <a:ext cx="11887783" cy="5775434"/>
          </a:xfrm>
        </p:spPr>
        <p:txBody>
          <a:bodyPr/>
          <a:lstStyle/>
          <a:p>
            <a:r>
              <a:rPr lang="en-AU" dirty="0"/>
              <a:t>Overuse injuries are caused by repetitive action and are a separate classification as they are not an acute injury (like direct and indirect are) but a long term injury. </a:t>
            </a:r>
            <a:endParaRPr lang="en-AU" dirty="0" smtClean="0"/>
          </a:p>
          <a:p>
            <a:r>
              <a:rPr lang="en-AU" dirty="0" smtClean="0"/>
              <a:t>They </a:t>
            </a:r>
            <a:r>
              <a:rPr lang="en-AU" dirty="0"/>
              <a:t>are much the same as indirect injuries because they are caused by internal forces. </a:t>
            </a:r>
            <a:endParaRPr lang="en-AU" dirty="0" smtClean="0"/>
          </a:p>
          <a:p>
            <a:r>
              <a:rPr lang="en-AU" dirty="0" smtClean="0"/>
              <a:t>Overuse </a:t>
            </a:r>
            <a:r>
              <a:rPr lang="en-AU" dirty="0"/>
              <a:t>injury </a:t>
            </a:r>
            <a:r>
              <a:rPr lang="en-AU" dirty="0" smtClean="0"/>
              <a:t>develops </a:t>
            </a:r>
            <a:r>
              <a:rPr lang="en-AU" dirty="0"/>
              <a:t>over </a:t>
            </a:r>
            <a:r>
              <a:rPr lang="en-AU" dirty="0" smtClean="0"/>
              <a:t>time due to the athlete </a:t>
            </a:r>
            <a:r>
              <a:rPr lang="en-AU" dirty="0"/>
              <a:t>not </a:t>
            </a:r>
            <a:r>
              <a:rPr lang="en-AU" dirty="0" smtClean="0"/>
              <a:t>allowing </a:t>
            </a:r>
            <a:r>
              <a:rPr lang="en-AU" dirty="0"/>
              <a:t>enough time between performance for the body parts used in the repeated action to recover.</a:t>
            </a:r>
          </a:p>
          <a:p>
            <a:r>
              <a:rPr lang="en-AU" dirty="0"/>
              <a:t>Overuse injuries begin as small injuries, often due to poor technique or constant repetition of particular movements, and develop into larger injuries because the athlete does not allow enough time to repair/recover from the smaller injury before it is re-injured. </a:t>
            </a:r>
            <a:endParaRPr lang="en-AU" dirty="0" smtClean="0"/>
          </a:p>
          <a:p>
            <a:r>
              <a:rPr lang="en-AU" dirty="0" smtClean="0"/>
              <a:t>The </a:t>
            </a:r>
            <a:r>
              <a:rPr lang="en-AU" dirty="0"/>
              <a:t>small injuries produce scar tissue because the body does not have enough time to reproduce the actual body tissue. </a:t>
            </a:r>
            <a:r>
              <a:rPr lang="en-AU" dirty="0" smtClean="0"/>
              <a:t>This </a:t>
            </a:r>
            <a:r>
              <a:rPr lang="en-AU" dirty="0"/>
              <a:t>often occurs in muscle tissue. </a:t>
            </a:r>
            <a:endParaRPr lang="en-AU" dirty="0" smtClean="0"/>
          </a:p>
          <a:p>
            <a:r>
              <a:rPr lang="en-AU" dirty="0" smtClean="0"/>
              <a:t>This</a:t>
            </a:r>
            <a:r>
              <a:rPr lang="en-AU" dirty="0"/>
              <a:t> scar tissue then builds up because the body never gets a chance to repair and fix the tissue. This forms a weak area that is easily re-injured and often becomes a larger injury, even after recovery.</a:t>
            </a:r>
          </a:p>
          <a:p>
            <a:r>
              <a:rPr lang="en-AU" dirty="0"/>
              <a:t>Overuse injuries include soft tissue injuries, such as tendonitis (e.g. tennis elbow) and hard tissue injuries, such as stress fractures.</a:t>
            </a:r>
          </a:p>
          <a:p>
            <a:endParaRPr lang="en-AU" dirty="0"/>
          </a:p>
        </p:txBody>
      </p:sp>
      <p:pic>
        <p:nvPicPr>
          <p:cNvPr id="4" name="Picture 3"/>
          <p:cNvPicPr>
            <a:picLocks noChangeAspect="1"/>
          </p:cNvPicPr>
          <p:nvPr/>
        </p:nvPicPr>
        <p:blipFill>
          <a:blip r:embed="rId2"/>
          <a:stretch>
            <a:fillRect/>
          </a:stretch>
        </p:blipFill>
        <p:spPr>
          <a:xfrm>
            <a:off x="4918841" y="5427275"/>
            <a:ext cx="2862426" cy="1294091"/>
          </a:xfrm>
          <a:prstGeom prst="rect">
            <a:avLst/>
          </a:prstGeom>
        </p:spPr>
      </p:pic>
    </p:spTree>
    <p:extLst>
      <p:ext uri="{BB962C8B-B14F-4D97-AF65-F5344CB8AC3E}">
        <p14:creationId xmlns:p14="http://schemas.microsoft.com/office/powerpoint/2010/main" val="22118755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141</TotalTime>
  <Words>694</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 WAYS TO CLASSIFY SPORTS INJURIES</vt:lpstr>
      <vt:lpstr>OVERVIEW</vt:lpstr>
      <vt:lpstr>OVERVIEW CONT…</vt:lpstr>
      <vt:lpstr>DIRECT AND INDIRECT</vt:lpstr>
      <vt:lpstr>DIRECT AND INDIRECT CONT…</vt:lpstr>
      <vt:lpstr>SOFT AND HARD TISSUE</vt:lpstr>
      <vt:lpstr>SOFT AND HARD TISSUE</vt:lpstr>
      <vt:lpstr>OVERUSE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Lumsden</dc:creator>
  <cp:lastModifiedBy>Lenovo</cp:lastModifiedBy>
  <cp:revision>8</cp:revision>
  <dcterms:created xsi:type="dcterms:W3CDTF">2016-05-18T01:53:27Z</dcterms:created>
  <dcterms:modified xsi:type="dcterms:W3CDTF">2018-03-05T21:15:13Z</dcterms:modified>
</cp:coreProperties>
</file>